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4099423" r:id="rId4"/>
    <p:sldId id="4099484" r:id="rId5"/>
    <p:sldId id="4099470" r:id="rId6"/>
    <p:sldId id="264" r:id="rId7"/>
    <p:sldId id="4099418" r:id="rId8"/>
    <p:sldId id="4099471" r:id="rId9"/>
    <p:sldId id="4099468" r:id="rId10"/>
    <p:sldId id="260" r:id="rId11"/>
    <p:sldId id="4099472" r:id="rId12"/>
    <p:sldId id="4099453" r:id="rId13"/>
    <p:sldId id="4099474" r:id="rId14"/>
    <p:sldId id="4099483" r:id="rId15"/>
    <p:sldId id="4099428" r:id="rId16"/>
    <p:sldId id="4099467" r:id="rId17"/>
    <p:sldId id="4099465" r:id="rId18"/>
    <p:sldId id="4099469" r:id="rId19"/>
    <p:sldId id="4099481" r:id="rId20"/>
    <p:sldId id="4099482" r:id="rId21"/>
    <p:sldId id="4099475" r:id="rId22"/>
    <p:sldId id="4099480" r:id="rId23"/>
    <p:sldId id="4099477" r:id="rId24"/>
    <p:sldId id="4099431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48FCD4F-23ED-D447-B6CA-328A0087F685}">
          <p14:sldIdLst>
            <p14:sldId id="256"/>
            <p14:sldId id="257"/>
            <p14:sldId id="4099423"/>
            <p14:sldId id="4099484"/>
            <p14:sldId id="4099470"/>
            <p14:sldId id="264"/>
            <p14:sldId id="4099418"/>
            <p14:sldId id="4099471"/>
            <p14:sldId id="4099468"/>
            <p14:sldId id="260"/>
            <p14:sldId id="4099472"/>
            <p14:sldId id="4099453"/>
            <p14:sldId id="4099474"/>
            <p14:sldId id="4099483"/>
            <p14:sldId id="4099428"/>
            <p14:sldId id="4099467"/>
            <p14:sldId id="4099465"/>
            <p14:sldId id="4099469"/>
            <p14:sldId id="4099481"/>
            <p14:sldId id="4099482"/>
            <p14:sldId id="4099475"/>
            <p14:sldId id="4099480"/>
            <p14:sldId id="4099477"/>
            <p14:sldId id="4099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2BF29-6C41-0740-A4DF-C7D8E9DD079E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CFAF-60EF-D249-97D7-0330405BEA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5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1E7599AD-081D-9341-A913-A789F66216C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fia Pro" pitchFamily="2" charset="0"/>
                <a:cs typeface="Arial" panose="020B0604020202020204"/>
                <a:sym typeface="Arial" panose="020B0604020202020204"/>
              </a:rPr>
              <a:t>7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fia Pro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BEAA3-A5A3-43FD-B6C2-3164870EE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13C5BF-B572-A54E-98DD-F9FC252DB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3C56DF-0ABB-7998-D17F-253D8CA2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219C93-5B26-56C5-169D-460D429B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24155B-3B16-A03F-0490-776F2AA4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18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6C98F-A7F6-C470-9545-4B0B8682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0FB01EC-F384-8A84-CB79-0F9F7DB0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27DB4-FBC5-EBE0-4622-16F7956C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AF92A6-F903-9A84-B715-43F10EF5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DF99E6-7EC5-2FB4-6670-9CABEC61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04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77A2B8E-ECBA-D916-6841-7BE2F746C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AF4B423-7874-BEDE-81A4-12E086D4C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0DBFC5-8F6D-8322-84BF-739D2C1C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C6540D-D527-864E-10DF-57918B52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55901D-915C-CE54-D7F9-216A95D3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984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tem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2533" y="3047096"/>
            <a:ext cx="11449051" cy="7638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Sofia Pro" pitchFamily="2" charset="0"/>
              </a:defRPr>
            </a:lvl1pPr>
            <a:lvl2pPr>
              <a:buNone/>
              <a:defRPr>
                <a:latin typeface="Sofia Pro Regular" panose="020B0000000000000000" pitchFamily="34" charset="77"/>
              </a:defRPr>
            </a:lvl2pPr>
            <a:lvl3pPr>
              <a:buNone/>
              <a:defRPr>
                <a:latin typeface="Sofia Pro Regular" panose="020B0000000000000000" pitchFamily="34" charset="77"/>
              </a:defRPr>
            </a:lvl3pPr>
            <a:lvl4pPr>
              <a:buNone/>
              <a:defRPr>
                <a:latin typeface="Sofia Pro Regular" panose="020B0000000000000000" pitchFamily="34" charset="77"/>
              </a:defRPr>
            </a:lvl4pPr>
            <a:lvl5pPr>
              <a:buNone/>
              <a:defRPr>
                <a:latin typeface="Sofia Pro Regular" panose="020B0000000000000000" pitchFamily="34" charset="77"/>
              </a:defRPr>
            </a:lvl5pPr>
          </a:lstStyle>
          <a:p>
            <a:pPr lvl="0"/>
            <a:r>
              <a:rPr lang="en-GB" dirty="0"/>
              <a:t>Statement Sofia Pro Bold 30pt.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1477" y="368302"/>
            <a:ext cx="11449051" cy="299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 spc="225">
                <a:solidFill>
                  <a:schemeClr val="bg1"/>
                </a:solidFill>
                <a:latin typeface="Sofia Pro" pitchFamily="2" charset="0"/>
              </a:defRPr>
            </a:lvl1pPr>
            <a:lvl2pPr>
              <a:buNone/>
              <a:defRPr>
                <a:latin typeface="Sofia Pro Regular" panose="020B0000000000000000" pitchFamily="34" charset="77"/>
              </a:defRPr>
            </a:lvl2pPr>
            <a:lvl3pPr>
              <a:buNone/>
              <a:defRPr>
                <a:latin typeface="Sofia Pro Regular" panose="020B0000000000000000" pitchFamily="34" charset="77"/>
              </a:defRPr>
            </a:lvl3pPr>
            <a:lvl4pPr>
              <a:buNone/>
              <a:defRPr>
                <a:latin typeface="Sofia Pro Regular" panose="020B0000000000000000" pitchFamily="34" charset="77"/>
              </a:defRPr>
            </a:lvl4pPr>
            <a:lvl5pPr>
              <a:buNone/>
              <a:defRPr>
                <a:latin typeface="Sofia Pro Regular" panose="020B0000000000000000" pitchFamily="34" charset="77"/>
              </a:defRPr>
            </a:lvl5pPr>
          </a:lstStyle>
          <a:p>
            <a:pPr lvl="0"/>
            <a:r>
              <a:rPr lang="en-GB" dirty="0"/>
              <a:t>BREADCRUMB SOFIA PRO 12pt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3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E0EA9-C24F-919B-32F3-D587DCFE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CCC9D4-D40C-1108-7D3D-48FA9BD7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10C41D-B2EA-C35F-55E7-75D2DBC0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9C4375-C306-EF37-C95B-5F944BBF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284260-5F28-F2C8-1D65-46E9F681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4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CCC6C-9EE3-C47F-67BC-F4E6E395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75A001-A907-1074-60DC-BA60C538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F26708-D80E-C605-6F0C-8611B5FF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B923EF-B373-5441-14AD-4BF3423A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378A9E-7DB1-798E-C0A6-C147FC09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90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B5C2C-EA2B-D821-28E0-264D7F1D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B35633-6E32-6DC5-816C-9F412D6F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E249C7-7C61-1AA1-44EB-6295F46B1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28B2CA-48E8-CC3A-FB53-8FF7E2E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AD6F62-B77C-53B6-A12C-6EB59FDD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1A76B4-226F-6D45-6D50-564B1704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97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77541-A37E-EB5C-1E9F-C6517F6F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71A5BB-4D6F-7A95-3D0C-86C66D9E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200EEF-683A-8380-4770-042BCF37A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3466CF1-A862-DA2F-861E-704038AC7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D78FD8-A695-B41D-5319-7908EE815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4EA396F-7D95-6C0D-B8A2-0D2CAA0E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C9D0A2F-FEE2-E7E2-B9C3-0CC3D2BB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DBD383-4DC8-CCA2-70DA-B1EFC638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68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70E06-278B-785B-147D-EEAD1B4A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786665A-76C6-2825-EACC-90589024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EB26D1-8C80-73A7-7BB2-79E8D08D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2248A0-4F82-8898-5D22-03A49728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1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DFCB229-AB35-8653-2E01-4E3F8A80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4DDCD4-3552-3144-5387-FE31FEF9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2FDB0B-42C0-E008-1809-6D5C6310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88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AECB0-A67D-4746-25E7-240A8552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629564-CA62-DF90-0846-DA3E1EDB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6CB08C-90AB-8FAA-0867-FAD7B3ACB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827A8E-D0A9-4623-DC37-BE41545E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3CAD41-EB5D-2631-7827-7F71425F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687B2B-2E3F-1E34-9EBB-23A967AE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3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E15E9C-E316-F3DF-F236-DE15039E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9F24E99-B795-7688-0C40-276A72055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73EF8F-2BF5-4569-8942-79526773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B28001-9A6C-50FB-1512-C90A12B8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A644BE-7D17-F723-06FD-9B1828B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98AAC8-84B1-0634-CCA1-387D73C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86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5F86C1-120C-B1BD-561D-F613C96D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00D17B-521A-80B9-362A-F37058247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2D7D6-B407-22D7-45DB-BEC07B3A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BBA5-4BA8-484C-B45B-1716AD05A1E7}" type="datetimeFigureOut">
              <a:rPr lang="pl-PL" smtClean="0"/>
              <a:t>2022-12-22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3FF9ED-922A-E006-3941-349CF243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4828C4-FFFE-E46F-54F2-CEB48B00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71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22FF37-80E5-7D13-4B30-B78D9442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ED86E8A-AFFA-6ED1-EE80-61496C30804B}"/>
              </a:ext>
            </a:extLst>
          </p:cNvPr>
          <p:cNvSpPr txBox="1"/>
          <p:nvPr/>
        </p:nvSpPr>
        <p:spPr>
          <a:xfrm>
            <a:off x="2829560" y="4994572"/>
            <a:ext cx="653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2"/>
                </a:solidFill>
              </a:rPr>
              <a:t>Przewodniczący SRK NUB – Piotr Fałek</a:t>
            </a:r>
          </a:p>
        </p:txBody>
      </p:sp>
    </p:spTree>
    <p:extLst>
      <p:ext uri="{BB962C8B-B14F-4D97-AF65-F5344CB8AC3E}">
        <p14:creationId xmlns:p14="http://schemas.microsoft.com/office/powerpoint/2010/main" val="131576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72990029-2E88-ABB6-E7DB-8DD48F4F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135626"/>
            <a:ext cx="8728975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BF0000"/>
                </a:solidFill>
                <a:latin typeface="Calibri" panose="020F0502020204030204" pitchFamily="34" charset="0"/>
                <a:ea typeface="+mn-ea"/>
                <a:cs typeface="+mn-cs"/>
              </a:rPr>
              <a:t>Oczekiwane efekty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9C4785-18F8-77C2-CAFD-0AAC75197EFA}"/>
              </a:ext>
            </a:extLst>
          </p:cNvPr>
          <p:cNvSpPr txBox="1"/>
          <p:nvPr/>
        </p:nvSpPr>
        <p:spPr>
          <a:xfrm>
            <a:off x="818148" y="1179259"/>
            <a:ext cx="111653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TALENT: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językowe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2 języki obce 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merytoryczne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zaawansowane systemy informatyczne np. ERP, zarządzanie projektami, finanse-rachunkowość, sztuczna inteligencja,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cyberbezpieczeństwo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metaverse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robotyka itp.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miękkie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zarządzanie konfliktem, praca hybrydowa i efektywna praca zdalna,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szerokokontekstowość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zarządzanie obciążeniem kognitywnym, umiejętność uczenia się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Taki TALENT jest gotowy do podjęcia pracy w sektorze NUB </a:t>
            </a:r>
          </a:p>
          <a:p>
            <a:pPr algn="ctr"/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na stanowiskach </a:t>
            </a:r>
            <a:r>
              <a:rPr lang="pl-PL" sz="2800" b="1" dirty="0" err="1">
                <a:solidFill>
                  <a:srgbClr val="C00000"/>
                </a:solidFill>
                <a:latin typeface="Corbel"/>
              </a:rPr>
              <a:t>middle</a:t>
            </a:r>
            <a:r>
              <a:rPr lang="pl-PL" sz="2800" b="1" dirty="0">
                <a:solidFill>
                  <a:srgbClr val="C00000"/>
                </a:solidFill>
                <a:latin typeface="Corbel"/>
              </a:rPr>
              <a:t> </a:t>
            </a:r>
            <a:r>
              <a:rPr lang="pl-PL" sz="2800" b="1" dirty="0" err="1">
                <a:solidFill>
                  <a:srgbClr val="C00000"/>
                </a:solidFill>
                <a:latin typeface="Corbel"/>
              </a:rPr>
              <a:t>level</a:t>
            </a:r>
            <a:endParaRPr lang="pl-PL" sz="2800" b="1" dirty="0">
              <a:solidFill>
                <a:srgbClr val="C00000"/>
              </a:solidFill>
              <a:latin typeface="Corbel"/>
            </a:endParaRPr>
          </a:p>
          <a:p>
            <a:pPr algn="ctr"/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lub założenia </a:t>
            </a:r>
            <a:r>
              <a:rPr lang="pl-PL" sz="2000" b="1" dirty="0">
                <a:solidFill>
                  <a:srgbClr val="C00000"/>
                </a:solidFill>
                <a:latin typeface="Corbel"/>
              </a:rPr>
              <a:t>własnej działalności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/ pracy w innych miejscach wymagających nowoczesnych kompetencji</a:t>
            </a:r>
          </a:p>
        </p:txBody>
      </p:sp>
    </p:spTree>
    <p:extLst>
      <p:ext uri="{BB962C8B-B14F-4D97-AF65-F5344CB8AC3E}">
        <p14:creationId xmlns:p14="http://schemas.microsoft.com/office/powerpoint/2010/main" val="264576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E8864D-D6E0-70AC-F9EE-87D706C90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00256"/>
            <a:ext cx="7772400" cy="29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5E097ED5-C9E7-92EA-53AD-AEC5D38540A8}"/>
              </a:ext>
            </a:extLst>
          </p:cNvPr>
          <p:cNvGrpSpPr/>
          <p:nvPr/>
        </p:nvGrpSpPr>
        <p:grpSpPr>
          <a:xfrm>
            <a:off x="2368836" y="2300737"/>
            <a:ext cx="8726557" cy="1169997"/>
            <a:chOff x="3229115" y="2398430"/>
            <a:chExt cx="8726557" cy="1169997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43E3AFC3-50DE-DE60-2B4E-FC3E0D28A1B3}"/>
                </a:ext>
              </a:extLst>
            </p:cNvPr>
            <p:cNvSpPr/>
            <p:nvPr/>
          </p:nvSpPr>
          <p:spPr>
            <a:xfrm>
              <a:off x="5258257" y="241017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F95F3D43-5025-FA16-F170-0014AF17FDEE}"/>
                </a:ext>
              </a:extLst>
            </p:cNvPr>
            <p:cNvSpPr/>
            <p:nvPr/>
          </p:nvSpPr>
          <p:spPr>
            <a:xfrm>
              <a:off x="4580049" y="241017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A4C1A9DF-3DCB-6D3C-CAEF-952F3C42C11C}"/>
                </a:ext>
              </a:extLst>
            </p:cNvPr>
            <p:cNvSpPr/>
            <p:nvPr/>
          </p:nvSpPr>
          <p:spPr>
            <a:xfrm>
              <a:off x="3896712" y="2418194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78862AFF-264A-32D8-CD56-BF60DB280A3F}"/>
                </a:ext>
              </a:extLst>
            </p:cNvPr>
            <p:cNvSpPr/>
            <p:nvPr/>
          </p:nvSpPr>
          <p:spPr>
            <a:xfrm>
              <a:off x="5902334" y="2420105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C517AFC3-84D7-5929-1255-8DD8C2459B38}"/>
                </a:ext>
              </a:extLst>
            </p:cNvPr>
            <p:cNvSpPr/>
            <p:nvPr/>
          </p:nvSpPr>
          <p:spPr>
            <a:xfrm>
              <a:off x="6561498" y="242340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1" name="Owal 50">
              <a:extLst>
                <a:ext uri="{FF2B5EF4-FFF2-40B4-BE49-F238E27FC236}">
                  <a16:creationId xmlns:a16="http://schemas.microsoft.com/office/drawing/2014/main" id="{DDF08A34-86F9-2AA7-D644-E59D69C9CF03}"/>
                </a:ext>
              </a:extLst>
            </p:cNvPr>
            <p:cNvSpPr/>
            <p:nvPr/>
          </p:nvSpPr>
          <p:spPr>
            <a:xfrm>
              <a:off x="7222913" y="240095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A8874CED-B0E7-C710-B1A2-99A3C83EA751}"/>
                </a:ext>
              </a:extLst>
            </p:cNvPr>
            <p:cNvSpPr/>
            <p:nvPr/>
          </p:nvSpPr>
          <p:spPr>
            <a:xfrm>
              <a:off x="7886438" y="2398430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Owal 52">
              <a:extLst>
                <a:ext uri="{FF2B5EF4-FFF2-40B4-BE49-F238E27FC236}">
                  <a16:creationId xmlns:a16="http://schemas.microsoft.com/office/drawing/2014/main" id="{258C2532-3779-60E0-C0FD-E02C5E7BDB16}"/>
                </a:ext>
              </a:extLst>
            </p:cNvPr>
            <p:cNvSpPr/>
            <p:nvPr/>
          </p:nvSpPr>
          <p:spPr>
            <a:xfrm>
              <a:off x="8549961" y="240095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0F50C6E2-720D-D575-C3D8-37358095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826" y="2529293"/>
              <a:ext cx="502710" cy="498674"/>
            </a:xfrm>
            <a:prstGeom prst="rect">
              <a:avLst/>
            </a:prstGeom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B8EBCEC0-2ED0-142C-9586-4C6FDEDA7DDC}"/>
                </a:ext>
              </a:extLst>
            </p:cNvPr>
            <p:cNvSpPr/>
            <p:nvPr/>
          </p:nvSpPr>
          <p:spPr>
            <a:xfrm>
              <a:off x="5871611" y="2604727"/>
              <a:ext cx="2871096" cy="39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BDC9D4E8-565A-D824-8378-A09EA01B0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877" y="2522785"/>
              <a:ext cx="444978" cy="557989"/>
            </a:xfrm>
            <a:prstGeom prst="rect">
              <a:avLst/>
            </a:prstGeom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419BAF5E-C080-1019-5F5C-FA4E98DF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924" y="2545070"/>
              <a:ext cx="506413" cy="510941"/>
            </a:xfrm>
            <a:prstGeom prst="rect">
              <a:avLst/>
            </a:prstGeom>
          </p:spPr>
        </p:pic>
        <p:pic>
          <p:nvPicPr>
            <p:cNvPr id="58" name="Obraz 57">
              <a:extLst>
                <a:ext uri="{FF2B5EF4-FFF2-40B4-BE49-F238E27FC236}">
                  <a16:creationId xmlns:a16="http://schemas.microsoft.com/office/drawing/2014/main" id="{EB769336-DEC0-4324-20B2-A91562A91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0713" y="2518482"/>
              <a:ext cx="475106" cy="537527"/>
            </a:xfrm>
            <a:prstGeom prst="rect">
              <a:avLst/>
            </a:prstGeom>
          </p:spPr>
        </p:pic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id="{D7E14727-A186-C2C1-69DA-76C3632CE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8428" y="2543912"/>
              <a:ext cx="506665" cy="495467"/>
            </a:xfrm>
            <a:prstGeom prst="rect">
              <a:avLst/>
            </a:prstGeom>
          </p:spPr>
        </p:pic>
        <p:sp>
          <p:nvSpPr>
            <p:cNvPr id="60" name="Owal 59">
              <a:extLst>
                <a:ext uri="{FF2B5EF4-FFF2-40B4-BE49-F238E27FC236}">
                  <a16:creationId xmlns:a16="http://schemas.microsoft.com/office/drawing/2014/main" id="{D748489C-6F3F-DF94-4638-A05F89B54206}"/>
                </a:ext>
              </a:extLst>
            </p:cNvPr>
            <p:cNvSpPr/>
            <p:nvPr/>
          </p:nvSpPr>
          <p:spPr>
            <a:xfrm>
              <a:off x="3229115" y="243581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5B695A93-117F-64FE-A454-7F8480819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039" y="2564425"/>
              <a:ext cx="470440" cy="512221"/>
            </a:xfrm>
            <a:prstGeom prst="rect">
              <a:avLst/>
            </a:prstGeom>
          </p:spPr>
        </p:pic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CDF9521E-37F2-9BF0-F1AD-FD2FF3F3F3D5}"/>
                </a:ext>
              </a:extLst>
            </p:cNvPr>
            <p:cNvSpPr/>
            <p:nvPr/>
          </p:nvSpPr>
          <p:spPr>
            <a:xfrm>
              <a:off x="3856479" y="2614629"/>
              <a:ext cx="2171020" cy="371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3" name="Obraz 62">
              <a:extLst>
                <a:ext uri="{FF2B5EF4-FFF2-40B4-BE49-F238E27FC236}">
                  <a16:creationId xmlns:a16="http://schemas.microsoft.com/office/drawing/2014/main" id="{E7441763-EF74-5D02-8448-E1D88F5A1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0388" y="2555324"/>
              <a:ext cx="500386" cy="484055"/>
            </a:xfrm>
            <a:prstGeom prst="rect">
              <a:avLst/>
            </a:prstGeom>
          </p:spPr>
        </p:pic>
        <p:pic>
          <p:nvPicPr>
            <p:cNvPr id="64" name="Obraz 63">
              <a:extLst>
                <a:ext uri="{FF2B5EF4-FFF2-40B4-BE49-F238E27FC236}">
                  <a16:creationId xmlns:a16="http://schemas.microsoft.com/office/drawing/2014/main" id="{136BBB6F-B8DC-E8B0-634A-46057DE8F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069" y="2551294"/>
              <a:ext cx="503691" cy="513568"/>
            </a:xfrm>
            <a:prstGeom prst="rect">
              <a:avLst/>
            </a:prstGeom>
          </p:spPr>
        </p:pic>
        <p:pic>
          <p:nvPicPr>
            <p:cNvPr id="65" name="Obraz 64">
              <a:extLst>
                <a:ext uri="{FF2B5EF4-FFF2-40B4-BE49-F238E27FC236}">
                  <a16:creationId xmlns:a16="http://schemas.microsoft.com/office/drawing/2014/main" id="{92426D48-8098-528A-6B40-8CCC27B5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5224" y="2539510"/>
              <a:ext cx="420171" cy="537137"/>
            </a:xfrm>
            <a:prstGeom prst="rect">
              <a:avLst/>
            </a:prstGeom>
          </p:spPr>
        </p:pic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3471000E-B986-36DA-C7AB-9B5433F31F07}"/>
                </a:ext>
              </a:extLst>
            </p:cNvPr>
            <p:cNvSpPr/>
            <p:nvPr/>
          </p:nvSpPr>
          <p:spPr>
            <a:xfrm>
              <a:off x="6298354" y="3106762"/>
              <a:ext cx="56573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sz="2400" dirty="0"/>
                <a:t>przewaga</a:t>
              </a:r>
              <a:r>
                <a:rPr lang="pl-PL" sz="2400" b="1" dirty="0">
                  <a:solidFill>
                    <a:srgbClr val="FF0000"/>
                  </a:solidFill>
                </a:rPr>
                <a:t> konkurencyjna = </a:t>
              </a:r>
              <a:r>
                <a:rPr lang="pl-PL" sz="2400" dirty="0"/>
                <a:t>atrakcyjna </a:t>
              </a:r>
              <a:r>
                <a:rPr lang="pl-PL" sz="2400" b="1" dirty="0">
                  <a:solidFill>
                    <a:srgbClr val="FF0000"/>
                  </a:solidFill>
                </a:rPr>
                <a:t>praca</a:t>
              </a:r>
            </a:p>
          </p:txBody>
        </p:sp>
      </p:grpSp>
      <p:sp>
        <p:nvSpPr>
          <p:cNvPr id="67" name="Tytuł 1">
            <a:extLst>
              <a:ext uri="{FF2B5EF4-FFF2-40B4-BE49-F238E27FC236}">
                <a16:creationId xmlns:a16="http://schemas.microsoft.com/office/drawing/2014/main" id="{01DCD497-37AA-0DD3-4267-E51C515C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14" y="967562"/>
            <a:ext cx="9969831" cy="1017866"/>
          </a:xfrm>
        </p:spPr>
        <p:txBody>
          <a:bodyPr>
            <a:noAutofit/>
          </a:bodyPr>
          <a:lstStyle/>
          <a:p>
            <a:pPr algn="r"/>
            <a:r>
              <a:rPr lang="pl-PL" sz="66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Cyfrowa Reindustrializacja</a:t>
            </a:r>
            <a:endParaRPr lang="en-GB" sz="6600" b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B2896122-1AB5-4130-C0A8-A950B21504BD}"/>
              </a:ext>
            </a:extLst>
          </p:cNvPr>
          <p:cNvSpPr/>
          <p:nvPr/>
        </p:nvSpPr>
        <p:spPr>
          <a:xfrm>
            <a:off x="2366131" y="4851084"/>
            <a:ext cx="8298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Cyfryzacja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realne i powszechne wykorzystanie technologii cyfrowych typu RPA, ML, BDA, VR, AI …</a:t>
            </a:r>
          </a:p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Reindustrializacja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konkurencyjny przemysł wykorzystuje te technologie w całym łańcuchu wartości</a:t>
            </a:r>
          </a:p>
        </p:txBody>
      </p:sp>
    </p:spTree>
    <p:extLst>
      <p:ext uri="{BB962C8B-B14F-4D97-AF65-F5344CB8AC3E}">
        <p14:creationId xmlns:p14="http://schemas.microsoft.com/office/powerpoint/2010/main" val="374891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ole tekstowe 30">
            <a:extLst>
              <a:ext uri="{FF2B5EF4-FFF2-40B4-BE49-F238E27FC236}">
                <a16:creationId xmlns:a16="http://schemas.microsoft.com/office/drawing/2014/main" id="{E4508C48-2FFF-5729-58D3-982BB756E3E2}"/>
              </a:ext>
            </a:extLst>
          </p:cNvPr>
          <p:cNvSpPr txBox="1"/>
          <p:nvPr/>
        </p:nvSpPr>
        <p:spPr>
          <a:xfrm>
            <a:off x="562438" y="323826"/>
            <a:ext cx="8635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C10000"/>
                </a:solidFill>
                <a:effectLst/>
                <a:latin typeface="Helvetica" pitchFamily="2" charset="0"/>
              </a:rPr>
              <a:t>Regionalne Inteligentne Specjalizacje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F8FCF6-7629-F195-2F59-8891C45A13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34" y="1000467"/>
            <a:ext cx="9191065" cy="485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6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5C5CBC6-DF30-78EC-3AAA-979A8F113D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342" y="215808"/>
            <a:ext cx="10051676" cy="56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4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zentacja FERS 3.0-3.pdf" descr="Prezentacja FERS 3.0-3.pdf">
            <a:extLst>
              <a:ext uri="{FF2B5EF4-FFF2-40B4-BE49-F238E27FC236}">
                <a16:creationId xmlns:a16="http://schemas.microsoft.com/office/drawing/2014/main" id="{5055D2FD-D0B8-40DE-E40D-FBBC4459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19" y="0"/>
            <a:ext cx="10457234" cy="58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ECD7095B-4863-4661-6CF8-56B5FA9B5555}"/>
              </a:ext>
            </a:extLst>
          </p:cNvPr>
          <p:cNvSpPr/>
          <p:nvPr/>
        </p:nvSpPr>
        <p:spPr>
          <a:xfrm>
            <a:off x="6902824" y="197224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7935F380-0759-F0C4-3DBB-B2F10BE4B237}"/>
              </a:ext>
            </a:extLst>
          </p:cNvPr>
          <p:cNvSpPr/>
          <p:nvPr/>
        </p:nvSpPr>
        <p:spPr>
          <a:xfrm>
            <a:off x="7279342" y="4428566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C6BC9D7A-4DBE-E0FB-D245-F94C7009C4E4}"/>
              </a:ext>
            </a:extLst>
          </p:cNvPr>
          <p:cNvSpPr/>
          <p:nvPr/>
        </p:nvSpPr>
        <p:spPr>
          <a:xfrm>
            <a:off x="7593107" y="1605356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8BBC7109-121E-D127-B1E4-9085A288C143}"/>
              </a:ext>
            </a:extLst>
          </p:cNvPr>
          <p:cNvSpPr/>
          <p:nvPr/>
        </p:nvSpPr>
        <p:spPr>
          <a:xfrm>
            <a:off x="7862047" y="2974938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26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78CF5C9-3343-41BE-C023-5FCCB6FD587B}"/>
              </a:ext>
            </a:extLst>
          </p:cNvPr>
          <p:cNvSpPr/>
          <p:nvPr/>
        </p:nvSpPr>
        <p:spPr>
          <a:xfrm>
            <a:off x="2292345" y="1967061"/>
            <a:ext cx="76073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C00000"/>
                </a:solidFill>
              </a:rPr>
              <a:t>C = złożoność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complexity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6000" dirty="0">
                <a:solidFill>
                  <a:srgbClr val="C00000"/>
                </a:solidFill>
              </a:rPr>
              <a:t>A = niejednoznaczność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ambiguity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  <a:endParaRPr lang="pl-PL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33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ostokąt 57">
            <a:extLst>
              <a:ext uri="{FF2B5EF4-FFF2-40B4-BE49-F238E27FC236}">
                <a16:creationId xmlns:a16="http://schemas.microsoft.com/office/drawing/2014/main" id="{72CCF4CB-15F4-7F91-819D-4843E8B582CF}"/>
              </a:ext>
            </a:extLst>
          </p:cNvPr>
          <p:cNvSpPr/>
          <p:nvPr/>
        </p:nvSpPr>
        <p:spPr>
          <a:xfrm>
            <a:off x="115724" y="1231290"/>
            <a:ext cx="3091907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AF57C650-940F-790F-4493-F4FA3A514237}"/>
              </a:ext>
            </a:extLst>
          </p:cNvPr>
          <p:cNvSpPr/>
          <p:nvPr/>
        </p:nvSpPr>
        <p:spPr>
          <a:xfrm>
            <a:off x="827869" y="1279817"/>
            <a:ext cx="2351973" cy="181470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Podstawa programowa</a:t>
            </a:r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D8195A2E-5FA9-EB6D-08B9-507CA20A302D}"/>
              </a:ext>
            </a:extLst>
          </p:cNvPr>
          <p:cNvSpPr/>
          <p:nvPr/>
        </p:nvSpPr>
        <p:spPr>
          <a:xfrm>
            <a:off x="3991303" y="1558266"/>
            <a:ext cx="2064102" cy="105962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Bezrobotny</a:t>
            </a:r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135AB02C-B83E-990A-A895-242B4FFD2795}"/>
              </a:ext>
            </a:extLst>
          </p:cNvPr>
          <p:cNvSpPr/>
          <p:nvPr/>
        </p:nvSpPr>
        <p:spPr>
          <a:xfrm>
            <a:off x="1051452" y="5031255"/>
            <a:ext cx="1835458" cy="62612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CKZ / CKU</a:t>
            </a:r>
          </a:p>
        </p:txBody>
      </p:sp>
      <p:sp>
        <p:nvSpPr>
          <p:cNvPr id="63" name="Owal 62">
            <a:extLst>
              <a:ext uri="{FF2B5EF4-FFF2-40B4-BE49-F238E27FC236}">
                <a16:creationId xmlns:a16="http://schemas.microsoft.com/office/drawing/2014/main" id="{E2CB959A-5536-86E7-3579-652084C910A1}"/>
              </a:ext>
            </a:extLst>
          </p:cNvPr>
          <p:cNvSpPr/>
          <p:nvPr/>
        </p:nvSpPr>
        <p:spPr>
          <a:xfrm>
            <a:off x="3420987" y="3557863"/>
            <a:ext cx="2097210" cy="14664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KFS</a:t>
            </a:r>
          </a:p>
        </p:txBody>
      </p:sp>
      <p:sp>
        <p:nvSpPr>
          <p:cNvPr id="64" name="Owal 63">
            <a:extLst>
              <a:ext uri="{FF2B5EF4-FFF2-40B4-BE49-F238E27FC236}">
                <a16:creationId xmlns:a16="http://schemas.microsoft.com/office/drawing/2014/main" id="{6FD997B1-3758-FC41-57F9-8ABA9D1FFA91}"/>
              </a:ext>
            </a:extLst>
          </p:cNvPr>
          <p:cNvSpPr/>
          <p:nvPr/>
        </p:nvSpPr>
        <p:spPr>
          <a:xfrm>
            <a:off x="6499102" y="1499647"/>
            <a:ext cx="1913390" cy="77445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Obywatel</a:t>
            </a:r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6BE62BD9-A571-7918-FB4E-7C9A88268F79}"/>
              </a:ext>
            </a:extLst>
          </p:cNvPr>
          <p:cNvSpPr/>
          <p:nvPr/>
        </p:nvSpPr>
        <p:spPr>
          <a:xfrm>
            <a:off x="211712" y="3015234"/>
            <a:ext cx="1757469" cy="130010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tx1"/>
                </a:solidFill>
              </a:rPr>
              <a:t>MEiN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66" name="Owal 65">
            <a:extLst>
              <a:ext uri="{FF2B5EF4-FFF2-40B4-BE49-F238E27FC236}">
                <a16:creationId xmlns:a16="http://schemas.microsoft.com/office/drawing/2014/main" id="{C1CC81C8-B199-1B7C-42C6-DC854054EEB9}"/>
              </a:ext>
            </a:extLst>
          </p:cNvPr>
          <p:cNvSpPr/>
          <p:nvPr/>
        </p:nvSpPr>
        <p:spPr>
          <a:xfrm>
            <a:off x="184533" y="4677002"/>
            <a:ext cx="2580020" cy="53616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Studia podyplomowe</a:t>
            </a:r>
          </a:p>
        </p:txBody>
      </p:sp>
      <p:sp>
        <p:nvSpPr>
          <p:cNvPr id="67" name="Owal 66">
            <a:extLst>
              <a:ext uri="{FF2B5EF4-FFF2-40B4-BE49-F238E27FC236}">
                <a16:creationId xmlns:a16="http://schemas.microsoft.com/office/drawing/2014/main" id="{C2F946A6-93F5-FB17-09FC-294EB29ACDF8}"/>
              </a:ext>
            </a:extLst>
          </p:cNvPr>
          <p:cNvSpPr/>
          <p:nvPr/>
        </p:nvSpPr>
        <p:spPr>
          <a:xfrm>
            <a:off x="4936761" y="4024225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LLL</a:t>
            </a: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C20D3C2-1E68-7604-90A4-162F93D61CDA}"/>
              </a:ext>
            </a:extLst>
          </p:cNvPr>
          <p:cNvSpPr/>
          <p:nvPr/>
        </p:nvSpPr>
        <p:spPr>
          <a:xfrm>
            <a:off x="1650218" y="3167515"/>
            <a:ext cx="1212144" cy="70463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Uczeń</a:t>
            </a:r>
          </a:p>
        </p:txBody>
      </p:sp>
      <p:sp>
        <p:nvSpPr>
          <p:cNvPr id="70" name="Owal 69">
            <a:extLst>
              <a:ext uri="{FF2B5EF4-FFF2-40B4-BE49-F238E27FC236}">
                <a16:creationId xmlns:a16="http://schemas.microsoft.com/office/drawing/2014/main" id="{A8A5237E-9E01-598C-ECF1-4392D8C43546}"/>
              </a:ext>
            </a:extLst>
          </p:cNvPr>
          <p:cNvSpPr/>
          <p:nvPr/>
        </p:nvSpPr>
        <p:spPr>
          <a:xfrm>
            <a:off x="4096062" y="2734035"/>
            <a:ext cx="2097209" cy="994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Aktywizacja zawodowa</a:t>
            </a: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7A7CC6D0-D871-CA21-4697-BCBD2BA6F1FB}"/>
              </a:ext>
            </a:extLst>
          </p:cNvPr>
          <p:cNvSpPr/>
          <p:nvPr/>
        </p:nvSpPr>
        <p:spPr>
          <a:xfrm>
            <a:off x="1832554" y="2993135"/>
            <a:ext cx="1401315" cy="25146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72" name="Owal 71">
            <a:extLst>
              <a:ext uri="{FF2B5EF4-FFF2-40B4-BE49-F238E27FC236}">
                <a16:creationId xmlns:a16="http://schemas.microsoft.com/office/drawing/2014/main" id="{5BD93808-3B8C-2E4F-8D1F-CD8519814D4A}"/>
              </a:ext>
            </a:extLst>
          </p:cNvPr>
          <p:cNvSpPr/>
          <p:nvPr/>
        </p:nvSpPr>
        <p:spPr>
          <a:xfrm>
            <a:off x="71421" y="2375425"/>
            <a:ext cx="1437516" cy="4958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Laboratoria</a:t>
            </a:r>
          </a:p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przyszłosci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73" name="Owal 72">
            <a:extLst>
              <a:ext uri="{FF2B5EF4-FFF2-40B4-BE49-F238E27FC236}">
                <a16:creationId xmlns:a16="http://schemas.microsoft.com/office/drawing/2014/main" id="{C8E5311F-56E1-AE12-9B25-B75D13D7BF39}"/>
              </a:ext>
            </a:extLst>
          </p:cNvPr>
          <p:cNvSpPr/>
          <p:nvPr/>
        </p:nvSpPr>
        <p:spPr>
          <a:xfrm>
            <a:off x="9610375" y="3244602"/>
            <a:ext cx="2173701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internacjonalizacja</a:t>
            </a:r>
          </a:p>
        </p:txBody>
      </p:sp>
      <p:sp>
        <p:nvSpPr>
          <p:cNvPr id="74" name="Owal 73">
            <a:extLst>
              <a:ext uri="{FF2B5EF4-FFF2-40B4-BE49-F238E27FC236}">
                <a16:creationId xmlns:a16="http://schemas.microsoft.com/office/drawing/2014/main" id="{37085195-CAB3-39E4-8BB6-D8169CCE8572}"/>
              </a:ext>
            </a:extLst>
          </p:cNvPr>
          <p:cNvSpPr/>
          <p:nvPr/>
        </p:nvSpPr>
        <p:spPr>
          <a:xfrm>
            <a:off x="10415563" y="3670658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75" name="Owal 74">
            <a:extLst>
              <a:ext uri="{FF2B5EF4-FFF2-40B4-BE49-F238E27FC236}">
                <a16:creationId xmlns:a16="http://schemas.microsoft.com/office/drawing/2014/main" id="{D528998D-D103-F79F-6E69-182361150C11}"/>
              </a:ext>
            </a:extLst>
          </p:cNvPr>
          <p:cNvSpPr/>
          <p:nvPr/>
        </p:nvSpPr>
        <p:spPr>
          <a:xfrm>
            <a:off x="300083" y="3028317"/>
            <a:ext cx="1613671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Kompetencje</a:t>
            </a:r>
          </a:p>
        </p:txBody>
      </p:sp>
      <p:sp>
        <p:nvSpPr>
          <p:cNvPr id="76" name="Owal 75">
            <a:extLst>
              <a:ext uri="{FF2B5EF4-FFF2-40B4-BE49-F238E27FC236}">
                <a16:creationId xmlns:a16="http://schemas.microsoft.com/office/drawing/2014/main" id="{CC519028-2808-63F0-B3E2-D2267216E956}"/>
              </a:ext>
            </a:extLst>
          </p:cNvPr>
          <p:cNvSpPr/>
          <p:nvPr/>
        </p:nvSpPr>
        <p:spPr>
          <a:xfrm>
            <a:off x="4446782" y="4736252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77" name="Owal 76">
            <a:extLst>
              <a:ext uri="{FF2B5EF4-FFF2-40B4-BE49-F238E27FC236}">
                <a16:creationId xmlns:a16="http://schemas.microsoft.com/office/drawing/2014/main" id="{D2BD9180-3D7F-01AA-E7CA-5C589A8A5A7A}"/>
              </a:ext>
            </a:extLst>
          </p:cNvPr>
          <p:cNvSpPr/>
          <p:nvPr/>
        </p:nvSpPr>
        <p:spPr>
          <a:xfrm>
            <a:off x="10414968" y="2159053"/>
            <a:ext cx="1547639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78" name="Owal 77">
            <a:extLst>
              <a:ext uri="{FF2B5EF4-FFF2-40B4-BE49-F238E27FC236}">
                <a16:creationId xmlns:a16="http://schemas.microsoft.com/office/drawing/2014/main" id="{AFE948F0-A589-4957-BA03-2DDEB69D0053}"/>
              </a:ext>
            </a:extLst>
          </p:cNvPr>
          <p:cNvSpPr/>
          <p:nvPr/>
        </p:nvSpPr>
        <p:spPr>
          <a:xfrm>
            <a:off x="555000" y="4293386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F31AA1C9-B462-515C-4C8C-3FF46F844C57}"/>
              </a:ext>
            </a:extLst>
          </p:cNvPr>
          <p:cNvSpPr/>
          <p:nvPr/>
        </p:nvSpPr>
        <p:spPr>
          <a:xfrm>
            <a:off x="3216320" y="1229100"/>
            <a:ext cx="297047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3F76D1D0-E779-A3FE-F5F9-95B35478A48F}"/>
              </a:ext>
            </a:extLst>
          </p:cNvPr>
          <p:cNvSpPr/>
          <p:nvPr/>
        </p:nvSpPr>
        <p:spPr>
          <a:xfrm>
            <a:off x="9154698" y="1231290"/>
            <a:ext cx="290478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6BBDD9F4-AEE6-76F6-0BE3-FAA378A66C1B}"/>
              </a:ext>
            </a:extLst>
          </p:cNvPr>
          <p:cNvSpPr/>
          <p:nvPr/>
        </p:nvSpPr>
        <p:spPr>
          <a:xfrm>
            <a:off x="703284" y="545607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Edukacja formalna</a:t>
            </a:r>
            <a:endParaRPr lang="pl-PL" b="1" dirty="0"/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D58AB590-375C-9832-EEA0-825DA82329AD}"/>
              </a:ext>
            </a:extLst>
          </p:cNvPr>
          <p:cNvSpPr/>
          <p:nvPr/>
        </p:nvSpPr>
        <p:spPr>
          <a:xfrm>
            <a:off x="3808046" y="400806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Publiczne służby 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zatrudnienia</a:t>
            </a:r>
            <a:endParaRPr lang="pl-PL" b="1" dirty="0"/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F32ED566-6166-E35E-8486-0BB7C1BE705F}"/>
              </a:ext>
            </a:extLst>
          </p:cNvPr>
          <p:cNvSpPr/>
          <p:nvPr/>
        </p:nvSpPr>
        <p:spPr>
          <a:xfrm>
            <a:off x="9689375" y="54560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Przedsiębiorcy</a:t>
            </a:r>
            <a:endParaRPr lang="pl-PL" b="1" dirty="0"/>
          </a:p>
        </p:txBody>
      </p:sp>
      <p:sp>
        <p:nvSpPr>
          <p:cNvPr id="85" name="Owal 84">
            <a:extLst>
              <a:ext uri="{FF2B5EF4-FFF2-40B4-BE49-F238E27FC236}">
                <a16:creationId xmlns:a16="http://schemas.microsoft.com/office/drawing/2014/main" id="{9EF298CC-55F8-77F6-2F54-CDF02C75C0C6}"/>
              </a:ext>
            </a:extLst>
          </p:cNvPr>
          <p:cNvSpPr/>
          <p:nvPr/>
        </p:nvSpPr>
        <p:spPr>
          <a:xfrm>
            <a:off x="2827074" y="4887149"/>
            <a:ext cx="1532581" cy="67423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BCU</a:t>
            </a:r>
          </a:p>
        </p:txBody>
      </p:sp>
      <p:sp>
        <p:nvSpPr>
          <p:cNvPr id="86" name="Owal 85">
            <a:extLst>
              <a:ext uri="{FF2B5EF4-FFF2-40B4-BE49-F238E27FC236}">
                <a16:creationId xmlns:a16="http://schemas.microsoft.com/office/drawing/2014/main" id="{DD26BE1B-EBB3-FA2F-F854-89EDB2BBDC17}"/>
              </a:ext>
            </a:extLst>
          </p:cNvPr>
          <p:cNvSpPr/>
          <p:nvPr/>
        </p:nvSpPr>
        <p:spPr>
          <a:xfrm>
            <a:off x="9772944" y="1499647"/>
            <a:ext cx="2246243" cy="71217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Przewaga</a:t>
            </a:r>
          </a:p>
        </p:txBody>
      </p:sp>
      <p:sp>
        <p:nvSpPr>
          <p:cNvPr id="89" name="Owal 88">
            <a:extLst>
              <a:ext uri="{FF2B5EF4-FFF2-40B4-BE49-F238E27FC236}">
                <a16:creationId xmlns:a16="http://schemas.microsoft.com/office/drawing/2014/main" id="{8697EA7E-E803-9DA6-9830-032B48E1CD3F}"/>
              </a:ext>
            </a:extLst>
          </p:cNvPr>
          <p:cNvSpPr/>
          <p:nvPr/>
        </p:nvSpPr>
        <p:spPr>
          <a:xfrm>
            <a:off x="9534537" y="2290405"/>
            <a:ext cx="1341835" cy="48491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AI/VR/AR</a:t>
            </a:r>
          </a:p>
        </p:txBody>
      </p:sp>
      <p:sp>
        <p:nvSpPr>
          <p:cNvPr id="90" name="Owal 89">
            <a:extLst>
              <a:ext uri="{FF2B5EF4-FFF2-40B4-BE49-F238E27FC236}">
                <a16:creationId xmlns:a16="http://schemas.microsoft.com/office/drawing/2014/main" id="{75581A94-052B-1360-7317-71CEC7F1FF44}"/>
              </a:ext>
            </a:extLst>
          </p:cNvPr>
          <p:cNvSpPr/>
          <p:nvPr/>
        </p:nvSpPr>
        <p:spPr>
          <a:xfrm>
            <a:off x="2832546" y="3091327"/>
            <a:ext cx="1777843" cy="87736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Staże i praktyki</a:t>
            </a:r>
          </a:p>
        </p:txBody>
      </p:sp>
      <p:sp>
        <p:nvSpPr>
          <p:cNvPr id="91" name="Owal 90">
            <a:extLst>
              <a:ext uri="{FF2B5EF4-FFF2-40B4-BE49-F238E27FC236}">
                <a16:creationId xmlns:a16="http://schemas.microsoft.com/office/drawing/2014/main" id="{DD9130E8-5E58-FBFB-28ED-6EB9A8ED5A8E}"/>
              </a:ext>
            </a:extLst>
          </p:cNvPr>
          <p:cNvSpPr/>
          <p:nvPr/>
        </p:nvSpPr>
        <p:spPr>
          <a:xfrm>
            <a:off x="9241562" y="4251576"/>
            <a:ext cx="1654503" cy="485133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robotyzacja</a:t>
            </a:r>
          </a:p>
        </p:txBody>
      </p:sp>
      <p:sp>
        <p:nvSpPr>
          <p:cNvPr id="93" name="Owal 92">
            <a:extLst>
              <a:ext uri="{FF2B5EF4-FFF2-40B4-BE49-F238E27FC236}">
                <a16:creationId xmlns:a16="http://schemas.microsoft.com/office/drawing/2014/main" id="{78721A05-6299-ECA3-191E-9F6F5398932A}"/>
              </a:ext>
            </a:extLst>
          </p:cNvPr>
          <p:cNvSpPr/>
          <p:nvPr/>
        </p:nvSpPr>
        <p:spPr>
          <a:xfrm>
            <a:off x="2732330" y="2451459"/>
            <a:ext cx="2562143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Doradztwo zawodowe</a:t>
            </a:r>
          </a:p>
        </p:txBody>
      </p:sp>
      <p:sp>
        <p:nvSpPr>
          <p:cNvPr id="96" name="Owal 95">
            <a:extLst>
              <a:ext uri="{FF2B5EF4-FFF2-40B4-BE49-F238E27FC236}">
                <a16:creationId xmlns:a16="http://schemas.microsoft.com/office/drawing/2014/main" id="{5A30D44B-F197-71A2-A3D0-CF0691E48501}"/>
              </a:ext>
            </a:extLst>
          </p:cNvPr>
          <p:cNvSpPr/>
          <p:nvPr/>
        </p:nvSpPr>
        <p:spPr>
          <a:xfrm>
            <a:off x="476239" y="1275794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Wyniki matur</a:t>
            </a:r>
          </a:p>
        </p:txBody>
      </p:sp>
      <p:sp>
        <p:nvSpPr>
          <p:cNvPr id="97" name="Owal 96">
            <a:extLst>
              <a:ext uri="{FF2B5EF4-FFF2-40B4-BE49-F238E27FC236}">
                <a16:creationId xmlns:a16="http://schemas.microsoft.com/office/drawing/2014/main" id="{C5D3454B-3F06-B4B6-17D9-82610DCEEE77}"/>
              </a:ext>
            </a:extLst>
          </p:cNvPr>
          <p:cNvSpPr/>
          <p:nvPr/>
        </p:nvSpPr>
        <p:spPr>
          <a:xfrm>
            <a:off x="3658433" y="1326306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Wskaźnik</a:t>
            </a:r>
          </a:p>
        </p:txBody>
      </p:sp>
      <p:sp>
        <p:nvSpPr>
          <p:cNvPr id="98" name="Owal 97">
            <a:extLst>
              <a:ext uri="{FF2B5EF4-FFF2-40B4-BE49-F238E27FC236}">
                <a16:creationId xmlns:a16="http://schemas.microsoft.com/office/drawing/2014/main" id="{32F9B389-B577-027D-F6EF-4534FA6D633D}"/>
              </a:ext>
            </a:extLst>
          </p:cNvPr>
          <p:cNvSpPr/>
          <p:nvPr/>
        </p:nvSpPr>
        <p:spPr>
          <a:xfrm>
            <a:off x="1758174" y="4551870"/>
            <a:ext cx="1835457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parametryzacja</a:t>
            </a:r>
          </a:p>
        </p:txBody>
      </p:sp>
      <p:sp>
        <p:nvSpPr>
          <p:cNvPr id="99" name="Owal 98">
            <a:extLst>
              <a:ext uri="{FF2B5EF4-FFF2-40B4-BE49-F238E27FC236}">
                <a16:creationId xmlns:a16="http://schemas.microsoft.com/office/drawing/2014/main" id="{D8802E46-3E4F-E098-2BB1-F3AAE214A577}"/>
              </a:ext>
            </a:extLst>
          </p:cNvPr>
          <p:cNvSpPr/>
          <p:nvPr/>
        </p:nvSpPr>
        <p:spPr>
          <a:xfrm>
            <a:off x="9302045" y="1305645"/>
            <a:ext cx="1093801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Zysk</a:t>
            </a:r>
          </a:p>
        </p:txBody>
      </p:sp>
      <p:sp>
        <p:nvSpPr>
          <p:cNvPr id="100" name="Owal 99">
            <a:extLst>
              <a:ext uri="{FF2B5EF4-FFF2-40B4-BE49-F238E27FC236}">
                <a16:creationId xmlns:a16="http://schemas.microsoft.com/office/drawing/2014/main" id="{042A4B62-FF61-1F18-4C81-2A5C6BCF8BDA}"/>
              </a:ext>
            </a:extLst>
          </p:cNvPr>
          <p:cNvSpPr/>
          <p:nvPr/>
        </p:nvSpPr>
        <p:spPr>
          <a:xfrm>
            <a:off x="7072144" y="3695099"/>
            <a:ext cx="1649123" cy="23484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cybersecurity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101" name="Prostokąt 100">
            <a:extLst>
              <a:ext uri="{FF2B5EF4-FFF2-40B4-BE49-F238E27FC236}">
                <a16:creationId xmlns:a16="http://schemas.microsoft.com/office/drawing/2014/main" id="{D9B48987-AB7F-3230-2461-D7BD1958E78B}"/>
              </a:ext>
            </a:extLst>
          </p:cNvPr>
          <p:cNvSpPr/>
          <p:nvPr/>
        </p:nvSpPr>
        <p:spPr>
          <a:xfrm>
            <a:off x="6182904" y="1230247"/>
            <a:ext cx="297047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2" name="Owal 101">
            <a:extLst>
              <a:ext uri="{FF2B5EF4-FFF2-40B4-BE49-F238E27FC236}">
                <a16:creationId xmlns:a16="http://schemas.microsoft.com/office/drawing/2014/main" id="{B7A0D338-C521-0D95-8C34-B4B6B5454CE6}"/>
              </a:ext>
            </a:extLst>
          </p:cNvPr>
          <p:cNvSpPr/>
          <p:nvPr/>
        </p:nvSpPr>
        <p:spPr>
          <a:xfrm>
            <a:off x="7640581" y="1274522"/>
            <a:ext cx="1390157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Dobrostan</a:t>
            </a:r>
          </a:p>
        </p:txBody>
      </p:sp>
      <p:sp>
        <p:nvSpPr>
          <p:cNvPr id="103" name="Owal 102">
            <a:extLst>
              <a:ext uri="{FF2B5EF4-FFF2-40B4-BE49-F238E27FC236}">
                <a16:creationId xmlns:a16="http://schemas.microsoft.com/office/drawing/2014/main" id="{4FC6C684-FA29-65B3-8EF3-23B38149B707}"/>
              </a:ext>
            </a:extLst>
          </p:cNvPr>
          <p:cNvSpPr/>
          <p:nvPr/>
        </p:nvSpPr>
        <p:spPr>
          <a:xfrm>
            <a:off x="5975468" y="3320309"/>
            <a:ext cx="2688001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Dostępność usług</a:t>
            </a:r>
          </a:p>
        </p:txBody>
      </p:sp>
      <p:sp>
        <p:nvSpPr>
          <p:cNvPr id="104" name="Owal 103">
            <a:extLst>
              <a:ext uri="{FF2B5EF4-FFF2-40B4-BE49-F238E27FC236}">
                <a16:creationId xmlns:a16="http://schemas.microsoft.com/office/drawing/2014/main" id="{EB18093D-599B-D6E1-FE38-D3F7AEC22725}"/>
              </a:ext>
            </a:extLst>
          </p:cNvPr>
          <p:cNvSpPr/>
          <p:nvPr/>
        </p:nvSpPr>
        <p:spPr>
          <a:xfrm>
            <a:off x="8239176" y="4884667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Podatki</a:t>
            </a:r>
          </a:p>
        </p:txBody>
      </p:sp>
      <p:sp>
        <p:nvSpPr>
          <p:cNvPr id="105" name="Owal 104">
            <a:extLst>
              <a:ext uri="{FF2B5EF4-FFF2-40B4-BE49-F238E27FC236}">
                <a16:creationId xmlns:a16="http://schemas.microsoft.com/office/drawing/2014/main" id="{F735CC46-BC02-F4A6-C1A9-A5FD3E50E335}"/>
              </a:ext>
            </a:extLst>
          </p:cNvPr>
          <p:cNvSpPr/>
          <p:nvPr/>
        </p:nvSpPr>
        <p:spPr>
          <a:xfrm>
            <a:off x="7623097" y="2832734"/>
            <a:ext cx="1883332" cy="617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Rynek pracy</a:t>
            </a:r>
          </a:p>
        </p:txBody>
      </p:sp>
      <p:sp>
        <p:nvSpPr>
          <p:cNvPr id="106" name="Owal 105">
            <a:extLst>
              <a:ext uri="{FF2B5EF4-FFF2-40B4-BE49-F238E27FC236}">
                <a16:creationId xmlns:a16="http://schemas.microsoft.com/office/drawing/2014/main" id="{AEFFEB64-8963-715A-572E-EC9165FB4220}"/>
              </a:ext>
            </a:extLst>
          </p:cNvPr>
          <p:cNvSpPr/>
          <p:nvPr/>
        </p:nvSpPr>
        <p:spPr>
          <a:xfrm>
            <a:off x="7795559" y="4690779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Ścieżki rowerowe</a:t>
            </a:r>
          </a:p>
        </p:txBody>
      </p:sp>
      <p:sp>
        <p:nvSpPr>
          <p:cNvPr id="107" name="Owal 106">
            <a:extLst>
              <a:ext uri="{FF2B5EF4-FFF2-40B4-BE49-F238E27FC236}">
                <a16:creationId xmlns:a16="http://schemas.microsoft.com/office/drawing/2014/main" id="{70237389-16D8-DF21-F557-2EF69C85AFED}"/>
              </a:ext>
            </a:extLst>
          </p:cNvPr>
          <p:cNvSpPr/>
          <p:nvPr/>
        </p:nvSpPr>
        <p:spPr>
          <a:xfrm>
            <a:off x="6536167" y="5263259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Baseny</a:t>
            </a:r>
          </a:p>
        </p:txBody>
      </p:sp>
      <p:sp>
        <p:nvSpPr>
          <p:cNvPr id="108" name="Owal 107">
            <a:extLst>
              <a:ext uri="{FF2B5EF4-FFF2-40B4-BE49-F238E27FC236}">
                <a16:creationId xmlns:a16="http://schemas.microsoft.com/office/drawing/2014/main" id="{78B580E1-0F9F-A108-87FA-AC625C3504D8}"/>
              </a:ext>
            </a:extLst>
          </p:cNvPr>
          <p:cNvSpPr/>
          <p:nvPr/>
        </p:nvSpPr>
        <p:spPr>
          <a:xfrm>
            <a:off x="7916929" y="2550678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Przedszkola</a:t>
            </a:r>
          </a:p>
        </p:txBody>
      </p:sp>
      <p:sp>
        <p:nvSpPr>
          <p:cNvPr id="109" name="Owal 108">
            <a:extLst>
              <a:ext uri="{FF2B5EF4-FFF2-40B4-BE49-F238E27FC236}">
                <a16:creationId xmlns:a16="http://schemas.microsoft.com/office/drawing/2014/main" id="{E1931437-4978-52C0-EB8B-40C5B1F9A9A9}"/>
              </a:ext>
            </a:extLst>
          </p:cNvPr>
          <p:cNvSpPr/>
          <p:nvPr/>
        </p:nvSpPr>
        <p:spPr>
          <a:xfrm>
            <a:off x="10295579" y="3987534"/>
            <a:ext cx="1786416" cy="48902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Konkurencja</a:t>
            </a:r>
          </a:p>
        </p:txBody>
      </p:sp>
      <p:sp>
        <p:nvSpPr>
          <p:cNvPr id="110" name="Owal 109">
            <a:extLst>
              <a:ext uri="{FF2B5EF4-FFF2-40B4-BE49-F238E27FC236}">
                <a16:creationId xmlns:a16="http://schemas.microsoft.com/office/drawing/2014/main" id="{9F3FBD84-3E98-E3F1-826E-B82A4291582C}"/>
              </a:ext>
            </a:extLst>
          </p:cNvPr>
          <p:cNvSpPr/>
          <p:nvPr/>
        </p:nvSpPr>
        <p:spPr>
          <a:xfrm>
            <a:off x="9657061" y="4997380"/>
            <a:ext cx="2210163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Strefy ekonomiczne</a:t>
            </a:r>
          </a:p>
        </p:txBody>
      </p:sp>
      <p:sp>
        <p:nvSpPr>
          <p:cNvPr id="111" name="Owal 110">
            <a:extLst>
              <a:ext uri="{FF2B5EF4-FFF2-40B4-BE49-F238E27FC236}">
                <a16:creationId xmlns:a16="http://schemas.microsoft.com/office/drawing/2014/main" id="{F7245505-EDBA-2687-2145-EA2726194597}"/>
              </a:ext>
            </a:extLst>
          </p:cNvPr>
          <p:cNvSpPr/>
          <p:nvPr/>
        </p:nvSpPr>
        <p:spPr>
          <a:xfrm>
            <a:off x="143223" y="3805713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112" name="Owal 111">
            <a:extLst>
              <a:ext uri="{FF2B5EF4-FFF2-40B4-BE49-F238E27FC236}">
                <a16:creationId xmlns:a16="http://schemas.microsoft.com/office/drawing/2014/main" id="{36925833-6A04-D509-99EB-F7922FB8EB9C}"/>
              </a:ext>
            </a:extLst>
          </p:cNvPr>
          <p:cNvSpPr/>
          <p:nvPr/>
        </p:nvSpPr>
        <p:spPr>
          <a:xfrm>
            <a:off x="9979612" y="4621477"/>
            <a:ext cx="2061168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Stabilność otoczenia</a:t>
            </a:r>
          </a:p>
        </p:txBody>
      </p:sp>
      <p:sp>
        <p:nvSpPr>
          <p:cNvPr id="113" name="Prostokąt 112">
            <a:extLst>
              <a:ext uri="{FF2B5EF4-FFF2-40B4-BE49-F238E27FC236}">
                <a16:creationId xmlns:a16="http://schemas.microsoft.com/office/drawing/2014/main" id="{3F1FCE27-0957-250A-7D90-66ECB561EA61}"/>
              </a:ext>
            </a:extLst>
          </p:cNvPr>
          <p:cNvSpPr/>
          <p:nvPr/>
        </p:nvSpPr>
        <p:spPr>
          <a:xfrm>
            <a:off x="7041342" y="538656"/>
            <a:ext cx="171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Administracja</a:t>
            </a:r>
            <a:endParaRPr lang="pl-PL" b="1" dirty="0"/>
          </a:p>
        </p:txBody>
      </p:sp>
      <p:sp>
        <p:nvSpPr>
          <p:cNvPr id="68" name="Owal 67">
            <a:extLst>
              <a:ext uri="{FF2B5EF4-FFF2-40B4-BE49-F238E27FC236}">
                <a16:creationId xmlns:a16="http://schemas.microsoft.com/office/drawing/2014/main" id="{7FBCD011-AD8A-6F4B-0EDB-2134705BB4D4}"/>
              </a:ext>
            </a:extLst>
          </p:cNvPr>
          <p:cNvSpPr/>
          <p:nvPr/>
        </p:nvSpPr>
        <p:spPr>
          <a:xfrm>
            <a:off x="1997234" y="3821234"/>
            <a:ext cx="1508297" cy="7680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Student</a:t>
            </a:r>
          </a:p>
        </p:txBody>
      </p:sp>
      <p:sp>
        <p:nvSpPr>
          <p:cNvPr id="114" name="Owal 113">
            <a:extLst>
              <a:ext uri="{FF2B5EF4-FFF2-40B4-BE49-F238E27FC236}">
                <a16:creationId xmlns:a16="http://schemas.microsoft.com/office/drawing/2014/main" id="{4BC7936A-BE1E-5B67-B827-4F9BAB8E685B}"/>
              </a:ext>
            </a:extLst>
          </p:cNvPr>
          <p:cNvSpPr/>
          <p:nvPr/>
        </p:nvSpPr>
        <p:spPr>
          <a:xfrm>
            <a:off x="9997658" y="2663032"/>
            <a:ext cx="1858732" cy="57645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Pracownik</a:t>
            </a:r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E0749AE0-7CCF-E5FC-8E6A-488FF6E0E411}"/>
              </a:ext>
            </a:extLst>
          </p:cNvPr>
          <p:cNvSpPr/>
          <p:nvPr/>
        </p:nvSpPr>
        <p:spPr>
          <a:xfrm>
            <a:off x="8645091" y="3526739"/>
            <a:ext cx="1957355" cy="60613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Edukacja </a:t>
            </a:r>
            <a:r>
              <a:rPr lang="pl-PL" sz="1600" dirty="0" err="1">
                <a:solidFill>
                  <a:schemeClr val="tx1"/>
                </a:solidFill>
              </a:rPr>
              <a:t>pozaformalna</a:t>
            </a: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94" name="Owal 93">
            <a:extLst>
              <a:ext uri="{FF2B5EF4-FFF2-40B4-BE49-F238E27FC236}">
                <a16:creationId xmlns:a16="http://schemas.microsoft.com/office/drawing/2014/main" id="{79A6391C-0535-8141-EC82-1FB84A480CE2}"/>
              </a:ext>
            </a:extLst>
          </p:cNvPr>
          <p:cNvSpPr/>
          <p:nvPr/>
        </p:nvSpPr>
        <p:spPr>
          <a:xfrm>
            <a:off x="7062209" y="3935474"/>
            <a:ext cx="2323362" cy="74452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Inwestycje lokalne</a:t>
            </a:r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C78627FD-C7FA-46D4-81DC-2B8125A7E97F}"/>
              </a:ext>
            </a:extLst>
          </p:cNvPr>
          <p:cNvSpPr/>
          <p:nvPr/>
        </p:nvSpPr>
        <p:spPr>
          <a:xfrm>
            <a:off x="6084818" y="4853932"/>
            <a:ext cx="2396902" cy="4610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Infrastruktura</a:t>
            </a:r>
          </a:p>
        </p:txBody>
      </p:sp>
      <p:sp>
        <p:nvSpPr>
          <p:cNvPr id="87" name="Owal 86">
            <a:extLst>
              <a:ext uri="{FF2B5EF4-FFF2-40B4-BE49-F238E27FC236}">
                <a16:creationId xmlns:a16="http://schemas.microsoft.com/office/drawing/2014/main" id="{C1EE23E3-C191-7A72-8675-0F9E084AC1AC}"/>
              </a:ext>
            </a:extLst>
          </p:cNvPr>
          <p:cNvSpPr/>
          <p:nvPr/>
        </p:nvSpPr>
        <p:spPr>
          <a:xfrm>
            <a:off x="5733310" y="2751651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92" name="Owal 91">
            <a:extLst>
              <a:ext uri="{FF2B5EF4-FFF2-40B4-BE49-F238E27FC236}">
                <a16:creationId xmlns:a16="http://schemas.microsoft.com/office/drawing/2014/main" id="{9CBFC185-D850-8DE7-858C-97BD17483643}"/>
              </a:ext>
            </a:extLst>
          </p:cNvPr>
          <p:cNvSpPr/>
          <p:nvPr/>
        </p:nvSpPr>
        <p:spPr>
          <a:xfrm>
            <a:off x="7396579" y="2139898"/>
            <a:ext cx="2568004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Zielona transformacja</a:t>
            </a:r>
          </a:p>
        </p:txBody>
      </p:sp>
      <p:sp>
        <p:nvSpPr>
          <p:cNvPr id="88" name="Owal 87">
            <a:extLst>
              <a:ext uri="{FF2B5EF4-FFF2-40B4-BE49-F238E27FC236}">
                <a16:creationId xmlns:a16="http://schemas.microsoft.com/office/drawing/2014/main" id="{57941DBF-00CB-21BA-445F-E752925AE131}"/>
              </a:ext>
            </a:extLst>
          </p:cNvPr>
          <p:cNvSpPr/>
          <p:nvPr/>
        </p:nvSpPr>
        <p:spPr>
          <a:xfrm>
            <a:off x="5995264" y="4374326"/>
            <a:ext cx="1401315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</p:spTree>
    <p:extLst>
      <p:ext uri="{BB962C8B-B14F-4D97-AF65-F5344CB8AC3E}">
        <p14:creationId xmlns:p14="http://schemas.microsoft.com/office/powerpoint/2010/main" val="1639454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b="1" strike="sngStrike" dirty="0">
                <a:solidFill>
                  <a:srgbClr val="C00000"/>
                </a:solidFill>
              </a:rPr>
              <a:t>VUCA</a:t>
            </a:r>
          </a:p>
        </p:txBody>
      </p:sp>
    </p:spTree>
    <p:extLst>
      <p:ext uri="{BB962C8B-B14F-4D97-AF65-F5344CB8AC3E}">
        <p14:creationId xmlns:p14="http://schemas.microsoft.com/office/powerpoint/2010/main" val="2846137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wal 7">
            <a:extLst>
              <a:ext uri="{FF2B5EF4-FFF2-40B4-BE49-F238E27FC236}">
                <a16:creationId xmlns:a16="http://schemas.microsoft.com/office/drawing/2014/main" id="{71A35719-BDFD-A2F1-4E75-C32DCB65DEEE}"/>
              </a:ext>
            </a:extLst>
          </p:cNvPr>
          <p:cNvSpPr/>
          <p:nvPr/>
        </p:nvSpPr>
        <p:spPr>
          <a:xfrm>
            <a:off x="828261" y="166044"/>
            <a:ext cx="10661657" cy="6525911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accent6"/>
                </a:solidFill>
              </a:rPr>
              <a:t>    </a:t>
            </a:r>
            <a:r>
              <a:rPr lang="pl-PL" sz="3600" dirty="0">
                <a:solidFill>
                  <a:schemeClr val="accent6"/>
                </a:solidFill>
              </a:rPr>
              <a:t>Jakość życia</a:t>
            </a:r>
          </a:p>
          <a:p>
            <a:pPr algn="r"/>
            <a:endParaRPr lang="pl-PL" sz="2800" dirty="0">
              <a:solidFill>
                <a:schemeClr val="accent6"/>
              </a:solidFill>
            </a:endParaRPr>
          </a:p>
          <a:p>
            <a:pPr algn="r"/>
            <a:endParaRPr lang="pl-PL" sz="2800" dirty="0">
              <a:solidFill>
                <a:schemeClr val="accent6"/>
              </a:solidFill>
            </a:endParaRPr>
          </a:p>
          <a:p>
            <a:pPr algn="r"/>
            <a:endParaRPr lang="pl-PL" sz="2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BE1FF1F7-AC00-170A-ED52-3E04E12CDA8B}"/>
              </a:ext>
            </a:extLst>
          </p:cNvPr>
          <p:cNvSpPr/>
          <p:nvPr/>
        </p:nvSpPr>
        <p:spPr>
          <a:xfrm>
            <a:off x="1184926" y="1552898"/>
            <a:ext cx="8838858" cy="482748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0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Lokalna 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Społeczność</a:t>
            </a: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1C4D8F1E-A6ED-472A-DB6F-CF141E6F2879}"/>
              </a:ext>
            </a:extLst>
          </p:cNvPr>
          <p:cNvSpPr/>
          <p:nvPr/>
        </p:nvSpPr>
        <p:spPr>
          <a:xfrm>
            <a:off x="7568957" y="3656091"/>
            <a:ext cx="1290252" cy="6209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accent6"/>
                </a:solidFill>
              </a:rPr>
              <a:t>TALENT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383A9282-F788-309E-19EC-CB479ABC0B55}"/>
              </a:ext>
            </a:extLst>
          </p:cNvPr>
          <p:cNvGrpSpPr/>
          <p:nvPr/>
        </p:nvGrpSpPr>
        <p:grpSpPr>
          <a:xfrm>
            <a:off x="4613862" y="1746721"/>
            <a:ext cx="5738195" cy="3988089"/>
            <a:chOff x="5385258" y="1481384"/>
            <a:chExt cx="5738195" cy="3988089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EC58BB5-DC02-2E0F-2582-76C3822E2894}"/>
                </a:ext>
              </a:extLst>
            </p:cNvPr>
            <p:cNvSpPr/>
            <p:nvPr/>
          </p:nvSpPr>
          <p:spPr>
            <a:xfrm>
              <a:off x="8236504" y="1481384"/>
              <a:ext cx="2361801" cy="162039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</a:rPr>
                <a:t>Praca</a:t>
              </a: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5E3F085C-23AC-BBF9-1842-4E931ABEBFAE}"/>
                </a:ext>
              </a:extLst>
            </p:cNvPr>
            <p:cNvSpPr/>
            <p:nvPr/>
          </p:nvSpPr>
          <p:spPr>
            <a:xfrm>
              <a:off x="5385258" y="3869982"/>
              <a:ext cx="3011463" cy="159949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</a:rPr>
                <a:t>Szkoła</a:t>
              </a:r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D289DD28-1EE4-26B5-B22D-803585A0AC05}"/>
                </a:ext>
              </a:extLst>
            </p:cNvPr>
            <p:cNvSpPr/>
            <p:nvPr/>
          </p:nvSpPr>
          <p:spPr>
            <a:xfrm>
              <a:off x="9231745" y="3857157"/>
              <a:ext cx="1891708" cy="14242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accent2"/>
                  </a:solidFill>
                </a:rPr>
                <a:t>Uczelnia</a:t>
              </a:r>
            </a:p>
          </p:txBody>
        </p:sp>
      </p:grpSp>
      <p:sp>
        <p:nvSpPr>
          <p:cNvPr id="15" name="Owal 14">
            <a:extLst>
              <a:ext uri="{FF2B5EF4-FFF2-40B4-BE49-F238E27FC236}">
                <a16:creationId xmlns:a16="http://schemas.microsoft.com/office/drawing/2014/main" id="{EAFC3B85-42C6-7C69-A650-5D196FEF5509}"/>
              </a:ext>
            </a:extLst>
          </p:cNvPr>
          <p:cNvSpPr/>
          <p:nvPr/>
        </p:nvSpPr>
        <p:spPr>
          <a:xfrm>
            <a:off x="7162179" y="4575942"/>
            <a:ext cx="1513259" cy="349242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Diagnoza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09A40C46-E34D-5EB3-46D1-FE54FFB9EDA4}"/>
              </a:ext>
            </a:extLst>
          </p:cNvPr>
          <p:cNvSpPr/>
          <p:nvPr/>
        </p:nvSpPr>
        <p:spPr>
          <a:xfrm>
            <a:off x="5694151" y="2975535"/>
            <a:ext cx="1886234" cy="1362102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ZSK</a:t>
            </a:r>
          </a:p>
          <a:p>
            <a:pPr algn="ctr"/>
            <a:r>
              <a:rPr lang="pl-PL" sz="2000" b="1" dirty="0">
                <a:solidFill>
                  <a:srgbClr val="FF0000"/>
                </a:solidFill>
              </a:rPr>
              <a:t>ZSU 2030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DC63BE19-C11E-AA88-DAC9-3020F31CC44E}"/>
              </a:ext>
            </a:extLst>
          </p:cNvPr>
          <p:cNvSpPr/>
          <p:nvPr/>
        </p:nvSpPr>
        <p:spPr>
          <a:xfrm>
            <a:off x="8736879" y="2826961"/>
            <a:ext cx="2270195" cy="10278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Dopasowanie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1DA44CE5-3449-1E9B-10C6-CC68966C8D68}"/>
              </a:ext>
            </a:extLst>
          </p:cNvPr>
          <p:cNvSpPr/>
          <p:nvPr/>
        </p:nvSpPr>
        <p:spPr>
          <a:xfrm>
            <a:off x="7215033" y="2826961"/>
            <a:ext cx="958207" cy="668741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Staże</a:t>
            </a: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40A40A3F-CCCF-9F0B-AEAA-DF7C9BC29821}"/>
              </a:ext>
            </a:extLst>
          </p:cNvPr>
          <p:cNvSpPr/>
          <p:nvPr/>
        </p:nvSpPr>
        <p:spPr>
          <a:xfrm>
            <a:off x="8983145" y="3756990"/>
            <a:ext cx="2270195" cy="696229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Kwalifikacje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58529433-AAC7-FC55-9A25-CD014E8E0FCA}"/>
              </a:ext>
            </a:extLst>
          </p:cNvPr>
          <p:cNvSpPr/>
          <p:nvPr/>
        </p:nvSpPr>
        <p:spPr>
          <a:xfrm>
            <a:off x="7023558" y="4893817"/>
            <a:ext cx="1916864" cy="686967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Kompetencje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E262F99-993D-F77F-4D08-02B4E978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537" y="2767693"/>
            <a:ext cx="2167789" cy="147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6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7238A86-447E-6B50-39AB-AD2AA0494025}"/>
              </a:ext>
            </a:extLst>
          </p:cNvPr>
          <p:cNvSpPr/>
          <p:nvPr/>
        </p:nvSpPr>
        <p:spPr>
          <a:xfrm>
            <a:off x="872993" y="1813173"/>
            <a:ext cx="1089158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latin typeface="Corbel" panose="020B0503020204020204" pitchFamily="34" charset="0"/>
              </a:rPr>
              <a:t>Zbudowanie bliskiej i powtarzalnej współpracy pomiędzy </a:t>
            </a:r>
            <a:r>
              <a:rPr lang="pl-PL" sz="2800" b="1" dirty="0">
                <a:latin typeface="Corbel" panose="020B0503020204020204" pitchFamily="34" charset="0"/>
              </a:rPr>
              <a:t>środowiskiem edukacji a sektorem nowoczesnych usług dla biznesu (NUB)</a:t>
            </a:r>
            <a:r>
              <a:rPr lang="pl-PL" sz="2800" dirty="0">
                <a:latin typeface="Corbel" panose="020B0503020204020204" pitchFamily="34" charset="0"/>
              </a:rPr>
              <a:t>. </a:t>
            </a:r>
          </a:p>
          <a:p>
            <a:endParaRPr lang="pl-PL" dirty="0"/>
          </a:p>
          <a:p>
            <a:r>
              <a:rPr lang="pl-PL" dirty="0"/>
              <a:t>SRK mają charakter doradczo-konsultacyjny wynikający z zapisów ustawy o PARP </a:t>
            </a:r>
            <a:r>
              <a:rPr lang="pl-PL" dirty="0">
                <a:solidFill>
                  <a:schemeClr val="accent2"/>
                </a:solidFill>
              </a:rPr>
              <a:t>(</a:t>
            </a:r>
            <a:r>
              <a:rPr lang="nn-NO" dirty="0" err="1">
                <a:solidFill>
                  <a:schemeClr val="accent2"/>
                </a:solidFill>
              </a:rPr>
              <a:t>Dz.U</a:t>
            </a:r>
            <a:r>
              <a:rPr lang="nn-NO" dirty="0">
                <a:solidFill>
                  <a:schemeClr val="accent2"/>
                </a:solidFill>
              </a:rPr>
              <a:t>. 2000 nr 109 </a:t>
            </a:r>
            <a:r>
              <a:rPr lang="nn-NO" dirty="0" err="1">
                <a:solidFill>
                  <a:schemeClr val="accent2"/>
                </a:solidFill>
              </a:rPr>
              <a:t>poz</a:t>
            </a:r>
            <a:r>
              <a:rPr lang="nn-NO" dirty="0">
                <a:solidFill>
                  <a:schemeClr val="accent2"/>
                </a:solidFill>
              </a:rPr>
              <a:t>. 1158</a:t>
            </a:r>
            <a:r>
              <a:rPr lang="pl-PL" dirty="0">
                <a:solidFill>
                  <a:schemeClr val="accent2"/>
                </a:solidFill>
              </a:rPr>
              <a:t>)</a:t>
            </a:r>
          </a:p>
          <a:p>
            <a:pPr algn="just"/>
            <a:endParaRPr lang="pl-PL" sz="2800" dirty="0">
              <a:latin typeface="Corbel" panose="020B0503020204020204" pitchFamily="34" charset="0"/>
            </a:endParaRPr>
          </a:p>
          <a:p>
            <a:pPr algn="just"/>
            <a:r>
              <a:rPr lang="pl-PL" sz="2000" dirty="0">
                <a:latin typeface="Corbel" panose="020B0503020204020204" pitchFamily="34" charset="0"/>
              </a:rPr>
              <a:t>Rezultat: </a:t>
            </a:r>
          </a:p>
          <a:p>
            <a:pPr algn="just"/>
            <a:r>
              <a:rPr lang="pl-PL" sz="2800" dirty="0">
                <a:solidFill>
                  <a:schemeClr val="accent2"/>
                </a:solidFill>
                <a:latin typeface="Corbel" panose="020B0503020204020204" pitchFamily="34" charset="0"/>
              </a:rPr>
              <a:t>Przygotowywanie kadr umożliwiających konkurowanie </a:t>
            </a:r>
            <a:r>
              <a:rPr lang="pl-PL" sz="2800" b="1" u="sng" dirty="0">
                <a:solidFill>
                  <a:schemeClr val="accent2"/>
                </a:solidFill>
                <a:latin typeface="Corbel" panose="020B0503020204020204" pitchFamily="34" charset="0"/>
              </a:rPr>
              <a:t>lokalnym</a:t>
            </a:r>
            <a:r>
              <a:rPr lang="pl-PL" sz="2800" dirty="0">
                <a:solidFill>
                  <a:schemeClr val="accent2"/>
                </a:solidFill>
                <a:latin typeface="Corbel" panose="020B0503020204020204" pitchFamily="34" charset="0"/>
              </a:rPr>
              <a:t> przedsiębiorcom </a:t>
            </a:r>
            <a:r>
              <a:rPr lang="pl-PL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– </a:t>
            </a:r>
            <a:r>
              <a:rPr lang="pl-PL" sz="3200" b="1" dirty="0">
                <a:solidFill>
                  <a:schemeClr val="accent2"/>
                </a:solidFill>
                <a:latin typeface="Corbel" panose="020B0503020204020204" pitchFamily="34" charset="0"/>
              </a:rPr>
              <a:t>mix kompetencji i dostępności zasobów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BD5FBD-3138-CFBB-E858-804DE51A2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20" y="93504"/>
            <a:ext cx="7940160" cy="8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b="1" dirty="0">
                <a:solidFill>
                  <a:srgbClr val="C00000"/>
                </a:solidFill>
              </a:rPr>
              <a:t>Róbmy to</a:t>
            </a:r>
            <a:endParaRPr lang="pl-PL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7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070F58C-E923-6058-3C1F-FC08A1F110CE}"/>
              </a:ext>
            </a:extLst>
          </p:cNvPr>
          <p:cNvSpPr txBox="1"/>
          <p:nvPr/>
        </p:nvSpPr>
        <p:spPr>
          <a:xfrm>
            <a:off x="227143" y="0"/>
            <a:ext cx="1173771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b="1" dirty="0"/>
              <a:t>Rozwijanie kompetencji kadry dydaktycznej </a:t>
            </a:r>
          </a:p>
          <a:p>
            <a:pPr algn="r"/>
            <a:r>
              <a:rPr lang="pl-PL" sz="2400" b="1" dirty="0"/>
              <a:t>w zakresie doradztwa edukacyjno-zawodowego</a:t>
            </a:r>
          </a:p>
          <a:p>
            <a:pPr algn="r"/>
            <a:r>
              <a:rPr lang="pl-PL" sz="2400" b="1" dirty="0"/>
              <a:t>(makroregion I)</a:t>
            </a:r>
            <a:endParaRPr lang="pl-PL" sz="5400" b="1" dirty="0">
              <a:solidFill>
                <a:srgbClr val="C00000"/>
              </a:solidFill>
            </a:endParaRPr>
          </a:p>
          <a:p>
            <a:pPr algn="r"/>
            <a:endParaRPr lang="pl-PL" sz="5400" b="1" dirty="0">
              <a:solidFill>
                <a:srgbClr val="C00000"/>
              </a:solidFill>
            </a:endParaRPr>
          </a:p>
          <a:p>
            <a:pPr algn="r"/>
            <a:r>
              <a:rPr lang="pl-PL" sz="5400" b="1" dirty="0">
                <a:solidFill>
                  <a:srgbClr val="C00000"/>
                </a:solidFill>
              </a:rPr>
              <a:t>608</a:t>
            </a:r>
            <a:r>
              <a:rPr lang="pl-PL" b="1" dirty="0">
                <a:solidFill>
                  <a:srgbClr val="C00000"/>
                </a:solidFill>
              </a:rPr>
              <a:t> osób w Województwie Zachodniopomorskim </a:t>
            </a:r>
            <a:endParaRPr lang="pl-PL" sz="2400" b="1" i="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lvl="5"/>
            <a:r>
              <a:rPr lang="pl-P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 Etap: szkolenia na platformie e-learningowej (8 h)</a:t>
            </a:r>
          </a:p>
          <a:p>
            <a:pPr lvl="5"/>
            <a:r>
              <a:rPr lang="pl-P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II Etap: szkolenia w formie on-line z ekspertem (4 h)</a:t>
            </a:r>
          </a:p>
          <a:p>
            <a:pPr lvl="1" algn="ctr"/>
            <a:endParaRPr lang="pl-PL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5"/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III Etap: warsztat w formie stacjonarnej </a:t>
            </a:r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 h)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wdrażania w szkołach kwalifikacji rynkowych ZSK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zapoznanie z gotowymi materiałami dla doradców zawodowych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przedsiębiorcy opowiedzą o znaczeniu certyfikowanych kwalifikacji rynkowych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testowanie specjalistycznych, mobilnych laboratoriów dla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funkcjonujących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kwalifikacji rynkowych</a:t>
            </a:r>
          </a:p>
          <a:p>
            <a:pPr lvl="3"/>
            <a:r>
              <a:rPr lang="pl-PL" sz="24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Szczecin, Koszalin, 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K</a:t>
            </a:r>
            <a:r>
              <a:rPr lang="pl-PL" sz="24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ołobrzeg, Wałcz, Szczecinek, Myślibórz, Drawsko Pomorskie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5B482D-C049-0D1E-C82D-4BF187037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74" y="6233400"/>
            <a:ext cx="6427852" cy="6246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D4B6F9-EAEC-46C7-7439-207672229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062329" cy="262661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CDC2619-409D-B533-9A9A-4E2EB4CEA7FA}"/>
              </a:ext>
            </a:extLst>
          </p:cNvPr>
          <p:cNvSpPr txBox="1"/>
          <p:nvPr/>
        </p:nvSpPr>
        <p:spPr>
          <a:xfrm>
            <a:off x="10309685" y="1527598"/>
            <a:ext cx="1333209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C00000"/>
                </a:solidFill>
              </a:rPr>
              <a:t>NAUCZYCIELE</a:t>
            </a:r>
            <a:endParaRPr lang="pl-PL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58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znaczenia unijne">
            <a:extLst>
              <a:ext uri="{FF2B5EF4-FFF2-40B4-BE49-F238E27FC236}">
                <a16:creationId xmlns:a16="http://schemas.microsoft.com/office/drawing/2014/main" id="{72EE6302-FD53-5221-4E9D-61574B21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541" y="6228911"/>
            <a:ext cx="6239077" cy="6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0FEAAC8-31CD-971C-316D-6DFE71401E82}"/>
              </a:ext>
            </a:extLst>
          </p:cNvPr>
          <p:cNvSpPr txBox="1"/>
          <p:nvPr/>
        </p:nvSpPr>
        <p:spPr>
          <a:xfrm>
            <a:off x="834886" y="459050"/>
            <a:ext cx="10617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srgbClr val="C00000"/>
                </a:solidFill>
              </a:rPr>
              <a:t>Podniesienie kwalifikacji/kompetencji pracowników w zakresie rekomendowanym przez Sektorową Radę ds. Kompetencji sektora Nowoczesnych Usług Biznesowych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4B456A1D-AD5E-2452-F2E1-0CE538E4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514" y="1993319"/>
            <a:ext cx="2169810" cy="407849"/>
          </a:xfrm>
        </p:spPr>
        <p:txBody>
          <a:bodyPr>
            <a:noAutofit/>
          </a:bodyPr>
          <a:lstStyle/>
          <a:p>
            <a:pPr algn="ctr"/>
            <a:r>
              <a:rPr lang="pl-PL" sz="2000" b="1" u="sng" dirty="0">
                <a:solidFill>
                  <a:srgbClr val="C00000"/>
                </a:solidFill>
              </a:rPr>
              <a:t>DRUK 3D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4217E00F-EA7B-E04A-E4F6-99C2DABD08B6}"/>
              </a:ext>
            </a:extLst>
          </p:cNvPr>
          <p:cNvSpPr txBox="1">
            <a:spLocks/>
          </p:cNvSpPr>
          <p:nvPr/>
        </p:nvSpPr>
        <p:spPr>
          <a:xfrm>
            <a:off x="4800436" y="1943461"/>
            <a:ext cx="2894196" cy="4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altLang="pl-PL" sz="2000" b="1" u="sng" dirty="0">
                <a:solidFill>
                  <a:srgbClr val="C00000"/>
                </a:solidFill>
              </a:rPr>
              <a:t>CONTENT MARKETING</a:t>
            </a:r>
            <a:endParaRPr lang="pl-PL" sz="2000" b="1" u="sng" dirty="0">
              <a:solidFill>
                <a:srgbClr val="C00000"/>
              </a:solidFill>
            </a:endParaRPr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A07A4F56-0D99-B9ED-1084-8CED11F5C6A7}"/>
              </a:ext>
            </a:extLst>
          </p:cNvPr>
          <p:cNvSpPr txBox="1">
            <a:spLocks/>
          </p:cNvSpPr>
          <p:nvPr/>
        </p:nvSpPr>
        <p:spPr>
          <a:xfrm>
            <a:off x="7831716" y="1993319"/>
            <a:ext cx="3620374" cy="4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altLang="pl-PL" sz="2000" b="1" u="sng" dirty="0">
                <a:solidFill>
                  <a:srgbClr val="C00000"/>
                </a:solidFill>
              </a:rPr>
              <a:t>LEAN OFFICE</a:t>
            </a:r>
            <a:endParaRPr lang="pl-PL" sz="2000" b="1" u="sng" dirty="0">
              <a:solidFill>
                <a:srgbClr val="C00000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F027095-BB96-3F14-A54E-5BF85E340ABE}"/>
              </a:ext>
            </a:extLst>
          </p:cNvPr>
          <p:cNvSpPr txBox="1"/>
          <p:nvPr/>
        </p:nvSpPr>
        <p:spPr>
          <a:xfrm>
            <a:off x="7546109" y="1290047"/>
            <a:ext cx="390598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C00000"/>
                </a:solidFill>
              </a:rPr>
              <a:t>PRZEDSIĘBIORCY i PRACOWNICY firm MŚP</a:t>
            </a:r>
            <a:endParaRPr lang="pl-PL" sz="1600" b="1" dirty="0">
              <a:solidFill>
                <a:srgbClr val="C0000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157D7E4-5333-88D8-6898-3C0662714D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246" y="2474979"/>
            <a:ext cx="1918347" cy="1306743"/>
          </a:xfrm>
          <a:prstGeom prst="rect">
            <a:avLst/>
          </a:prstGeom>
        </p:spPr>
      </p:pic>
      <p:sp>
        <p:nvSpPr>
          <p:cNvPr id="33" name="Symbol zastępczy zawartości 3">
            <a:extLst>
              <a:ext uri="{FF2B5EF4-FFF2-40B4-BE49-F238E27FC236}">
                <a16:creationId xmlns:a16="http://schemas.microsoft.com/office/drawing/2014/main" id="{29C7F4BE-C974-CFD6-A8E9-AAFCB4F7F774}"/>
              </a:ext>
            </a:extLst>
          </p:cNvPr>
          <p:cNvSpPr txBox="1">
            <a:spLocks/>
          </p:cNvSpPr>
          <p:nvPr/>
        </p:nvSpPr>
        <p:spPr>
          <a:xfrm>
            <a:off x="1223514" y="3905389"/>
            <a:ext cx="3079797" cy="21998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l-PL" sz="1400" dirty="0"/>
              <a:t>Oprogramowanie biurowe</a:t>
            </a:r>
          </a:p>
          <a:p>
            <a:pPr>
              <a:buFontTx/>
              <a:buChar char="-"/>
            </a:pPr>
            <a:r>
              <a:rPr lang="pl-PL" sz="1400" dirty="0"/>
              <a:t>Rodzaje technologii druku 3D</a:t>
            </a:r>
          </a:p>
          <a:p>
            <a:pPr>
              <a:buFontTx/>
              <a:buChar char="-"/>
            </a:pPr>
            <a:r>
              <a:rPr lang="pl-PL" sz="1400" dirty="0"/>
              <a:t>Sposoby pozyskania modeli do druku</a:t>
            </a:r>
          </a:p>
          <a:p>
            <a:pPr>
              <a:buFontTx/>
              <a:buChar char="-"/>
            </a:pPr>
            <a:r>
              <a:rPr lang="pl-PL" sz="1400" dirty="0"/>
              <a:t>Przygotowanie modelu 3D do wydruku</a:t>
            </a:r>
          </a:p>
          <a:p>
            <a:pPr>
              <a:buFontTx/>
              <a:buChar char="-"/>
            </a:pPr>
            <a:r>
              <a:rPr lang="pl-PL" sz="1400" dirty="0"/>
              <a:t>Finalizacja procesu druku 3D</a:t>
            </a:r>
          </a:p>
          <a:p>
            <a:r>
              <a:rPr lang="pl-PL" sz="1400" dirty="0"/>
              <a:t>66h dydaktycznych</a:t>
            </a:r>
          </a:p>
          <a:p>
            <a:r>
              <a:rPr lang="pl-PL" sz="1400" b="1" dirty="0"/>
              <a:t>Kurs kończy się egzaminem ZSK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997DCACB-1EFC-23D5-8C2B-2669056642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520" y="2474978"/>
            <a:ext cx="1966028" cy="1306743"/>
          </a:xfrm>
          <a:prstGeom prst="rect">
            <a:avLst/>
          </a:prstGeom>
        </p:spPr>
      </p:pic>
      <p:sp>
        <p:nvSpPr>
          <p:cNvPr id="38" name="Symbol zastępczy zawartości 3">
            <a:extLst>
              <a:ext uri="{FF2B5EF4-FFF2-40B4-BE49-F238E27FC236}">
                <a16:creationId xmlns:a16="http://schemas.microsoft.com/office/drawing/2014/main" id="{B8BC04CA-FBE8-13CA-E4FC-488D4EF121B5}"/>
              </a:ext>
            </a:extLst>
          </p:cNvPr>
          <p:cNvSpPr txBox="1">
            <a:spLocks/>
          </p:cNvSpPr>
          <p:nvPr/>
        </p:nvSpPr>
        <p:spPr>
          <a:xfrm>
            <a:off x="4692372" y="3905389"/>
            <a:ext cx="3110325" cy="219985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buFontTx/>
              <a:buChar char="-"/>
            </a:pPr>
            <a:r>
              <a:rPr lang="pl-PL" sz="1400" dirty="0"/>
              <a:t>Przygotowywanie treści marketingowych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Kanały dystrybucji i grupy docelowe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Przepisy prawa autorskiego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Materiały audiowizualne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Systemy zarządzania treścią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Marketing automation</a:t>
            </a:r>
          </a:p>
          <a:p>
            <a:pPr algn="ctr"/>
            <a:r>
              <a:rPr lang="pl-PL" sz="1400" dirty="0"/>
              <a:t>77h dydaktycznych</a:t>
            </a:r>
          </a:p>
          <a:p>
            <a:pPr algn="ctr"/>
            <a:r>
              <a:rPr lang="pl-PL" sz="1400" b="1" dirty="0"/>
              <a:t>Kurs kończy się egzaminem ZSK</a:t>
            </a: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523F605B-A88D-296F-2BD0-C0970B64FE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905" y="2434804"/>
            <a:ext cx="1971995" cy="1306743"/>
          </a:xfrm>
          <a:prstGeom prst="rect">
            <a:avLst/>
          </a:prstGeom>
        </p:spPr>
      </p:pic>
      <p:sp>
        <p:nvSpPr>
          <p:cNvPr id="41" name="Symbol zastępczy zawartości 3">
            <a:extLst>
              <a:ext uri="{FF2B5EF4-FFF2-40B4-BE49-F238E27FC236}">
                <a16:creationId xmlns:a16="http://schemas.microsoft.com/office/drawing/2014/main" id="{A478F79A-9814-2DE9-3A58-DD7F6DABA75D}"/>
              </a:ext>
            </a:extLst>
          </p:cNvPr>
          <p:cNvSpPr txBox="1">
            <a:spLocks/>
          </p:cNvSpPr>
          <p:nvPr/>
        </p:nvSpPr>
        <p:spPr>
          <a:xfrm>
            <a:off x="8086739" y="3841793"/>
            <a:ext cx="3110325" cy="2199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pl-PL" sz="1400" dirty="0"/>
              <a:t>- Rola koordynatora Lean Office</a:t>
            </a:r>
          </a:p>
          <a:p>
            <a:pPr algn="r" fontAlgn="base">
              <a:buFontTx/>
              <a:buChar char="-"/>
            </a:pPr>
            <a:r>
              <a:rPr lang="pl-PL" sz="1400" dirty="0"/>
              <a:t>Analizowanie procesów w organizacji</a:t>
            </a:r>
          </a:p>
          <a:p>
            <a:pPr algn="r" fontAlgn="base">
              <a:buFontTx/>
              <a:buChar char="-"/>
            </a:pPr>
            <a:r>
              <a:rPr lang="pl-PL" sz="1400" dirty="0"/>
              <a:t>Wdrożenia Lean Office</a:t>
            </a:r>
          </a:p>
          <a:p>
            <a:pPr algn="r" fontAlgn="base">
              <a:buFontTx/>
              <a:buChar char="-"/>
            </a:pPr>
            <a:r>
              <a:rPr lang="pl-PL" sz="1400" dirty="0"/>
              <a:t>Ewaluowanie i monitorowanie</a:t>
            </a:r>
          </a:p>
          <a:p>
            <a:pPr algn="r"/>
            <a:r>
              <a:rPr lang="pl-PL" sz="1400" dirty="0"/>
              <a:t>60h dydaktycznych</a:t>
            </a:r>
          </a:p>
          <a:p>
            <a:pPr algn="r"/>
            <a:r>
              <a:rPr lang="pl-PL" sz="1400" dirty="0"/>
              <a:t>Szkolenia mogą być on-line</a:t>
            </a:r>
          </a:p>
          <a:p>
            <a:pPr algn="r"/>
            <a:r>
              <a:rPr lang="pl-PL" sz="1400" b="1" dirty="0"/>
              <a:t>Kurs kończy się egzaminem ZSK</a:t>
            </a:r>
          </a:p>
        </p:txBody>
      </p:sp>
    </p:spTree>
    <p:extLst>
      <p:ext uri="{BB962C8B-B14F-4D97-AF65-F5344CB8AC3E}">
        <p14:creationId xmlns:p14="http://schemas.microsoft.com/office/powerpoint/2010/main" val="166362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70E3622-9EAC-CBC9-0A7D-B9C84C0C0819}"/>
              </a:ext>
            </a:extLst>
          </p:cNvPr>
          <p:cNvSpPr txBox="1"/>
          <p:nvPr/>
        </p:nvSpPr>
        <p:spPr>
          <a:xfrm>
            <a:off x="381000" y="466099"/>
            <a:ext cx="1143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i="1" dirty="0">
                <a:solidFill>
                  <a:srgbClr val="C00000"/>
                </a:solidFill>
              </a:rPr>
              <a:t>„</a:t>
            </a:r>
            <a:r>
              <a:rPr lang="pl-PL" sz="2800" i="1" dirty="0" err="1">
                <a:solidFill>
                  <a:srgbClr val="C00000"/>
                </a:solidFill>
              </a:rPr>
              <a:t>Jeśli</a:t>
            </a:r>
            <a:r>
              <a:rPr lang="pl-PL" sz="2800" i="1" dirty="0">
                <a:solidFill>
                  <a:srgbClr val="C00000"/>
                </a:solidFill>
              </a:rPr>
              <a:t> </a:t>
            </a:r>
            <a:r>
              <a:rPr lang="pl-PL" sz="2800" i="1" dirty="0" err="1">
                <a:solidFill>
                  <a:srgbClr val="C00000"/>
                </a:solidFill>
              </a:rPr>
              <a:t>myślisz</a:t>
            </a:r>
            <a:r>
              <a:rPr lang="pl-PL" sz="2800" i="1" dirty="0">
                <a:solidFill>
                  <a:srgbClr val="C00000"/>
                </a:solidFill>
              </a:rPr>
              <a:t> rok </a:t>
            </a:r>
            <a:r>
              <a:rPr lang="pl-PL" sz="2800" i="1" dirty="0" err="1">
                <a:solidFill>
                  <a:srgbClr val="C00000"/>
                </a:solidFill>
              </a:rPr>
              <a:t>naprzód</a:t>
            </a:r>
            <a:r>
              <a:rPr lang="pl-PL" sz="2800" i="1" dirty="0">
                <a:solidFill>
                  <a:srgbClr val="C00000"/>
                </a:solidFill>
              </a:rPr>
              <a:t>, </a:t>
            </a:r>
            <a:r>
              <a:rPr lang="pl-PL" sz="3600" b="1" i="1" dirty="0">
                <a:solidFill>
                  <a:srgbClr val="C00000"/>
                </a:solidFill>
              </a:rPr>
              <a:t>sadź ryż</a:t>
            </a:r>
            <a:r>
              <a:rPr lang="pl-PL" sz="3600" i="1" dirty="0">
                <a:solidFill>
                  <a:srgbClr val="C00000"/>
                </a:solidFill>
              </a:rPr>
              <a:t>.</a:t>
            </a:r>
            <a:br>
              <a:rPr lang="pl-PL" sz="3600" i="1" dirty="0">
                <a:solidFill>
                  <a:srgbClr val="C00000"/>
                </a:solidFill>
              </a:rPr>
            </a:br>
            <a:r>
              <a:rPr lang="pl-PL" sz="2800" i="1" dirty="0" err="1">
                <a:solidFill>
                  <a:srgbClr val="C00000"/>
                </a:solidFill>
              </a:rPr>
              <a:t>Jeśli</a:t>
            </a:r>
            <a:r>
              <a:rPr lang="pl-PL" sz="2800" i="1" dirty="0">
                <a:solidFill>
                  <a:srgbClr val="C00000"/>
                </a:solidFill>
              </a:rPr>
              <a:t> </a:t>
            </a:r>
            <a:r>
              <a:rPr lang="pl-PL" sz="2800" i="1" dirty="0" err="1">
                <a:solidFill>
                  <a:srgbClr val="C00000"/>
                </a:solidFill>
              </a:rPr>
              <a:t>myślisz</a:t>
            </a:r>
            <a:r>
              <a:rPr lang="pl-PL" sz="2800" i="1" dirty="0">
                <a:solidFill>
                  <a:srgbClr val="C00000"/>
                </a:solidFill>
              </a:rPr>
              <a:t> 10 lat </a:t>
            </a:r>
            <a:r>
              <a:rPr lang="pl-PL" sz="2800" i="1" dirty="0" err="1">
                <a:solidFill>
                  <a:srgbClr val="C00000"/>
                </a:solidFill>
              </a:rPr>
              <a:t>naprzód</a:t>
            </a:r>
            <a:r>
              <a:rPr lang="pl-PL" sz="2800" i="1" dirty="0">
                <a:solidFill>
                  <a:srgbClr val="C00000"/>
                </a:solidFill>
              </a:rPr>
              <a:t>, </a:t>
            </a:r>
            <a:r>
              <a:rPr lang="pl-PL" sz="3600" b="1" i="1" dirty="0">
                <a:solidFill>
                  <a:srgbClr val="C00000"/>
                </a:solidFill>
              </a:rPr>
              <a:t>sadź drzewo</a:t>
            </a:r>
            <a:r>
              <a:rPr lang="pl-PL" sz="3600" i="1" dirty="0"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pl-PL" sz="2800" i="1" dirty="0">
                <a:solidFill>
                  <a:srgbClr val="C00000"/>
                </a:solidFill>
              </a:rPr>
              <a:t>Lecz </a:t>
            </a:r>
            <a:r>
              <a:rPr lang="pl-PL" sz="2800" i="1" dirty="0" err="1">
                <a:solidFill>
                  <a:srgbClr val="C00000"/>
                </a:solidFill>
              </a:rPr>
              <a:t>jeśli</a:t>
            </a:r>
            <a:r>
              <a:rPr lang="pl-PL" sz="2800" i="1" dirty="0">
                <a:solidFill>
                  <a:srgbClr val="C00000"/>
                </a:solidFill>
              </a:rPr>
              <a:t> </a:t>
            </a:r>
            <a:r>
              <a:rPr lang="pl-PL" sz="2800" i="1" dirty="0" err="1">
                <a:solidFill>
                  <a:srgbClr val="C00000"/>
                </a:solidFill>
              </a:rPr>
              <a:t>myślisz</a:t>
            </a:r>
            <a:r>
              <a:rPr lang="pl-PL" sz="2800" i="1" dirty="0">
                <a:solidFill>
                  <a:srgbClr val="C00000"/>
                </a:solidFill>
              </a:rPr>
              <a:t> 100 lat </a:t>
            </a:r>
            <a:r>
              <a:rPr lang="pl-PL" sz="2800" i="1" dirty="0" err="1">
                <a:solidFill>
                  <a:srgbClr val="C00000"/>
                </a:solidFill>
              </a:rPr>
              <a:t>naprzód</a:t>
            </a:r>
            <a:r>
              <a:rPr lang="pl-PL" sz="2800" i="1" dirty="0">
                <a:solidFill>
                  <a:srgbClr val="C00000"/>
                </a:solidFill>
              </a:rPr>
              <a:t>, </a:t>
            </a:r>
            <a:r>
              <a:rPr lang="pl-PL" sz="3600" b="1" i="1" dirty="0">
                <a:solidFill>
                  <a:srgbClr val="C00000"/>
                </a:solidFill>
              </a:rPr>
              <a:t>ucz ludzi</a:t>
            </a:r>
            <a:r>
              <a:rPr lang="pl-PL" sz="3600" i="1" dirty="0">
                <a:solidFill>
                  <a:srgbClr val="C00000"/>
                </a:solidFill>
              </a:rPr>
              <a:t>”.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5CD6E8-A6AE-8B09-E289-3E3C26B96BE0}"/>
              </a:ext>
            </a:extLst>
          </p:cNvPr>
          <p:cNvSpPr txBox="1"/>
          <p:nvPr/>
        </p:nvSpPr>
        <p:spPr>
          <a:xfrm>
            <a:off x="381000" y="2748268"/>
            <a:ext cx="11430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i="1" dirty="0">
                <a:solidFill>
                  <a:srgbClr val="C00000"/>
                </a:solidFill>
              </a:rPr>
              <a:t>„</a:t>
            </a:r>
            <a:r>
              <a:rPr lang="pl-PL" sz="5400" i="1" dirty="0">
                <a:solidFill>
                  <a:srgbClr val="C00000"/>
                </a:solidFill>
              </a:rPr>
              <a:t>ten jest bogaty kto</a:t>
            </a:r>
          </a:p>
          <a:p>
            <a:pPr algn="ctr"/>
            <a:r>
              <a:rPr lang="pl-PL" sz="5400" i="1" dirty="0">
                <a:solidFill>
                  <a:srgbClr val="C00000"/>
                </a:solidFill>
              </a:rPr>
              <a:t> </a:t>
            </a:r>
            <a:r>
              <a:rPr lang="pl-PL" sz="6600" b="1" i="1" dirty="0">
                <a:solidFill>
                  <a:srgbClr val="C00000"/>
                </a:solidFill>
              </a:rPr>
              <a:t>najpierw buduje drogi</a:t>
            </a:r>
            <a:r>
              <a:rPr lang="pl-PL" sz="6600" i="1" dirty="0">
                <a:solidFill>
                  <a:srgbClr val="C00000"/>
                </a:solidFill>
              </a:rPr>
              <a:t>”</a:t>
            </a:r>
            <a:endParaRPr lang="pl-PL" sz="4800" i="1" dirty="0">
              <a:solidFill>
                <a:srgbClr val="C00000"/>
              </a:solidFill>
            </a:endParaRPr>
          </a:p>
          <a:p>
            <a:pPr algn="ctr"/>
            <a:r>
              <a:rPr lang="pl-PL" sz="4800" i="1" dirty="0" err="1">
                <a:solidFill>
                  <a:srgbClr val="C00000"/>
                </a:solidFill>
              </a:rPr>
              <a:t>yao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xiang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fu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xian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xiu</a:t>
            </a:r>
            <a:r>
              <a:rPr lang="pl-PL" sz="4800" i="1" dirty="0">
                <a:solidFill>
                  <a:srgbClr val="C00000"/>
                </a:solidFill>
              </a:rPr>
              <a:t> </a:t>
            </a:r>
            <a:r>
              <a:rPr lang="pl-PL" sz="4800" i="1" dirty="0" err="1">
                <a:solidFill>
                  <a:srgbClr val="C00000"/>
                </a:solidFill>
              </a:rPr>
              <a:t>lu</a:t>
            </a:r>
            <a:endParaRPr lang="pl-PL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15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99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96ACF54-CC86-D694-797C-E91ED31E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6" y="690663"/>
            <a:ext cx="10787973" cy="48151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500" b="1" dirty="0">
                <a:solidFill>
                  <a:srgbClr val="BF0000"/>
                </a:solidFill>
                <a:latin typeface="Calibri" panose="020F0502020204030204" pitchFamily="34" charset="0"/>
              </a:rPr>
              <a:t>sektor Nowoczesne Usługi Biznesowe (NUB)</a:t>
            </a:r>
          </a:p>
          <a:p>
            <a:pPr marL="0" indent="0">
              <a:buNone/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definicji, wielość zakresów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g raportów firm doradczo - konsultingowych BSS (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Business Service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 to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BPO, SSC, R&amp;D i ITO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procesów biznesowych i wielość stanowisk pracy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ektor 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statu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nascendi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kontekście definicyjnym, sektor wyodrębniony w realnej gospodarce (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Mordor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ponad </a:t>
            </a:r>
            <a:r>
              <a:rPr lang="pl-PL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centrów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BSS w Polsce, ok.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tys.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bezpośrednio zatrudnionych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wpływ na ok 5% PKB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oczne zatrudnienia na poziomie ponad 5% nowych miejsc pracy</a:t>
            </a:r>
          </a:p>
        </p:txBody>
      </p:sp>
    </p:spTree>
    <p:extLst>
      <p:ext uri="{BB962C8B-B14F-4D97-AF65-F5344CB8AC3E}">
        <p14:creationId xmlns:p14="http://schemas.microsoft.com/office/powerpoint/2010/main" val="332318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27FE5EC5-790C-03E2-2683-F2895EC909A8}"/>
              </a:ext>
            </a:extLst>
          </p:cNvPr>
          <p:cNvSpPr/>
          <p:nvPr/>
        </p:nvSpPr>
        <p:spPr>
          <a:xfrm>
            <a:off x="1732240" y="1442624"/>
            <a:ext cx="8727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800" dirty="0">
                <a:solidFill>
                  <a:srgbClr val="C00000"/>
                </a:solidFill>
              </a:rPr>
              <a:t>VUCA</a:t>
            </a:r>
          </a:p>
          <a:p>
            <a:pPr algn="ctr"/>
            <a:r>
              <a:rPr lang="pl-PL" sz="3600" dirty="0">
                <a:solidFill>
                  <a:srgbClr val="C00000"/>
                </a:solidFill>
              </a:rPr>
              <a:t>V</a:t>
            </a:r>
            <a:r>
              <a:rPr lang="pl-PL" sz="2400" dirty="0">
                <a:solidFill>
                  <a:srgbClr val="C00000"/>
                </a:solidFill>
              </a:rPr>
              <a:t> = zmienność  (</a:t>
            </a:r>
            <a:r>
              <a:rPr lang="pl-PL" sz="2400" dirty="0" err="1">
                <a:solidFill>
                  <a:srgbClr val="C00000"/>
                </a:solidFill>
              </a:rPr>
              <a:t>volatility</a:t>
            </a:r>
            <a:r>
              <a:rPr lang="pl-PL" sz="2400" dirty="0">
                <a:solidFill>
                  <a:srgbClr val="C00000"/>
                </a:solidFill>
              </a:rPr>
              <a:t>)	</a:t>
            </a:r>
            <a:r>
              <a:rPr lang="pl-PL" sz="3600" dirty="0">
                <a:solidFill>
                  <a:srgbClr val="C00000"/>
                </a:solidFill>
              </a:rPr>
              <a:t>U</a:t>
            </a:r>
            <a:r>
              <a:rPr lang="pl-PL" sz="2400" dirty="0">
                <a:solidFill>
                  <a:srgbClr val="C00000"/>
                </a:solidFill>
              </a:rPr>
              <a:t> = niepewność (</a:t>
            </a:r>
            <a:r>
              <a:rPr lang="pl-PL" sz="2400" dirty="0" err="1">
                <a:solidFill>
                  <a:srgbClr val="C00000"/>
                </a:solidFill>
              </a:rPr>
              <a:t>uncertainty</a:t>
            </a:r>
            <a:r>
              <a:rPr lang="pl-PL" sz="24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3600" dirty="0">
                <a:solidFill>
                  <a:srgbClr val="C00000"/>
                </a:solidFill>
              </a:rPr>
              <a:t>C</a:t>
            </a:r>
            <a:r>
              <a:rPr lang="pl-PL" sz="2400" dirty="0">
                <a:solidFill>
                  <a:srgbClr val="C00000"/>
                </a:solidFill>
              </a:rPr>
              <a:t> = złożoność (</a:t>
            </a:r>
            <a:r>
              <a:rPr lang="pl-PL" sz="2400" dirty="0" err="1">
                <a:solidFill>
                  <a:srgbClr val="C00000"/>
                </a:solidFill>
              </a:rPr>
              <a:t>complexity</a:t>
            </a:r>
            <a:r>
              <a:rPr lang="pl-PL" sz="2400" dirty="0">
                <a:solidFill>
                  <a:srgbClr val="C00000"/>
                </a:solidFill>
              </a:rPr>
              <a:t>)	</a:t>
            </a:r>
            <a:r>
              <a:rPr lang="pl-PL" sz="3600" dirty="0">
                <a:solidFill>
                  <a:srgbClr val="C00000"/>
                </a:solidFill>
              </a:rPr>
              <a:t>A </a:t>
            </a:r>
            <a:r>
              <a:rPr lang="pl-PL" sz="2400" dirty="0">
                <a:solidFill>
                  <a:srgbClr val="C00000"/>
                </a:solidFill>
              </a:rPr>
              <a:t>= niejednoznaczność (</a:t>
            </a:r>
            <a:r>
              <a:rPr lang="pl-PL" sz="2400" dirty="0" err="1">
                <a:solidFill>
                  <a:srgbClr val="C00000"/>
                </a:solidFill>
              </a:rPr>
              <a:t>ambiguity</a:t>
            </a:r>
            <a:r>
              <a:rPr lang="pl-PL" sz="2400" dirty="0">
                <a:solidFill>
                  <a:srgbClr val="C00000"/>
                </a:solidFill>
              </a:rPr>
              <a:t>)</a:t>
            </a:r>
            <a:endParaRPr lang="pl-PL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0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0883BE2-6FAA-A0A1-E1C3-478FE1C0A188}"/>
              </a:ext>
            </a:extLst>
          </p:cNvPr>
          <p:cNvSpPr/>
          <p:nvPr/>
        </p:nvSpPr>
        <p:spPr>
          <a:xfrm>
            <a:off x="2292345" y="1967061"/>
            <a:ext cx="76073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C00000"/>
                </a:solidFill>
              </a:rPr>
              <a:t>V = zmienność 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volatility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6000" dirty="0">
                <a:solidFill>
                  <a:srgbClr val="C00000"/>
                </a:solidFill>
              </a:rPr>
              <a:t>U = niepewność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uncertainty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058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B1FEE61-2121-4BD9-3AF5-203125C67124}"/>
              </a:ext>
            </a:extLst>
          </p:cNvPr>
          <p:cNvSpPr/>
          <p:nvPr/>
        </p:nvSpPr>
        <p:spPr>
          <a:xfrm>
            <a:off x="892879" y="337698"/>
            <a:ext cx="10200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Prognozowane zmiany na rynku pracy. </a:t>
            </a:r>
            <a:r>
              <a:rPr lang="pl-PL" sz="3200" b="1" dirty="0" err="1">
                <a:solidFill>
                  <a:srgbClr val="BF0000"/>
                </a:solidFill>
                <a:latin typeface="Calibri" panose="020F0502020204030204" pitchFamily="34" charset="0"/>
              </a:rPr>
              <a:t>Przegląd</a:t>
            </a:r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 scenariuszy </a:t>
            </a:r>
          </a:p>
          <a:p>
            <a:r>
              <a:rPr lang="pl-PL" sz="1200" dirty="0">
                <a:latin typeface="Calibri" panose="020F0502020204030204" pitchFamily="34" charset="0"/>
              </a:rPr>
              <a:t>Raport opracowany przez Instytut Analiz Rynku Pracy, w oparciu o przegląd literatury przedmiotu, na zlecenie Polskiej Agencji Rozwoju </a:t>
            </a:r>
            <a:r>
              <a:rPr lang="pl-PL" sz="1200" dirty="0" err="1">
                <a:latin typeface="Calibri" panose="020F0502020204030204" pitchFamily="34" charset="0"/>
              </a:rPr>
              <a:t>Przedsiębiorczości</a:t>
            </a:r>
            <a:r>
              <a:rPr lang="pl-PL" sz="1200" dirty="0">
                <a:latin typeface="Calibri" panose="020F0502020204030204" pitchFamily="34" charset="0"/>
              </a:rPr>
              <a:t>.</a:t>
            </a:r>
            <a:br>
              <a:rPr lang="pl-PL" sz="1200" dirty="0">
                <a:latin typeface="Calibri" panose="020F0502020204030204" pitchFamily="34" charset="0"/>
              </a:rPr>
            </a:br>
            <a:r>
              <a:rPr lang="pl-PL" sz="1200" dirty="0">
                <a:latin typeface="Calibri" panose="020F0502020204030204" pitchFamily="34" charset="0"/>
              </a:rPr>
              <a:t>Warszawa, maj 2022 </a:t>
            </a:r>
            <a:endParaRPr lang="pl-PL" sz="12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15B8CE4-E010-029F-AB35-838CD2C09D9D}"/>
              </a:ext>
            </a:extLst>
          </p:cNvPr>
          <p:cNvSpPr/>
          <p:nvPr/>
        </p:nvSpPr>
        <p:spPr>
          <a:xfrm>
            <a:off x="892879" y="1482844"/>
            <a:ext cx="11052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OECD - </a:t>
            </a: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65% dzieci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rozpoczynających edukację będzie pracować w zawodach, które nie istnieją</a:t>
            </a:r>
            <a:endParaRPr lang="pl-PL" sz="2000" b="1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D2B520F-BC4D-D489-80B6-CF85F81508E8}"/>
              </a:ext>
            </a:extLst>
          </p:cNvPr>
          <p:cNvSpPr/>
          <p:nvPr/>
        </p:nvSpPr>
        <p:spPr>
          <a:xfrm>
            <a:off x="938405" y="3586303"/>
            <a:ext cx="8469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</a:rPr>
              <a:t>Polski Instytut Ekonomiczny </a:t>
            </a:r>
            <a:endParaRPr lang="pl-PL" sz="2400" dirty="0"/>
          </a:p>
          <a:p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</a:rPr>
              <a:t>Siłą </a:t>
            </a:r>
            <a:r>
              <a:rPr lang="pl-PL" sz="2400" dirty="0" err="1">
                <a:latin typeface="Calibri" panose="020F0502020204030204" pitchFamily="34" charset="0"/>
              </a:rPr>
              <a:t>napędowa</a:t>
            </a:r>
            <a:r>
              <a:rPr lang="pl-PL" sz="2400" dirty="0">
                <a:latin typeface="Calibri" panose="020F0502020204030204" pitchFamily="34" charset="0"/>
              </a:rPr>
              <a:t>̨ zmian rynku pracy w perspektywie do 2035 r. </a:t>
            </a:r>
            <a:r>
              <a:rPr lang="pl-PL" sz="2400" dirty="0" err="1">
                <a:latin typeface="Calibri" panose="020F0502020204030204" pitchFamily="34" charset="0"/>
              </a:rPr>
              <a:t>będa</a:t>
            </a:r>
            <a:r>
              <a:rPr lang="pl-PL" sz="2400" dirty="0">
                <a:latin typeface="Calibri" panose="020F0502020204030204" pitchFamily="34" charset="0"/>
              </a:rPr>
              <a:t>̨ 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wirtualizacja rynku oraz praca w rozproszonych zespołach</a:t>
            </a:r>
            <a:r>
              <a:rPr lang="pl-PL" sz="2400" dirty="0">
                <a:latin typeface="Calibri" panose="020F0502020204030204" pitchFamily="34" charset="0"/>
              </a:rPr>
              <a:t>. </a:t>
            </a:r>
            <a:endParaRPr lang="pl-PL" sz="2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5CE978E-6EC7-CB4C-84B8-968498F017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077" y="2309320"/>
            <a:ext cx="2001316" cy="4192650"/>
          </a:xfrm>
          <a:prstGeom prst="rect">
            <a:avLst/>
          </a:prstGeom>
        </p:spPr>
      </p:pic>
      <p:pic>
        <p:nvPicPr>
          <p:cNvPr id="9" name="Google Shape;3213;p409">
            <a:extLst>
              <a:ext uri="{FF2B5EF4-FFF2-40B4-BE49-F238E27FC236}">
                <a16:creationId xmlns:a16="http://schemas.microsoft.com/office/drawing/2014/main" id="{618B5FF2-BBCE-32D5-E8D3-45780F10FD63}"/>
              </a:ext>
            </a:extLst>
          </p:cNvPr>
          <p:cNvPicPr preferRelativeResize="0"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29633" y="2066607"/>
            <a:ext cx="2547625" cy="45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627AD60-4ADD-C9E0-DB1C-78A054CD10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115" y="2221292"/>
            <a:ext cx="2959117" cy="13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41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7;p31"/>
          <p:cNvPicPr preferRelativeResize="0"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1524000" y="836751"/>
            <a:ext cx="971550" cy="114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7;p31"/>
          <p:cNvPicPr preferRelativeResize="0"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35" t="-14779"/>
          <a:stretch>
            <a:fillRect/>
          </a:stretch>
        </p:blipFill>
        <p:spPr>
          <a:xfrm rot="10800000">
            <a:off x="9422130" y="5109211"/>
            <a:ext cx="1398270" cy="102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5;p15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501901" y="1751014"/>
            <a:ext cx="7188200" cy="423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TS video.mp4" descr="TTS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1356" y="2056999"/>
            <a:ext cx="5249287" cy="30522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57361" y="873461"/>
            <a:ext cx="8677276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2801" b="1" kern="0" dirty="0">
                <a:solidFill>
                  <a:srgbClr val="FFFFFF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Shop is where </a:t>
            </a:r>
            <a:r>
              <a:rPr lang="en-US" sz="2801" b="1" kern="0" dirty="0">
                <a:solidFill>
                  <a:srgbClr val="FE2B54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Discovery </a:t>
            </a:r>
          </a:p>
          <a:p>
            <a:pPr algn="ctr">
              <a:buClr>
                <a:srgbClr val="000000"/>
              </a:buClr>
              <a:buSzPts val="1100"/>
            </a:pPr>
            <a:r>
              <a:rPr lang="en-US" altLang="zh-CN" sz="2801" b="1" kern="0" dirty="0">
                <a:solidFill>
                  <a:srgbClr val="FFFFFF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Turns to </a:t>
            </a:r>
            <a:r>
              <a:rPr lang="en-US" altLang="zh-CN" sz="2801" kern="0" dirty="0">
                <a:solidFill>
                  <a:srgbClr val="25F4EE"/>
                </a:solidFill>
                <a:latin typeface="Poppins" charset="0"/>
                <a:cs typeface="Poppins" charset="0"/>
                <a:sym typeface="Arial" panose="020B0604020202020204"/>
              </a:rPr>
              <a:t>Purchase</a:t>
            </a:r>
            <a:endParaRPr lang="en-US" sz="2801" b="1" strike="sngStrike" kern="0" dirty="0">
              <a:solidFill>
                <a:srgbClr val="FE2B54"/>
              </a:solidFill>
              <a:highlight>
                <a:srgbClr val="FFFF00"/>
              </a:highlight>
              <a:latin typeface="Poppins" charset="0"/>
              <a:ea typeface="Montserrat"/>
              <a:cs typeface="Poppins" charset="0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85027E5-1977-5486-EFDF-AFF2CFF58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477" y="990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8EDF5C7E-E23C-AB59-59DC-F1A3E94B6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784363"/>
              </p:ext>
            </p:extLst>
          </p:nvPr>
        </p:nvGraphicFramePr>
        <p:xfrm>
          <a:off x="974912" y="307917"/>
          <a:ext cx="8657665" cy="5502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9728200" imgH="5892800" progId="Word.Document.12">
                  <p:embed/>
                </p:oleObj>
              </mc:Choice>
              <mc:Fallback>
                <p:oleObj name="Dokument" r:id="rId3" imgW="9728200" imgH="5892800" progId="Word.Document.12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2861A818-2C5C-C658-A716-080816ADBF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4912" y="307917"/>
                        <a:ext cx="8657665" cy="5502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8059D11-AE70-DB59-81CE-4CD3EB9D1BCF}"/>
              </a:ext>
            </a:extLst>
          </p:cNvPr>
          <p:cNvSpPr txBox="1"/>
          <p:nvPr/>
        </p:nvSpPr>
        <p:spPr>
          <a:xfrm rot="16200000">
            <a:off x="-1580592" y="2492076"/>
            <a:ext cx="4297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Wpływ innowacji</a:t>
            </a:r>
          </a:p>
          <a:p>
            <a:r>
              <a:rPr lang="pl-PL" sz="1400" i="1" dirty="0"/>
              <a:t>skalowane według stopnia konsensusu wśród historyków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C59A7FC-5840-8E05-6E08-F90723455740}"/>
              </a:ext>
            </a:extLst>
          </p:cNvPr>
          <p:cNvSpPr txBox="1"/>
          <p:nvPr/>
        </p:nvSpPr>
        <p:spPr>
          <a:xfrm>
            <a:off x="3689281" y="5920409"/>
            <a:ext cx="81184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*Source: ARK Investment Management LLC, 2019. The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underlying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data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assumes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that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all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innovation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platforms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follow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a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characteristic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investment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realization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cycle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of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similar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duration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. Data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Sources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: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Helpman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, E. (2010). General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Purpose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Technologies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Economic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Growth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.;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Brynjolfsson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, E., &amp;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McAfee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, A. (2018). The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second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machine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age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.; Kurzweil, R. (2016). The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singularity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is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near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.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Certain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of the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statements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contained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in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this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item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may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be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statements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of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future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expectations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other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forward-looking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statements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that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are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based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on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ARK’s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current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views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assumptions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,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involve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known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unknown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risks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and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uncertainties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that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could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cause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actual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results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, performance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or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events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to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differ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materially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from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those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expressed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or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implied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in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such</a:t>
            </a:r>
            <a:r>
              <a:rPr lang="pl-PL" sz="1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pl-PL" sz="1000" b="0" i="1" u="none" strike="noStrike" dirty="0" err="1">
                <a:solidFill>
                  <a:schemeClr val="bg1"/>
                </a:solidFill>
                <a:effectLst/>
              </a:rPr>
              <a:t>statements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EE77BF6-4623-0871-A7FB-F455648913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694" y="112645"/>
            <a:ext cx="3472179" cy="29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b="1" dirty="0">
                <a:solidFill>
                  <a:srgbClr val="C00000"/>
                </a:solidFill>
              </a:rPr>
              <a:t>TALENT</a:t>
            </a:r>
            <a:endParaRPr lang="pl-PL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551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7887</TotalTime>
  <Words>903</Words>
  <Application>Microsoft Office PowerPoint</Application>
  <PresentationFormat>Panoramiczny</PresentationFormat>
  <Paragraphs>230</Paragraphs>
  <Slides>24</Slides>
  <Notes>1</Notes>
  <HiddenSlides>0</HiddenSlides>
  <MMClips>1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Helvetica</vt:lpstr>
      <vt:lpstr>Poppins</vt:lpstr>
      <vt:lpstr>Sofia Pro</vt:lpstr>
      <vt:lpstr>Sofia Pro Regular</vt:lpstr>
      <vt:lpstr>Motyw pakietu Office</vt:lpstr>
      <vt:lpstr>Dokument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TALENT</vt:lpstr>
      <vt:lpstr>Oczekiwane efekty</vt:lpstr>
      <vt:lpstr>Prezentacja programu PowerPoint</vt:lpstr>
      <vt:lpstr>Cyfrowa Reindustrializacja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VUCA</vt:lpstr>
      <vt:lpstr>Prezentacja programu PowerPoint</vt:lpstr>
      <vt:lpstr>Róbmy to</vt:lpstr>
      <vt:lpstr>Prezentacja programu PowerPoint</vt:lpstr>
      <vt:lpstr>DRUK 3D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Edyta Migałka</dc:creator>
  <cp:lastModifiedBy>Łukasz Wysocki</cp:lastModifiedBy>
  <cp:revision>139</cp:revision>
  <cp:lastPrinted>2022-09-26T15:36:59Z</cp:lastPrinted>
  <dcterms:created xsi:type="dcterms:W3CDTF">2022-05-05T11:45:30Z</dcterms:created>
  <dcterms:modified xsi:type="dcterms:W3CDTF">2022-12-22T13:56:48Z</dcterms:modified>
</cp:coreProperties>
</file>