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5" r:id="rId2"/>
    <p:sldId id="408" r:id="rId3"/>
    <p:sldId id="409" r:id="rId4"/>
    <p:sldId id="412" r:id="rId5"/>
    <p:sldId id="411" r:id="rId6"/>
    <p:sldId id="413" r:id="rId7"/>
    <p:sldId id="394" r:id="rId8"/>
    <p:sldId id="417" r:id="rId9"/>
    <p:sldId id="421" r:id="rId10"/>
    <p:sldId id="418" r:id="rId11"/>
    <p:sldId id="385" r:id="rId12"/>
    <p:sldId id="379" r:id="rId13"/>
    <p:sldId id="357" r:id="rId14"/>
    <p:sldId id="396" r:id="rId15"/>
    <p:sldId id="419" r:id="rId16"/>
    <p:sldId id="416" r:id="rId17"/>
    <p:sldId id="414" r:id="rId18"/>
    <p:sldId id="415" r:id="rId19"/>
    <p:sldId id="420" r:id="rId20"/>
    <p:sldId id="319" r:id="rId21"/>
  </p:sldIdLst>
  <p:sldSz cx="12192000" cy="6858000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FF"/>
    <a:srgbClr val="75378F"/>
    <a:srgbClr val="B2B2B2"/>
    <a:srgbClr val="575757"/>
    <a:srgbClr val="2A9BD7"/>
    <a:srgbClr val="02A8DF"/>
    <a:srgbClr val="009FE3"/>
    <a:srgbClr val="E4C9C8"/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D9233-0AC1-41A6-91DE-D1FC3AD2CC99}" v="26" dt="2020-11-26T18:59:06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6" d="100"/>
          <a:sy n="86" d="100"/>
        </p:scale>
        <p:origin x="120" y="77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Pilch" userId="a40fa970-9ab7-4554-be65-3705d657e83d" providerId="ADAL" clId="{16BD9233-0AC1-41A6-91DE-D1FC3AD2CC99}"/>
    <pc:docChg chg="undo custSel modSld">
      <pc:chgData name="Agnieszka Pilch" userId="a40fa970-9ab7-4554-be65-3705d657e83d" providerId="ADAL" clId="{16BD9233-0AC1-41A6-91DE-D1FC3AD2CC99}" dt="2020-11-26T19:08:20.396" v="512" actId="20577"/>
      <pc:docMkLst>
        <pc:docMk/>
      </pc:docMkLst>
      <pc:sldChg chg="modSp mod">
        <pc:chgData name="Agnieszka Pilch" userId="a40fa970-9ab7-4554-be65-3705d657e83d" providerId="ADAL" clId="{16BD9233-0AC1-41A6-91DE-D1FC3AD2CC99}" dt="2020-11-26T18:55:48.790" v="268" actId="1076"/>
        <pc:sldMkLst>
          <pc:docMk/>
          <pc:sldMk cId="3291174867" sldId="358"/>
        </pc:sldMkLst>
        <pc:spChg chg="mod">
          <ac:chgData name="Agnieszka Pilch" userId="a40fa970-9ab7-4554-be65-3705d657e83d" providerId="ADAL" clId="{16BD9233-0AC1-41A6-91DE-D1FC3AD2CC99}" dt="2020-11-26T18:55:48.790" v="268" actId="1076"/>
          <ac:spMkLst>
            <pc:docMk/>
            <pc:sldMk cId="3291174867" sldId="358"/>
            <ac:spMk id="27" creationId="{00000000-0000-0000-0000-000000000000}"/>
          </ac:spMkLst>
        </pc:spChg>
      </pc:sldChg>
      <pc:sldChg chg="modSp mod">
        <pc:chgData name="Agnieszka Pilch" userId="a40fa970-9ab7-4554-be65-3705d657e83d" providerId="ADAL" clId="{16BD9233-0AC1-41A6-91DE-D1FC3AD2CC99}" dt="2020-11-26T18:36:37.228" v="0" actId="1076"/>
        <pc:sldMkLst>
          <pc:docMk/>
          <pc:sldMk cId="3832071611" sldId="382"/>
        </pc:sldMkLst>
        <pc:picChg chg="mod">
          <ac:chgData name="Agnieszka Pilch" userId="a40fa970-9ab7-4554-be65-3705d657e83d" providerId="ADAL" clId="{16BD9233-0AC1-41A6-91DE-D1FC3AD2CC99}" dt="2020-11-26T18:36:37.228" v="0" actId="1076"/>
          <ac:picMkLst>
            <pc:docMk/>
            <pc:sldMk cId="3832071611" sldId="382"/>
            <ac:picMk id="21" creationId="{00000000-0000-0000-0000-000000000000}"/>
          </ac:picMkLst>
        </pc:picChg>
      </pc:sldChg>
      <pc:sldChg chg="addSp delSp modSp mod">
        <pc:chgData name="Agnieszka Pilch" userId="a40fa970-9ab7-4554-be65-3705d657e83d" providerId="ADAL" clId="{16BD9233-0AC1-41A6-91DE-D1FC3AD2CC99}" dt="2020-11-26T19:08:20.396" v="512" actId="20577"/>
        <pc:sldMkLst>
          <pc:docMk/>
          <pc:sldMk cId="4265757938" sldId="387"/>
        </pc:sldMkLst>
        <pc:spChg chg="add del mod">
          <ac:chgData name="Agnieszka Pilch" userId="a40fa970-9ab7-4554-be65-3705d657e83d" providerId="ADAL" clId="{16BD9233-0AC1-41A6-91DE-D1FC3AD2CC99}" dt="2020-11-26T18:52:12.250" v="189" actId="478"/>
          <ac:spMkLst>
            <pc:docMk/>
            <pc:sldMk cId="4265757938" sldId="387"/>
            <ac:spMk id="2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47:01.402" v="56"/>
          <ac:spMkLst>
            <pc:docMk/>
            <pc:sldMk cId="4265757938" sldId="387"/>
            <ac:spMk id="3" creationId="{903ADE42-4E68-477D-B218-2ECCEB41FC4A}"/>
          </ac:spMkLst>
        </pc:spChg>
        <pc:spChg chg="add mod">
          <ac:chgData name="Agnieszka Pilch" userId="a40fa970-9ab7-4554-be65-3705d657e83d" providerId="ADAL" clId="{16BD9233-0AC1-41A6-91DE-D1FC3AD2CC99}" dt="2020-11-26T19:08:20.396" v="512" actId="20577"/>
          <ac:spMkLst>
            <pc:docMk/>
            <pc:sldMk cId="4265757938" sldId="387"/>
            <ac:spMk id="4" creationId="{6C201396-A793-4C50-90DA-36DC74921B3C}"/>
          </ac:spMkLst>
        </pc:spChg>
        <pc:spChg chg="add mod">
          <ac:chgData name="Agnieszka Pilch" userId="a40fa970-9ab7-4554-be65-3705d657e83d" providerId="ADAL" clId="{16BD9233-0AC1-41A6-91DE-D1FC3AD2CC99}" dt="2020-11-26T19:08:15.492" v="508" actId="1076"/>
          <ac:spMkLst>
            <pc:docMk/>
            <pc:sldMk cId="4265757938" sldId="387"/>
            <ac:spMk id="5" creationId="{2C6E957A-609F-486D-A39F-765257E3CEA8}"/>
          </ac:spMkLst>
        </pc:spChg>
        <pc:spChg chg="mod">
          <ac:chgData name="Agnieszka Pilch" userId="a40fa970-9ab7-4554-be65-3705d657e83d" providerId="ADAL" clId="{16BD9233-0AC1-41A6-91DE-D1FC3AD2CC99}" dt="2020-11-26T18:43:55.024" v="17" actId="20577"/>
          <ac:spMkLst>
            <pc:docMk/>
            <pc:sldMk cId="4265757938" sldId="387"/>
            <ac:spMk id="19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52:15.577" v="190" actId="478"/>
          <ac:spMkLst>
            <pc:docMk/>
            <pc:sldMk cId="4265757938" sldId="387"/>
            <ac:spMk id="25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52:25.039" v="191" actId="478"/>
          <ac:spMkLst>
            <pc:docMk/>
            <pc:sldMk cId="4265757938" sldId="387"/>
            <ac:spMk id="26" creationId="{00000000-0000-0000-0000-000000000000}"/>
          </ac:spMkLst>
        </pc:spChg>
        <pc:spChg chg="add del">
          <ac:chgData name="Agnieszka Pilch" userId="a40fa970-9ab7-4554-be65-3705d657e83d" providerId="ADAL" clId="{16BD9233-0AC1-41A6-91DE-D1FC3AD2CC99}" dt="2020-11-26T18:46:42.818" v="52" actId="478"/>
          <ac:spMkLst>
            <pc:docMk/>
            <pc:sldMk cId="4265757938" sldId="387"/>
            <ac:spMk id="27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52:08.260" v="188" actId="478"/>
          <ac:spMkLst>
            <pc:docMk/>
            <pc:sldMk cId="4265757938" sldId="387"/>
            <ac:spMk id="32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52:28.711" v="192" actId="478"/>
          <ac:spMkLst>
            <pc:docMk/>
            <pc:sldMk cId="4265757938" sldId="387"/>
            <ac:spMk id="33" creationId="{00000000-0000-0000-0000-000000000000}"/>
          </ac:spMkLst>
        </pc:spChg>
        <pc:spChg chg="add del mod">
          <ac:chgData name="Agnieszka Pilch" userId="a40fa970-9ab7-4554-be65-3705d657e83d" providerId="ADAL" clId="{16BD9233-0AC1-41A6-91DE-D1FC3AD2CC99}" dt="2020-11-26T18:52:31.497" v="193" actId="478"/>
          <ac:spMkLst>
            <pc:docMk/>
            <pc:sldMk cId="4265757938" sldId="387"/>
            <ac:spMk id="34" creationId="{00000000-0000-0000-0000-000000000000}"/>
          </ac:spMkLst>
        </pc:spChg>
        <pc:picChg chg="add mod">
          <ac:chgData name="Agnieszka Pilch" userId="a40fa970-9ab7-4554-be65-3705d657e83d" providerId="ADAL" clId="{16BD9233-0AC1-41A6-91DE-D1FC3AD2CC99}" dt="2020-11-26T19:07:32.001" v="500" actId="1076"/>
          <ac:picMkLst>
            <pc:docMk/>
            <pc:sldMk cId="4265757938" sldId="387"/>
            <ac:picMk id="7" creationId="{2CB6F815-D4CA-45B7-BD40-C7570121443C}"/>
          </ac:picMkLst>
        </pc:picChg>
        <pc:picChg chg="add mod">
          <ac:chgData name="Agnieszka Pilch" userId="a40fa970-9ab7-4554-be65-3705d657e83d" providerId="ADAL" clId="{16BD9233-0AC1-41A6-91DE-D1FC3AD2CC99}" dt="2020-11-26T19:07:36.007" v="501" actId="1076"/>
          <ac:picMkLst>
            <pc:docMk/>
            <pc:sldMk cId="4265757938" sldId="387"/>
            <ac:picMk id="9" creationId="{0CA9B575-1B24-441C-926E-2933E0E8B149}"/>
          </ac:picMkLst>
        </pc:picChg>
        <pc:picChg chg="add mod">
          <ac:chgData name="Agnieszka Pilch" userId="a40fa970-9ab7-4554-be65-3705d657e83d" providerId="ADAL" clId="{16BD9233-0AC1-41A6-91DE-D1FC3AD2CC99}" dt="2020-11-26T19:07:39.750" v="502" actId="1076"/>
          <ac:picMkLst>
            <pc:docMk/>
            <pc:sldMk cId="4265757938" sldId="387"/>
            <ac:picMk id="11" creationId="{634DCB0B-BA8F-4D21-B502-FF2BE4C6FACA}"/>
          </ac:picMkLst>
        </pc:picChg>
        <pc:picChg chg="add mod">
          <ac:chgData name="Agnieszka Pilch" userId="a40fa970-9ab7-4554-be65-3705d657e83d" providerId="ADAL" clId="{16BD9233-0AC1-41A6-91DE-D1FC3AD2CC99}" dt="2020-11-26T19:08:02.761" v="506" actId="1076"/>
          <ac:picMkLst>
            <pc:docMk/>
            <pc:sldMk cId="4265757938" sldId="387"/>
            <ac:picMk id="28" creationId="{6E1C1795-493F-4D54-A477-75AE2F39EC18}"/>
          </ac:picMkLst>
        </pc:picChg>
        <pc:picChg chg="del">
          <ac:chgData name="Agnieszka Pilch" userId="a40fa970-9ab7-4554-be65-3705d657e83d" providerId="ADAL" clId="{16BD9233-0AC1-41A6-91DE-D1FC3AD2CC99}" dt="2020-11-26T18:38:59.050" v="1" actId="478"/>
          <ac:picMkLst>
            <pc:docMk/>
            <pc:sldMk cId="4265757938" sldId="387"/>
            <ac:picMk id="3078" creationId="{00000000-0000-0000-0000-000000000000}"/>
          </ac:picMkLst>
        </pc:picChg>
        <pc:cxnChg chg="add del mod">
          <ac:chgData name="Agnieszka Pilch" userId="a40fa970-9ab7-4554-be65-3705d657e83d" providerId="ADAL" clId="{16BD9233-0AC1-41A6-91DE-D1FC3AD2CC99}" dt="2020-11-26T18:52:04.772" v="187" actId="478"/>
          <ac:cxnSpMkLst>
            <pc:docMk/>
            <pc:sldMk cId="4265757938" sldId="387"/>
            <ac:cxnSpMk id="29" creationId="{00000000-0000-0000-0000-000000000000}"/>
          </ac:cxnSpMkLst>
        </pc:cxnChg>
        <pc:cxnChg chg="add del mod">
          <ac:chgData name="Agnieszka Pilch" userId="a40fa970-9ab7-4554-be65-3705d657e83d" providerId="ADAL" clId="{16BD9233-0AC1-41A6-91DE-D1FC3AD2CC99}" dt="2020-11-26T18:51:59.604" v="185" actId="478"/>
          <ac:cxnSpMkLst>
            <pc:docMk/>
            <pc:sldMk cId="4265757938" sldId="387"/>
            <ac:cxnSpMk id="30" creationId="{00000000-0000-0000-0000-000000000000}"/>
          </ac:cxnSpMkLst>
        </pc:cxnChg>
        <pc:cxnChg chg="add del mod">
          <ac:chgData name="Agnieszka Pilch" userId="a40fa970-9ab7-4554-be65-3705d657e83d" providerId="ADAL" clId="{16BD9233-0AC1-41A6-91DE-D1FC3AD2CC99}" dt="2020-11-26T18:52:01.955" v="186" actId="478"/>
          <ac:cxnSpMkLst>
            <pc:docMk/>
            <pc:sldMk cId="4265757938" sldId="387"/>
            <ac:cxnSpMk id="31" creationId="{00000000-0000-0000-0000-00000000000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4417" y="0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E7FF13-30F6-4074-9737-5F04541984CA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7484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4417" y="6457484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C9240A-2B36-4829-B585-24D208D5E5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603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6.15819" units="1/cm"/>
          <inkml:channelProperty channel="Y" name="resolution" value="36.1204" units="1/cm"/>
        </inkml:channelProperties>
      </inkml:inkSource>
      <inkml:timestamp xml:id="ts0" timeString="2021-01-20T10:59:39.188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768B6BD-F67E-4B60-978C-341BC87F6557}" emma:medium="tactile" emma:mode="ink">
          <msink:context xmlns:msink="http://schemas.microsoft.com/ink/2010/main" type="writingRegion" rotatedBoundingBox="13573,8684 13588,8684 13588,8699 13573,8699"/>
        </emma:interpretation>
      </emma:emma>
    </inkml:annotationXML>
    <inkml:traceGroup>
      <inkml:annotationXML>
        <emma:emma xmlns:emma="http://www.w3.org/2003/04/emma" version="1.0">
          <emma:interpretation id="{C35385D3-4DC3-4FFF-BC7C-1FC9CB6696FB}" emma:medium="tactile" emma:mode="ink">
            <msink:context xmlns:msink="http://schemas.microsoft.com/ink/2010/main" type="paragraph" rotatedBoundingBox="13573,8684 13588,8684 13588,8699 13573,86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40257E-F37D-463F-B2E4-A572036CAB11}" emma:medium="tactile" emma:mode="ink">
              <msink:context xmlns:msink="http://schemas.microsoft.com/ink/2010/main" type="line" rotatedBoundingBox="13573,8684 13588,8684 13588,8699 13573,8699"/>
            </emma:interpretation>
          </emma:emma>
        </inkml:annotationXML>
        <inkml:traceGroup>
          <inkml:annotationXML>
            <emma:emma xmlns:emma="http://www.w3.org/2003/04/emma" version="1.0">
              <emma:interpretation id="{34864992-A5C5-4223-B9A9-82E28E35AD4C}" emma:medium="tactile" emma:mode="ink">
                <msink:context xmlns:msink="http://schemas.microsoft.com/ink/2010/main" type="inkWord" rotatedBoundingBox="13573,8684 13588,8684 13588,8699 13573,8699"/>
              </emma:interpretation>
              <emma:one-of disjunction-type="recognition" id="oneOf0">
                <emma:interpretation id="interp0" emma:lang="pl-PL" emma:confidence="0">
                  <emma:literal>.</emma:literal>
                </emma:interpretation>
                <emma:interpretation id="interp1" emma:lang="pl-PL" emma:confidence="0">
                  <emma:literal>'</emma:literal>
                </emma:interpretation>
                <emma:interpretation id="interp2" emma:lang="pl-PL" emma:confidence="0">
                  <emma:literal>;</emma:literal>
                </emma:interpretation>
                <emma:interpretation id="interp3" emma:lang="pl-PL" emma:confidence="0">
                  <emma:literal>,</emma:literal>
                </emma:interpretation>
                <emma:interpretation id="interp4" emma:lang="pl-PL" emma:confidence="0">
                  <emma:literal>: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6.15819" units="1/cm"/>
          <inkml:channelProperty channel="Y" name="resolution" value="36.1204" units="1/cm"/>
        </inkml:channelProperties>
      </inkml:inkSource>
      <inkml:timestamp xml:id="ts0" timeString="2021-01-20T10:45:36.216"/>
    </inkml:context>
    <inkml:brush xml:id="br0">
      <inkml:brushProperty name="width" value="0.15875" units="cm"/>
      <inkml:brushProperty name="height" value="0.15875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5F45D8-0443-4B2B-A556-5F96B58D4F98}" emma:medium="tactile" emma:mode="ink">
          <msink:context xmlns:msink="http://schemas.microsoft.com/ink/2010/main" type="writingRegion" rotatedBoundingBox="11728,5863 15071,7723 13569,10423 10225,8562"/>
        </emma:interpretation>
      </emma:emma>
    </inkml:annotationXML>
    <inkml:traceGroup>
      <inkml:annotationXML>
        <emma:emma xmlns:emma="http://www.w3.org/2003/04/emma" version="1.0">
          <emma:interpretation id="{75E1AAD0-2D73-4375-B5E5-5F4A64559DC8}" emma:medium="tactile" emma:mode="ink">
            <msink:context xmlns:msink="http://schemas.microsoft.com/ink/2010/main" type="paragraph" rotatedBoundingBox="11728,5863 15071,7723 13569,10423 10225,8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42D61D-6288-470D-8E8E-EFC7C3BD9072}" emma:medium="tactile" emma:mode="ink">
              <msink:context xmlns:msink="http://schemas.microsoft.com/ink/2010/main" type="line" rotatedBoundingBox="11728,5863 15071,7723 13569,10423 10225,8562"/>
            </emma:interpretation>
          </emma:emma>
        </inkml:annotationXML>
        <inkml:traceGroup>
          <inkml:annotationXML>
            <emma:emma xmlns:emma="http://www.w3.org/2003/04/emma" version="1.0">
              <emma:interpretation id="{13FBA1FC-0AEF-4D1B-A2CD-B3D3DA8406BF}" emma:medium="tactile" emma:mode="ink">
                <msink:context xmlns:msink="http://schemas.microsoft.com/ink/2010/main" type="inkWord" rotatedBoundingBox="11728,5863 15071,7723 13569,10423 10225,8562"/>
              </emma:interpretation>
              <emma:one-of disjunction-type="recognition" id="oneOf0">
                <emma:interpretation id="interp0" emma:lang="pl-PL" emma:confidence="0">
                  <emma:literal>•</emma:literal>
                </emma:interpretation>
                <emma:interpretation id="interp1" emma:lang="pl-PL" emma:confidence="0">
                  <emma:literal>o</emma:literal>
                </emma:interpretation>
                <emma:interpretation id="interp2" emma:lang="pl-PL" emma:confidence="0">
                  <emma:literal>W</emma:literal>
                </emma:interpretation>
                <emma:interpretation id="interp3" emma:lang="pl-PL" emma:confidence="0">
                  <emma:literal>w</emma:literal>
                </emma:interpretation>
                <emma:interpretation id="interp4" emma:lang="pl-PL" emma:confidence="0">
                  <emma:literal>.</emma:literal>
                </emma:interpretation>
              </emma:one-of>
            </emma:emma>
          </inkml:annotationXML>
          <inkml:trace contextRef="#ctx0" brushRef="#br0">1303 104,'-9'-9,"9"-1,0 1,-8 1,8-2,-9 10,2-19,-2 19,9-10,-8 10,8-8,-9 8,9-9,-9-1,2 10,-10 0,8 0,0 0,1 0,-1 0,-8 0,-8 0,8 0,1 0,7 0,-8 0,9 0,-9 0,9 0,8 10,-9-10,1 9,8-1,0 2,0 0,0-1,-9 1,9-2,0 1,0 1,-7-1,-2-9,0 0,1 0,-1 0,2-9,-2 9,9-10,-9 1,9 1,-8 8,8-10,0-9,-9 19,9-10,-16 2,8 8,-10 0,18-9,-16 9,8 0,-1 0,0 9,9-1,-8-8,8 10,-8-10,0 10,-10-1,18 1,-8-10,0 0,0 8,8 1,0 1,0 9,0-11,0 2,0-1,-9-9,1 10,-9-10,9 0,-9 0,8 0,1 0,0 0,-1 0,1 9,-1-9,9 9,0 1,-8-1,8 0,0 1,0-2,0 2,0 0,0-1,0 0,8-9,-8 9,9-9,-9 18,8-18,-8 10,9-10,-9 10,0-1,0 9,-9-18,9 9,-8-9,-1 0,1 0,0 10,-1 0,1-10,-1 0,1 8,0-8,-1 0,1 10,-1-10,1 0,0 0,-1 0,1 0,-1 0,-7 0,7 9,9 0,-17-9,9 0,-9 0,9 0,-1 0,1 0,0 0,-1 0,1 0,-1 0,1 0,0-9,-1 0,0 9,9-10,-8 2,8-2,-9 0,9 1,-9 0,9 0,0 0,-7-1,-2 10,1-10,-1 1,0 9,2 0,-2 0,1 0,-1 0,1 0,0 0,-1 9,1 1,8 0,0-1,-9-9,9 9,-8 9,0-18,8 20,-9-12,9 11,-8-10,8 1,-9-1,1 0,0 1,8-1,-9 0,1 0,8 1,0-1,0 1,0-1,0-1,0 2,0-1,0 1,0 0,0-1,0-1,0 2,0-1,0 0,0 1,0-1,0 0,0 1,0 8,-9-18,9 10,-8-10,0 9,8 0,0 1,-9-1,1-1,-1 2,9 0,0-1,-8-9,-1 10,9-2,-8 1,8 1,-8 0,8-1,-9-9,9 9,-8-9,-1 9,2-9,-2 0,-8 0,8 9,2-9,-2 10,9-1,9 1,-9-1,0 0,0 0,7-9,2 0,-1 10,-8-1,18-9,-11 0,2 0,-1 0,1 9,-1 1,-8-1,8-9,1 9,-1 1,1-2,-1 12,-8-11,0 1,9-2,-1 10,-8-8,8-10,1 10,-1-2,1 2,-9-1,8 0,-8 1,8 0,-8-2,0 2,0-1,0 1,0-1,0 0,0 0,0 1,0-1,0 1,-16-10,7 0,1 0,-1 0,1 0,0 8,-1-8,9 9,-8 1,-1-10,1 10,-1-1,9-1,-8-8,0 10,-1-10,1 9,-1-9,2 10,-2 0,0-10,1 0,8 17,0-7,0 9,0-10,0 10,0-10,8-9,-8 9,9 1,0-10,-9 9,7 0,-7 1,9-1,-9 0,0 0,0 0,0 1,8 9,-8-11,0 11,0-10,0 1,-8-1,8 0,-16 1,16-1,0 0,0 1,0-1,0 0,-9 10,0-11,9 1,-8 1,8-1,-9-9,9 10,0-1,-7-1,7 2,0 0,0-1,0 1,0 7,0-7,0-1,7-9,2 10,-1-1,1-9,0 0,-2 0,2 0,-1 0,1 0,-1 0,0 0,-8 9,9-9,-1 9,1-9,8 10,-9-10,0 9,1-9,-1 0,1 9,-1-9,9 10,-17-1,17-9,-17 9,8 1,0-2,1 2,-1-10,-8 10,9-1,-1-9,-8 9,0 1,0-2,0 1,0 1,0 0,0-1,0 0,8-9,-8 9,0 0,0 1,0 0,0-2,0 2,0-1,0 0,-8-9,8 10,0-1,0 0,-8-9,8 10,-9-1,9 0,0 0,-8-9,-1 9,1 1,8 0,-8-10,8 9,0 1,0-2,-9-8,9 9,-8-9,-1 10,1 0,8-1,-8-9,8 8,0 2,0-1,-9 0,9 1,9-1,-1 0,-8 1,8-10,1 0,-1 9,-8 1,0-1,9-9,-9 9,8-9,0 0,-8 9,9-9,-1 10,-8-1,9-9,-1 8,0-8,-8 10,17-10,-8 10,-9 0,16-10,-7 0,8 0,-10 0,-7 9,18-9,-10 0,1 0,-9 8,9-8,-1 0,0 9,1 1,-1-1,1-9,-9 10,8-10,9 10,-9-2,1-8,-1 9,0-9,1 0,-1 0,1 0,-1 0,0 0,1 0,-1 0,1 0,-1 0,0 0,1 0,8 10,-9-10,0 0,1 0,-1 0,1 9,-1-9,0 0,1 0,8 0,-9 0,9 0,-9 0,1 10,-1-10,0 9,1-9,-9 9,8-9,-8 10,9-1,-1 0,0-9,0 9,-8 1,9-10,-9 9,9 1,-1-10,0 0,0 9,1-1,0-8,-1 0,1 10,-2-10,2 10,0-10,8 9,-10 1,2-10,-1 0,-8 8,9-8,0 9,-2-9,-7 10,9-1,-1-9,1 10,0-10,-2 0,2 0,-1 0,-8 9,9-9,-1 0,-8 9,8 0,-8 1,9-10,-1 9,1 0,-1 1,1-1,-1 0,0 1,-8-1,9-9,-9 9,0 1,8-1,1 0,-1 1,-8-2,8 1,-8 11,17-20,-8 9,-1-9,1 0,-9 9,9 0,-1-9,1 0,-2 0,2 0,0 0,-1 0,1-9,-2 9,-7-9,9 9,-1-9,1 9,-9-10,9 10,-2-10,2 1,-1 9,10-8,-2-2,-8 10,1 0,0-9,-9 0,8 9,-8-10,0 1,0-10,0 10,8 9,0 0,1 0,8 9,-9 19,-8-18,0-1,8-9,-8 9,0 1,9-10,-9 8,8-8,1 0,-1 0,0 0,1 0,-1 9,1-9,-1 0,0 0,1 0,-9 10,8-10,1 0,-1 0,0 10,9-1,-8-9,-1 0,0 0,1 0,-1 0,1 0,-1 0,0 0,1 0,-1 0,-8 9,9-9,7 0,-7 0,8 0,-9 9,0 0,1-9,-9 10,8 0,-8-2,9-8,-9 10,8-10,-8 9,8 0,-8 1,8-1,1 0,-9 1,9-1,-1-9,1 9,-2 1,2-10,-9 8,0 12,9-20,-9 9,0 0,8-9,-8 9,0 0,9 1,-2-10,-7 10,9-1,-9-1,17-8,-17 10,0-1,0 0,0 1,9-1,-9 0,0 1,7-10,2 9,-9 0,8-9,-8 9,9-9,0 0,-2 0,2 0,-1 0,-8-9,0 0,0 0,0-1,10 1,-2 0,0-10,1 19,-9-9,8 9,1 0,7 0,-7-10,8 10,-9-8,1 8,-1 0,0-9,1 9,-1 0,1 0,-1 0,0 0,1 0,-1 0,1 0,-2 0,-7-10,9 10,-9-10,0 1,0 0,0 0,0 0,9 9,-1 0,1 0,-2 0,-7 9,9-9,0 0,-1 9,1 0,-2 0,10 1,-17 0,0-1,0-1,0 2,0-1,0 0,9-9,-9 10,9-1,-1-9,0 0,0-9,1 9,0 0,-1 0,8 0,-7 0,0 0,-1 0,0 0,0 0,9-19,0 19,-9 0,1 0,-1 0,1 0,-1 0,0 0,1 0,-1 0,1 0,-1 0,0 0,1-9,-1 9,1-18,-1 18,0-9,-8-1,17 0,-17 1,0 0,0 0,0 0,0-1,0 0,9 10,-9-18,0 9,0-10,0 10,8 9,0-9,-8-1,9 1,-1 0,1-1,-1 10,-8-8,8-2,1 0,-9 1,8 9,-8-9,9 0,-1 0,0 9,-8-10,9 0,-9 1,0 1,0-2,8 1,-8 0,0-1,0 1,0 0,0-1,0 1,0 0,0-10,0 10,-8 9,8-10,0 1,0 0,-9 9,9-9,0-1,0 1,9 9,-1 0,1 0,-1 0,0 0,1 0,-1 0,-8-10,9 10,-9-9,0 1,0-2,0 1,0-1,0 0,-9 10,9-8,0-1,-8 9,8-10,0 1,-9 9,9-10,-8 10,-9-9,9 9,-1 0,1 0,0 0,8-9,-9 0,1 9,-1-10,9 1,0 0,9 9,-1 0,1-10,-1 10,0-19,1 19,-1-9,1 1,-9-2,8 10,0-10,1 1,-1-1,-8 1,0 1,9-1,-9-1,9 0,0 0,-9 2,7-1,2 9,-1-10,1 1,-9 0,9 0,-2-1,2 10,-9-9,8 9,-8-10,9 1,-9 0,0-10,0 10,-9 9,9-10,-8 10,-1-8,9-1,-7 9,-2-10,0 10,1-10,-8 1,7 9,0-8,0 8,1-10,8 1,-9 9,1 0,8-10,0 0,0 1,8 0,1 0,-1 9,1-9,0-1,0 1,-2 9,2-9,-1 9,-8-10,18 1,-18 0,7 9,-7-10,0 2,0-2,0 0,0 1,0 0,0 0,-7 9,-2-9,9-1,0 0,-9 10,1-9,8-9,0 9,0-10,0 9,8 10,-8-18,18 9,-18 0,0-1,7 10,-7-9,17-19,-8 19,0 9,-2-19,2 19,-1-9,1 9,-1 0,0 0,1 0,-1 0,1 0,-1 0,0 0,1 9,-1-9,1 0,-1 0,-8 10,8-10,1 0,-1 0,1 18,-1-18,1 0,-1 0,0 0,1 0,-1 9,-8-18,0 0,0 0,0-1,-8-9,8 10,0 1,0-2,0 1,0-1,0 0,0 2,0-1,0-1,0 1,0-1,0 1,0 1,-17-1,17-1,0 1,0 0,0-1,0 1,-8 0,8-1,0 1,-9-10,1 19,-1-9,9 0,-8-1,-1 10,9-17,-8 7,8-9,8 10,1 9,-1 0,-8-9,9 9,8 0,-1-19,1 19,-8-9,-1 9,0 0,1-9,-1 9,1 0,-9-10,7 10,2 0,0 0,-9-9,8 9,8-9,-7-1,-9 1,0 0,-9-10,2 9,7 1,-17 1,-1-2,11 10,7-10,-9 10,9-9,-8 9,-1-10,1 2,0-1,-1-11,9 11,0-9,0 9,0-1,0 1,9 0,-1 0,0-10,1 19,-9-10,0 2,0-2,0 0,0 1,0 0,0-1,0 2,-9-2,9 0,0 1,0 0,-8 9,8-8,0-2,-8 1,8-1,-9 0,1 10,8-8,-9-2,1 1,0 0,-1 9,1 0,-1 0,1-10,-1 10,1 0,-9 0,9-9,-1 9,1 0,0 0,-1 0,-8-9,9 9,0 0,-1 0,1 0,-1 0,2 0,-2 0,0 0,1 0,-1 0,2 0,-2 0,0 0,-8 0,10 0,-2 0,0 0,0 0,1 0,-1-19,1 19,0 0,-1 0,1 0,-1-9,9 0,0-1,0 1,0-1,0 1,0 0,0 0,0 0,0-1,-8-9,0 19,8-8,-9-11,1 19,-1 0,9 19,-8-19,8 8,0 11,-8-9,-1-10,1 0,-1 0,1 0,0 0,-1 0,9-10,-8 0,-1 1,9 1,0-2,-8 1,-9 9,17-10,-8 10,-1 0,9-10,0 2,0-1,0-1,0 1,-8 9,8-9,-8-1,8 1,-9 9,9-9,0-1,0 1,0 0,0-1,0 1,-8 0,8-1,0 2,-9-11,9 9,-8 1,8-1,0 2,0-11,0 10,0-10,-8 10,8 0,-9-1,9 1,-8 9,8-9,0-1,0 1,-9 9,9-9,0-1,-8 10,0-8,8-2,-9 0,1 1,-1 0,1 0,0 0,0 9,-10 0,10 0,-8 0,7 0,0 0,1 0,0 0,0 0,-1 0,0 0,9 9,-8-9,-1 0,-7 18,8-18,-1 0,0 0,2 0,7 9,-9-9,-8 0,8 0,2 0,-2 0,1 0,-1 0,1 0,0 10,8 0,-9-10,1 0,-1 0,1 0,0 0,8-10,-9 10,1 0,-1-10,1 1,8 0,-9 9,1 0,0 0,-1 0,1-9,-1 9,1 0,0 0,-2 0,-7-9,10 9,-2 0,9-10,-9 10,1-10,8 1,0 0,8 0,-8 0,0 0,0-1,0 0,9 2,-9-2,0 1,0 0,0-1,0 1,0 0,0-1,0 1,0-1,0 2,-9-11,9 9,-8 10,-1 0,9 10,-7-1,-2 1,1-10,-1 8,0 2,2-10,-2 9,1-9,-1 0,0 0,2 0,-2 0,1 10,-1-10,0 0,1 0,0 9,0 0,-1-9,1 0,-1 0,1 0,0 0,-1 0,1 0,-1 0,1 0,0 0,-1 0,1 0,8-9,0 0,0-1,0 1,0-1,0 2,0-2,-9 1,1 9,0 0,-1 0,1 0,-1 0,1 0,0 0,-1 0,1 0,8 9,-9-9,1 0,0 10,-1-10,1 0,-9 0,9 0,-9 0,17 8,-9-8,1 0,8 10,-8-10,-1 0,1 0,-1 0,1 0,0 0,-1 0,1 0,-1 0,1 0,-8 0,7 0,0 0,1 0,0 0,0 0,-1 0,0 0,1 0,-1 0,2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4417" y="0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B3E0AB-7CD6-4A3B-AD65-BF594D62C723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5038" y="3227973"/>
            <a:ext cx="7939954" cy="3060185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7484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4417" y="6457484"/>
            <a:ext cx="4300527" cy="33865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7F9FC2-0473-4224-96F6-2F1575D611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76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51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BE4094-6874-41DE-B0AA-F26A81632F89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33229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D83DE-33B1-47DD-8B95-F7DBFF9FAD7E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43548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D83DE-33B1-47DD-8B95-F7DBFF9FAD7E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95211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D83DE-33B1-47DD-8B95-F7DBFF9FAD7E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43691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2D83DE-33B1-47DD-8B95-F7DBFF9FAD7E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123274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38AD0E-CC90-490A-9EBF-6AE62AA9F705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65302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F2448E-EC46-425B-B0FC-073B858E2217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1574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0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DAFAA4-B9D9-46D4-8E4A-4AB9CAAF30BF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158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30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7EE125-A290-4DCA-9221-22C60841EE2E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9716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50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BA04E1-78E6-467A-ABB0-C0A279826AEB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9213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E8753-731C-49C6-8477-128FB050377F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1398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9A8E23-FE8D-4C23-83AF-03E49A473E5C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2980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33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91BCA-806B-4C89-A150-6F62C20F3DD6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024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554C62-8FD1-467E-B330-FC9F45DA30D1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819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9D2291-C535-4DF8-9C9D-369AF61C34E7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667406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9D2291-C535-4DF8-9C9D-369AF61C34E7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9926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53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1D092F-F5F2-434D-8AE8-253191360E53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03300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F2448E-EC46-425B-B0FC-073B858E2217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817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2800B-5FB2-49E1-8FF7-0499C8577378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EB5D8-354B-405E-AB2C-0EDD312C17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96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4A782-6E50-4629-B4AA-AA9D4565093F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EB2D7-F73F-4700-910B-BD6A2B66CF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25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C9B18-A6F3-47D0-8724-62FFD4AF94C0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027E1-8368-4F45-9A6D-0A05F3BB75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77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4529D-E9BE-4639-A5ED-84685CB511AF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36B3-DCC7-4419-A0C1-144139923F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95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567D-0724-48ED-89C5-8136FF746689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42B30-5AA9-46FD-957D-AA74F6C9CB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00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EBF8-84C4-4D8A-A297-18C502584B53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89CAA-4442-4325-B983-5DC6DD8B1D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68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A3754-8E36-4EBA-99FE-AE49FB7A0F08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47E0-3104-461A-A4DB-193BBA3ADD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75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0927-37BD-47C7-A2FB-9D445BAB6AE8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A1E3-0803-4580-9722-E750693BDE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56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2C85F-3FB0-44AB-BC9F-D94B80511A9C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C2A6C-AE17-4F41-A914-EA6083213D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0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9EF7A-B00B-473A-9770-0C907CAE302D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DB6B-DBD7-4DD0-B09B-340223B212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95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3ED0F-DE19-4623-9859-242318EB68DD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7017-CE00-4C29-AD02-F4B77B9C05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271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8FC491-430A-4092-B80F-812A85B8A4CA}" type="datetimeFigureOut">
              <a:rPr lang="pl-PL"/>
              <a:pPr>
                <a:defRPr/>
              </a:pPr>
              <a:t>2022-11-04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86F862-B1F3-422D-916B-8898911385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emf"/><Relationship Id="rId3" Type="http://schemas.openxmlformats.org/officeDocument/2006/relationships/image" Target="../media/image58.jpe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59.jpg"/><Relationship Id="rId5" Type="http://schemas.openxmlformats.org/officeDocument/2006/relationships/image" Target="../media/image54.emf"/><Relationship Id="rId10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png"/><Relationship Id="rId18" Type="http://schemas.openxmlformats.org/officeDocument/2006/relationships/image" Target="../media/image73.jpg"/><Relationship Id="rId3" Type="http://schemas.openxmlformats.org/officeDocument/2006/relationships/image" Target="../media/image60.png"/><Relationship Id="rId21" Type="http://schemas.openxmlformats.org/officeDocument/2006/relationships/image" Target="../media/image76.jpg"/><Relationship Id="rId7" Type="http://schemas.openxmlformats.org/officeDocument/2006/relationships/image" Target="../media/image64.jpeg"/><Relationship Id="rId12" Type="http://schemas.openxmlformats.org/officeDocument/2006/relationships/image" Target="../media/image67.emf"/><Relationship Id="rId17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1.png"/><Relationship Id="rId20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54.emf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23" Type="http://schemas.openxmlformats.org/officeDocument/2006/relationships/image" Target="../media/image36.jpg"/><Relationship Id="rId10" Type="http://schemas.openxmlformats.org/officeDocument/2006/relationships/image" Target="../media/image2.png"/><Relationship Id="rId19" Type="http://schemas.openxmlformats.org/officeDocument/2006/relationships/image" Target="../media/image74.jp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69.png"/><Relationship Id="rId22" Type="http://schemas.openxmlformats.org/officeDocument/2006/relationships/image" Target="../media/image7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18" Type="http://schemas.openxmlformats.org/officeDocument/2006/relationships/image" Target="../media/image91.jpg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54.emf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2.png"/><Relationship Id="rId5" Type="http://schemas.openxmlformats.org/officeDocument/2006/relationships/image" Target="../media/image94.jpeg"/><Relationship Id="rId10" Type="http://schemas.openxmlformats.org/officeDocument/2006/relationships/image" Target="../media/image99.emf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107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4101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741327" y="101457"/>
            <a:ext cx="1173950" cy="58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Obraz 6" descr="bydgoszcz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3711"/>
            <a:ext cx="900911" cy="7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27200"/>
            <a:ext cx="4885477" cy="466608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924944"/>
            <a:ext cx="2608418" cy="2279902"/>
          </a:xfrm>
          <a:prstGeom prst="rect">
            <a:avLst/>
          </a:prstGeom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-389191" y="5204846"/>
            <a:ext cx="121735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BYDGOSZCZ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BSS SEKTOR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660340" y="93013"/>
            <a:ext cx="1430678" cy="71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6" descr="bydgoszcz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290" y="66045"/>
            <a:ext cx="1039111" cy="8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3" name="Prostokąt 22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4" name="Prostokąt 23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454" y="35840"/>
            <a:ext cx="4370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DLACZEGO BYDGOSZCZ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44431"/>
            <a:ext cx="2886075" cy="9178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646" y="944431"/>
            <a:ext cx="2838450" cy="9334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2153133"/>
            <a:ext cx="2886075" cy="10016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646" y="2153133"/>
            <a:ext cx="2838449" cy="10016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76" y="3514872"/>
            <a:ext cx="2886075" cy="9620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3753" y="3488951"/>
            <a:ext cx="2847975" cy="9620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76" y="4785711"/>
            <a:ext cx="2886573" cy="7810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3752" y="4785711"/>
            <a:ext cx="2842343" cy="82775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35360" y="6314912"/>
            <a:ext cx="5760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raport Związku Liderów Sektora Usług Biznesowych „Usługi biznesowe w Bydgoszczy”</a:t>
            </a:r>
            <a:endParaRPr lang="en-US" sz="11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9976" y="6286793"/>
            <a:ext cx="934082" cy="31784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23" y="842502"/>
            <a:ext cx="4563406" cy="6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848528" y="82744"/>
            <a:ext cx="1261368" cy="6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6" descr="bydgoszcz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914" y="-11613"/>
            <a:ext cx="1021536" cy="8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" name="Prostokąt 44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6" name="Prostokąt 45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1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1" y="969462"/>
            <a:ext cx="2854209" cy="58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9721" y="50969"/>
            <a:ext cx="2702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RYNEK</a:t>
            </a:r>
            <a:r>
              <a:rPr lang="pl-PL" alt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PRACY</a:t>
            </a:r>
            <a:endParaRPr lang="en-US" altLang="pl-PL" sz="23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70999" y="1469934"/>
            <a:ext cx="308607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Liczba pracowników w sektorze</a:t>
            </a:r>
          </a:p>
        </p:txBody>
      </p:sp>
      <p:pic>
        <p:nvPicPr>
          <p:cNvPr id="12" name="Obraz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20105"/>
          <a:stretch/>
        </p:blipFill>
        <p:spPr bwMode="auto">
          <a:xfrm>
            <a:off x="196988" y="3912921"/>
            <a:ext cx="3466937" cy="190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90774" y="3408179"/>
            <a:ext cx="25657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Udział w zatrudnieniu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55" y="3465918"/>
            <a:ext cx="300743" cy="225925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56" y="1556792"/>
            <a:ext cx="300743" cy="225925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606647" y="2132506"/>
            <a:ext cx="2280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009FE3"/>
                </a:solidFill>
                <a:latin typeface="Arial Black" panose="020B0A04020102020204" pitchFamily="34" charset="0"/>
              </a:rPr>
              <a:t>11 500</a:t>
            </a:r>
            <a:endParaRPr lang="en-US" sz="4400" b="1" dirty="0">
              <a:solidFill>
                <a:srgbClr val="009FE3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689433" y="5287357"/>
            <a:ext cx="10053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2A9BD7"/>
                </a:solidFill>
              </a:rPr>
              <a:t>ITO -  80 %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363169" y="4527155"/>
            <a:ext cx="11939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575757"/>
                </a:solidFill>
              </a:rPr>
              <a:t>Centrum kontaktowe – 10%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617731" y="4131864"/>
            <a:ext cx="11487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B2B2B2"/>
                </a:solidFill>
              </a:rPr>
              <a:t>F&amp;A -10%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25" y="470093"/>
            <a:ext cx="5180359" cy="627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1084"/>
      </p:ext>
    </p:extLst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776519" y="75830"/>
            <a:ext cx="1253177" cy="62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6" descr="bydgoszcz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0"/>
            <a:ext cx="936192" cy="77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" name="Prostokąt 44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6" name="Prostokąt 45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1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3" y="817949"/>
            <a:ext cx="2927648" cy="60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122316" y="105639"/>
            <a:ext cx="2759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RYNEK PRACY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ismo odręczne 6"/>
              <p14:cNvContentPartPr/>
              <p14:nvPr/>
            </p14:nvContentPartPr>
            <p14:xfrm>
              <a:off x="4886438" y="3126559"/>
              <a:ext cx="360" cy="360"/>
            </p14:xfrm>
          </p:contentPart>
        </mc:Choice>
        <mc:Fallback xmlns="">
          <p:pic>
            <p:nvPicPr>
              <p:cNvPr id="7" name="Pismo odręczne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67358" y="3107479"/>
                <a:ext cx="38520" cy="385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37" y="567304"/>
            <a:ext cx="4893236" cy="62646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Pismo odręczne 3"/>
              <p14:cNvContentPartPr/>
              <p14:nvPr/>
            </p14:nvContentPartPr>
            <p14:xfrm>
              <a:off x="3863752" y="2542223"/>
              <a:ext cx="1152128" cy="1152128"/>
            </p14:xfrm>
          </p:contentPart>
        </mc:Choice>
        <mc:Fallback xmlns="">
          <p:pic>
            <p:nvPicPr>
              <p:cNvPr id="4" name="Pismo odręczne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35309" y="2513780"/>
                <a:ext cx="1209014" cy="12090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5647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0" descr="E:\Livingston_Internationa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77" y="2620399"/>
            <a:ext cx="1703655" cy="4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8" descr="E:\logotypy\mobica-logo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80" y="3450660"/>
            <a:ext cx="794356" cy="79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3" descr="E:\logotypy\bsb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38" y="2371257"/>
            <a:ext cx="1216333" cy="71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7" y="2114998"/>
            <a:ext cx="1380237" cy="96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31752" r="11256" b="21324"/>
          <a:stretch>
            <a:fillRect/>
          </a:stretch>
        </p:blipFill>
        <p:spPr bwMode="auto">
          <a:xfrm>
            <a:off x="7233053" y="4280082"/>
            <a:ext cx="13652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Łącznik prosty 33"/>
          <p:cNvCxnSpPr/>
          <p:nvPr/>
        </p:nvCxnSpPr>
        <p:spPr>
          <a:xfrm>
            <a:off x="2369712" y="1424782"/>
            <a:ext cx="12700" cy="4321175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>
            <a:off x="4358320" y="1426369"/>
            <a:ext cx="12700" cy="4319588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>
            <a:off x="6661204" y="1426370"/>
            <a:ext cx="12700" cy="4319587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az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186318"/>
            <a:ext cx="891021" cy="590525"/>
          </a:xfrm>
          <a:prstGeom prst="rect">
            <a:avLst/>
          </a:prstGeom>
        </p:spPr>
      </p:pic>
      <p:pic>
        <p:nvPicPr>
          <p:cNvPr id="4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632504" y="110255"/>
            <a:ext cx="1467322" cy="73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6" descr="bydgoszcz-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45821"/>
            <a:ext cx="1016227" cy="8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" name="Prostokąt 44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6" name="Prostokąt 45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1" name="Obraz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71" y="969462"/>
            <a:ext cx="2838129" cy="58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126673" y="119615"/>
            <a:ext cx="5456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en-US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WYBRANE FIRMY Z SEKTORA</a:t>
            </a:r>
            <a:endParaRPr lang="en-US" altLang="pl-PL" sz="23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723" y="4797152"/>
            <a:ext cx="936058" cy="940699"/>
          </a:xfrm>
          <a:prstGeom prst="rect">
            <a:avLst/>
          </a:prstGeom>
        </p:spPr>
      </p:pic>
      <p:pic>
        <p:nvPicPr>
          <p:cNvPr id="32" name="Picture 2" descr="Znalezione obrazy dla zapytania huuu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0045" r="18056" b="19231"/>
          <a:stretch/>
        </p:blipFill>
        <p:spPr bwMode="auto">
          <a:xfrm>
            <a:off x="4915221" y="1791693"/>
            <a:ext cx="1169695" cy="41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263" y="1278883"/>
            <a:ext cx="1343308" cy="13433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5"/>
          <a:srcRect l="8400" r="5275"/>
          <a:stretch/>
        </p:blipFill>
        <p:spPr>
          <a:xfrm>
            <a:off x="4526944" y="2480766"/>
            <a:ext cx="2088232" cy="81258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0260" y="1663192"/>
            <a:ext cx="770701" cy="46242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47" y="4621568"/>
            <a:ext cx="1781175" cy="12001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44" y="3372223"/>
            <a:ext cx="1781175" cy="12192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79" y="4707062"/>
            <a:ext cx="2152650" cy="9715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2" y="2931278"/>
            <a:ext cx="1933575" cy="85725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2" y="3678593"/>
            <a:ext cx="2095500" cy="9429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98" y="4580120"/>
            <a:ext cx="1869550" cy="11334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9" y="1649113"/>
            <a:ext cx="1451093" cy="6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0635"/>
      </p:ext>
    </p:extLst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738987" y="103873"/>
            <a:ext cx="1384924" cy="6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6" descr="bydgoszcz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55" y="80196"/>
            <a:ext cx="1005024" cy="83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" name="Prostokąt 44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6" name="Prostokąt 45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1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71" y="969462"/>
            <a:ext cx="2838129" cy="58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113036" y="44394"/>
            <a:ext cx="5456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en-US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WYBRANE FIRMY Z SEKTORA</a:t>
            </a:r>
            <a:endParaRPr lang="en-US" altLang="pl-PL" sz="23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9" name="Picture 4" descr="Znalezione obrazy dla zapytania supercontr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9" y="1796060"/>
            <a:ext cx="2532039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Znalezione obrazy dla zapytania tko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058924"/>
            <a:ext cx="1849401" cy="5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Znalezione obrazy dla zapytania log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43" y="4355047"/>
            <a:ext cx="1995691" cy="4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Znalezione obrazy dla zapytania slic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5410520"/>
            <a:ext cx="1706753" cy="4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https://softblue.pl/wp-content/themes/softblue/img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08" y="2147482"/>
            <a:ext cx="1965959" cy="3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https://www.galactica.pl/uploads/template/images/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24" y="5316885"/>
            <a:ext cx="2444888" cy="5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Znalezione obrazy dla zapytania eximo projec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5" y="3933229"/>
            <a:ext cx="1586795" cy="7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8729" y="2137617"/>
            <a:ext cx="2162952" cy="4115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0701" y="3743266"/>
            <a:ext cx="2681980" cy="13409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5"/>
          <a:srcRect r="72305"/>
          <a:stretch/>
        </p:blipFill>
        <p:spPr>
          <a:xfrm>
            <a:off x="3360386" y="704251"/>
            <a:ext cx="791398" cy="7334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106566" y="75023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 Narrow" panose="020B0606020202030204" pitchFamily="34" charset="0"/>
              </a:rPr>
              <a:t>BYDGOSZCZ IT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dirty="0">
                <a:latin typeface="Arial Narrow" panose="020B0606020202030204" pitchFamily="34" charset="0"/>
              </a:rPr>
              <a:t>CLUSTER</a:t>
            </a:r>
          </a:p>
        </p:txBody>
      </p:sp>
      <p:cxnSp>
        <p:nvCxnSpPr>
          <p:cNvPr id="23" name="Łącznik prosty 22"/>
          <p:cNvCxnSpPr/>
          <p:nvPr/>
        </p:nvCxnSpPr>
        <p:spPr>
          <a:xfrm>
            <a:off x="2986956" y="1775195"/>
            <a:ext cx="12700" cy="4321175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/>
        </p:nvCxnSpPr>
        <p:spPr>
          <a:xfrm>
            <a:off x="5867276" y="1776782"/>
            <a:ext cx="12700" cy="4319588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6" y="2931521"/>
            <a:ext cx="2085975" cy="8096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" y="4975208"/>
            <a:ext cx="1866900" cy="8382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29" y="2960095"/>
            <a:ext cx="21621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2472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3" name="Prostokąt 22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28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46394" r="11353" b="12175"/>
          <a:stretch/>
        </p:blipFill>
        <p:spPr bwMode="auto">
          <a:xfrm>
            <a:off x="827651" y="871045"/>
            <a:ext cx="5980136" cy="166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ole tekstowe 1"/>
          <p:cNvSpPr txBox="1">
            <a:spLocks noChangeArrowheads="1"/>
          </p:cNvSpPr>
          <p:nvPr/>
        </p:nvSpPr>
        <p:spPr bwMode="auto">
          <a:xfrm>
            <a:off x="1096318" y="2043095"/>
            <a:ext cx="1312960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1600" b="1" dirty="0"/>
              <a:t>136 420 m</a:t>
            </a:r>
            <a:r>
              <a:rPr lang="pl-PL" sz="1600" b="1" baseline="30000" dirty="0"/>
              <a:t>2</a:t>
            </a:r>
            <a:endParaRPr lang="en-US" sz="1600" b="1" dirty="0"/>
          </a:p>
        </p:txBody>
      </p:sp>
      <p:sp>
        <p:nvSpPr>
          <p:cNvPr id="33" name="pole tekstowe 16"/>
          <p:cNvSpPr txBox="1">
            <a:spLocks noChangeArrowheads="1"/>
          </p:cNvSpPr>
          <p:nvPr/>
        </p:nvSpPr>
        <p:spPr bwMode="auto">
          <a:xfrm>
            <a:off x="3052052" y="2043095"/>
            <a:ext cx="1312960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1600" b="1" dirty="0"/>
              <a:t>61 500 m</a:t>
            </a:r>
            <a:r>
              <a:rPr lang="pl-PL" sz="1600" b="1" baseline="30000" dirty="0"/>
              <a:t>2</a:t>
            </a:r>
            <a:endParaRPr lang="en-US" sz="1600" b="1" dirty="0"/>
          </a:p>
        </p:txBody>
      </p:sp>
      <p:sp>
        <p:nvSpPr>
          <p:cNvPr id="34" name="pole tekstowe 20"/>
          <p:cNvSpPr txBox="1">
            <a:spLocks noChangeArrowheads="1"/>
          </p:cNvSpPr>
          <p:nvPr/>
        </p:nvSpPr>
        <p:spPr bwMode="auto">
          <a:xfrm>
            <a:off x="5159734" y="2043095"/>
            <a:ext cx="1312960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1600" b="1" dirty="0"/>
              <a:t>10 000 m</a:t>
            </a:r>
            <a:r>
              <a:rPr lang="pl-PL" sz="1600" b="1" baseline="30000" dirty="0"/>
              <a:t>2</a:t>
            </a:r>
            <a:endParaRPr lang="en-US" sz="1600" b="1" dirty="0"/>
          </a:p>
        </p:txBody>
      </p:sp>
      <p:pic>
        <p:nvPicPr>
          <p:cNvPr id="35" name="Picture 17" descr="http://bydgoszczwbudowie.pl/wp-content/uploads/2018/09/Ogi%C5%84skiego-po-Torbydzie-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6314"/>
          <a:stretch/>
        </p:blipFill>
        <p:spPr bwMode="auto">
          <a:xfrm>
            <a:off x="8673705" y="4386652"/>
            <a:ext cx="1670767" cy="8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pole tekstowe 7"/>
          <p:cNvSpPr txBox="1">
            <a:spLocks noChangeArrowheads="1"/>
          </p:cNvSpPr>
          <p:nvPr/>
        </p:nvSpPr>
        <p:spPr bwMode="auto">
          <a:xfrm>
            <a:off x="10511981" y="987354"/>
            <a:ext cx="1857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Biznes Park Okole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Kraszewskiego 1 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GLA.: 27 000 m</a:t>
            </a:r>
            <a:r>
              <a:rPr 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endParaRPr 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-    GLA: 5 750 m</a:t>
            </a:r>
            <a:r>
              <a:rPr 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endParaRPr 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05" y="862020"/>
            <a:ext cx="1670767" cy="102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ole tekstowe 12"/>
          <p:cNvSpPr txBox="1">
            <a:spLocks noChangeArrowheads="1"/>
          </p:cNvSpPr>
          <p:nvPr/>
        </p:nvSpPr>
        <p:spPr bwMode="auto">
          <a:xfrm>
            <a:off x="10543116" y="2130413"/>
            <a:ext cx="1803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Arkada 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Park Etap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Fordońska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- GLA:11 000 m</a:t>
            </a:r>
            <a:r>
              <a:rPr lang="pl-PL" alt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1" name="pole tekstowe 12"/>
          <p:cNvSpPr txBox="1">
            <a:spLocks noChangeArrowheads="1"/>
          </p:cNvSpPr>
          <p:nvPr/>
        </p:nvSpPr>
        <p:spPr bwMode="auto">
          <a:xfrm>
            <a:off x="10543116" y="3292380"/>
            <a:ext cx="180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K3 </a:t>
            </a:r>
            <a:r>
              <a:rPr lang="pl-PL" altLang="pl-PL" sz="900" b="1" dirty="0" err="1">
                <a:solidFill>
                  <a:schemeClr val="tx2"/>
                </a:solidFill>
                <a:latin typeface="Arial" panose="020B0604020202020204" pitchFamily="34" charset="0"/>
              </a:rPr>
              <a:t>Immobile</a:t>
            </a:r>
            <a:endParaRPr lang="pl-PL" altLang="pl-PL" sz="9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Plac Kościeleckich 3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- GLA:8 800 m</a:t>
            </a:r>
            <a:r>
              <a:rPr lang="pl-PL" alt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3" name="pole tekstowe 8"/>
          <p:cNvSpPr txBox="1">
            <a:spLocks noChangeArrowheads="1"/>
          </p:cNvSpPr>
          <p:nvPr/>
        </p:nvSpPr>
        <p:spPr bwMode="auto">
          <a:xfrm>
            <a:off x="10489141" y="5217518"/>
            <a:ext cx="181784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sz="900" b="1" dirty="0">
                <a:solidFill>
                  <a:srgbClr val="FF0000"/>
                </a:solidFill>
                <a:latin typeface="Arial" panose="020B0604020202020204" pitchFamily="34" charset="0"/>
              </a:rPr>
              <a:t>Planowana</a:t>
            </a:r>
            <a:endParaRPr lang="pl-PL" altLang="pl-PL" sz="9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SCANPARK Business Center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Towarowa 36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- GLA: </a:t>
            </a: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13 000 m</a:t>
            </a:r>
            <a:r>
              <a:rPr lang="pl-PL" alt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H+ City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Jagiellońska</a:t>
            </a:r>
            <a:r>
              <a:rPr lang="en-US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GLA: 4</a:t>
            </a: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 m</a:t>
            </a:r>
            <a:r>
              <a:rPr lang="pl-PL" altLang="pl-PL" sz="9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sz="900" dirty="0"/>
              <a:t>	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" name="pole tekstowe 8"/>
          <p:cNvSpPr txBox="1">
            <a:spLocks noChangeArrowheads="1"/>
          </p:cNvSpPr>
          <p:nvPr/>
        </p:nvSpPr>
        <p:spPr bwMode="auto">
          <a:xfrm>
            <a:off x="10543116" y="4379320"/>
            <a:ext cx="1159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900" b="1" dirty="0">
                <a:solidFill>
                  <a:schemeClr val="tx2"/>
                </a:solidFill>
                <a:latin typeface="Arial" panose="020B0604020202020204" pitchFamily="34" charset="0"/>
              </a:rPr>
              <a:t>Preludium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Fryderyka Chopina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- GLA: 6</a:t>
            </a:r>
            <a:r>
              <a:rPr lang="pl-PL" alt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 000 m</a:t>
            </a:r>
            <a:r>
              <a:rPr lang="pl-PL" altLang="pl-PL" sz="9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altLang="pl-PL" sz="9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8" name="Picture 6" descr="Znalezione obrazy dla zapytania best office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72019" y="2934511"/>
            <a:ext cx="7413345" cy="36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Łącznik prosty 35"/>
          <p:cNvCxnSpPr/>
          <p:nvPr/>
        </p:nvCxnSpPr>
        <p:spPr>
          <a:xfrm>
            <a:off x="8157865" y="1124744"/>
            <a:ext cx="12437" cy="51136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4227" y="-11613"/>
            <a:ext cx="69340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MOŻLIWOŚĆ PRACY W NOWOCZESNEJ                                                                                                           PRZESTRZENI BIUROWEJ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28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705" y="5317834"/>
            <a:ext cx="1670766" cy="1467188"/>
          </a:xfrm>
          <a:prstGeom prst="rect">
            <a:avLst/>
          </a:prstGeom>
        </p:spPr>
      </p:pic>
      <p:pic>
        <p:nvPicPr>
          <p:cNvPr id="25" name="Picture 2" descr="Znalezione obrazy dla zapytania: immobile K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06" y="3143057"/>
            <a:ext cx="1670766" cy="11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06" y="1955912"/>
            <a:ext cx="1670766" cy="1133832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1864" y="862020"/>
            <a:ext cx="917421" cy="102242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959078" y="993458"/>
            <a:ext cx="1818540" cy="379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CA0DF"/>
                </a:solidFill>
              </a:rPr>
              <a:t>BIURA</a:t>
            </a:r>
            <a:endParaRPr lang="en-US" b="1" dirty="0">
              <a:solidFill>
                <a:srgbClr val="0CA0DF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768027" y="1480378"/>
            <a:ext cx="1811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planowana</a:t>
            </a:r>
            <a:endParaRPr lang="en-US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903686" y="1518079"/>
            <a:ext cx="1577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istniejąca</a:t>
            </a:r>
            <a:endParaRPr lang="en-US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4777618" y="1477334"/>
            <a:ext cx="20425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 budowie</a:t>
            </a:r>
            <a:endParaRPr lang="en-US" dirty="0"/>
          </a:p>
        </p:txBody>
      </p:sp>
      <p:pic>
        <p:nvPicPr>
          <p:cNvPr id="31" name="Obraz 6" descr="bydgoszcz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685" y="47334"/>
            <a:ext cx="900911" cy="7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1031439" y="134791"/>
            <a:ext cx="1115812" cy="55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164997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887577" y="103727"/>
            <a:ext cx="1160826" cy="58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6" descr="bydgoszcz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0298"/>
            <a:ext cx="882646" cy="7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071664" y="1389012"/>
            <a:ext cx="4957319" cy="86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l-PL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buNone/>
              <a:defRPr/>
            </a:pPr>
            <a:r>
              <a:rPr lang="pl-PL" altLang="pl-PL" sz="1800" dirty="0">
                <a:solidFill>
                  <a:srgbClr val="00B0F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SPÓŁKA DEDYKOWANA OBSŁUDZE INWESTORÓW</a:t>
            </a:r>
            <a:br>
              <a:rPr lang="pl-P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endParaRPr lang="en-US" altLang="pl-PL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9416" y="2923626"/>
            <a:ext cx="6821996" cy="32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WSPARCIE DLA INWESTORA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Dedykowany Project Manager dla każdego projektu inwestycyjnego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Analizy rynku i zbieranie danych pod indywidualne zapytanie inwestora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Pomoc w zakresie wyboru lokalizacji i rekrutacji kadry pracowniczej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Pomoc w zakresie pozyskania zachęt inwestycyjnych i funduszy unijnych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Wsparcie współpracy ze szkołami, uczelniami, wsparcie programu stażowego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5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Wparcie promocyjne i szkoleniowe</a:t>
            </a:r>
            <a:br>
              <a:rPr lang="pl-PL" sz="1600" dirty="0"/>
            </a:b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93027" y="1174429"/>
            <a:ext cx="2584960" cy="12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7220" r="8733"/>
          <a:stretch>
            <a:fillRect/>
          </a:stretch>
        </p:blipFill>
        <p:spPr bwMode="auto">
          <a:xfrm>
            <a:off x="9131946" y="923905"/>
            <a:ext cx="3060054" cy="52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4770" y="4454118"/>
            <a:ext cx="2403882" cy="2403882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328" y="39044"/>
            <a:ext cx="2775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GOSPODARKA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6933" y="503128"/>
            <a:ext cx="8721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000" dirty="0">
                <a:solidFill>
                  <a:srgbClr val="26262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WSPARCIE INWESTORÓW PRZEZ BYDGOSKĄ AGENCJĘ ROZWOJU REGIONALNEGO</a:t>
            </a:r>
            <a:endParaRPr lang="en-US" altLang="pl-PL" sz="2000" dirty="0">
              <a:solidFill>
                <a:srgbClr val="7F7F7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3478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96688" y="-177387"/>
            <a:ext cx="8961107" cy="651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altLang="pl-P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PROWADZENIE DEDYKOWANYCH PROJEKTÓW PR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736" y="492499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2"/>
              </a:buBlip>
            </a:pPr>
            <a:r>
              <a:rPr lang="pl-PL" b="1" dirty="0">
                <a:solidFill>
                  <a:prstClr val="black"/>
                </a:solidFill>
              </a:rPr>
              <a:t>„Kampania wejścia”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Konferencje prasowe z udziałem Prezydenta Bydgoszczy i mediów lokalnych,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Współtworzenie informacji prasowych i przesyłanie ich do mediów lokalnych oraz umieszczanie na stronie internetowej BARR oraz oficjalnej stronie internetowej Miasta,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prstClr val="black"/>
                </a:solidFill>
              </a:rPr>
              <a:t>Kampania informacyjna BARR w mediach społecznościowych (FB, LinkedIn, Twitter, newsletter), baza ok. 3000 odbiorców,</a:t>
            </a:r>
          </a:p>
          <a:p>
            <a:pPr marL="285750" indent="-285750">
              <a:buFontTx/>
              <a:buBlip>
                <a:blip r:embed="rId2"/>
              </a:buBlip>
            </a:pPr>
            <a:r>
              <a:rPr lang="pl-PL" dirty="0">
                <a:solidFill>
                  <a:prstClr val="black"/>
                </a:solidFill>
              </a:rPr>
              <a:t>Bieżące wsparcie promocyjne dla inwestorów już działających w mieście: promocja wydarzeń, inicjatyw i sukcesów inwestorskich itp.</a:t>
            </a:r>
          </a:p>
        </p:txBody>
      </p:sp>
      <p:pic>
        <p:nvPicPr>
          <p:cNvPr id="8" name="Obraz 6" descr="bydgoszcz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538" y="89508"/>
            <a:ext cx="900911" cy="7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1903" y="3077822"/>
            <a:ext cx="3567225" cy="2808312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5"/>
          <a:stretch>
            <a:fillRect/>
          </a:stretch>
        </p:blipFill>
        <p:spPr>
          <a:xfrm>
            <a:off x="6618860" y="3230701"/>
            <a:ext cx="2485901" cy="3428747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91" y="3789040"/>
            <a:ext cx="2671169" cy="2627284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7"/>
          <a:stretch>
            <a:fillRect/>
          </a:stretch>
        </p:blipFill>
        <p:spPr>
          <a:xfrm>
            <a:off x="625569" y="4694096"/>
            <a:ext cx="3193559" cy="2078320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>
          <a:blip r:embed="rId8"/>
          <a:stretch>
            <a:fillRect/>
          </a:stretch>
        </p:blipFill>
        <p:spPr>
          <a:xfrm>
            <a:off x="9032019" y="861365"/>
            <a:ext cx="2647950" cy="3467735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67" y="4581128"/>
            <a:ext cx="2647950" cy="1790530"/>
          </a:xfrm>
          <a:prstGeom prst="rect">
            <a:avLst/>
          </a:prstGeom>
        </p:spPr>
      </p:pic>
      <p:pic>
        <p:nvPicPr>
          <p:cNvPr id="13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920536" y="148376"/>
            <a:ext cx="1101942" cy="55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834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4"/>
          <p:cNvSpPr txBox="1">
            <a:spLocks noChangeArrowheads="1"/>
          </p:cNvSpPr>
          <p:nvPr/>
        </p:nvSpPr>
        <p:spPr bwMode="auto">
          <a:xfrm>
            <a:off x="303572" y="1040164"/>
            <a:ext cx="24892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World Bank</a:t>
            </a:r>
            <a:r>
              <a:rPr lang="pl-PL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Report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No. 1 for business </a:t>
            </a:r>
            <a:r>
              <a:rPr lang="en-US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„Doing Business Poland 2015”</a:t>
            </a:r>
          </a:p>
        </p:txBody>
      </p:sp>
      <p:sp>
        <p:nvSpPr>
          <p:cNvPr id="16" name="pole tekstowe 29"/>
          <p:cNvSpPr txBox="1">
            <a:spLocks noChangeArrowheads="1"/>
          </p:cNvSpPr>
          <p:nvPr/>
        </p:nvSpPr>
        <p:spPr bwMode="auto">
          <a:xfrm>
            <a:off x="1737963" y="3971085"/>
            <a:ext cx="2641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Biznes Polska</a:t>
            </a:r>
            <a:endParaRPr lang="en-US" alt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Emerging city of the year for BPO/SSC</a:t>
            </a:r>
            <a:endParaRPr lang="en-US" altLang="pl-PL" sz="2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8" name="pole tekstowe 31"/>
          <p:cNvSpPr txBox="1">
            <a:spLocks noChangeArrowheads="1"/>
          </p:cNvSpPr>
          <p:nvPr/>
        </p:nvSpPr>
        <p:spPr bwMode="auto">
          <a:xfrm>
            <a:off x="8343705" y="1216146"/>
            <a:ext cx="26400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CIJ AWARDS</a:t>
            </a:r>
            <a:endParaRPr lang="en-US" alt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Best Investor-</a:t>
            </a:r>
            <a:r>
              <a:rPr lang="pl-PL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Friendly</a:t>
            </a:r>
            <a:r>
              <a:rPr 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City</a:t>
            </a:r>
            <a:endParaRPr lang="en-US" altLang="pl-PL" sz="2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9949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7" b="23094"/>
          <a:stretch>
            <a:fillRect/>
          </a:stretch>
        </p:blipFill>
        <p:spPr bwMode="auto">
          <a:xfrm>
            <a:off x="4005208" y="2240222"/>
            <a:ext cx="3287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63" y="4917640"/>
            <a:ext cx="2540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894009"/>
            <a:ext cx="15271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9" y="2249610"/>
            <a:ext cx="25955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ole tekstowe 31"/>
          <p:cNvSpPr txBox="1">
            <a:spLocks noChangeArrowheads="1"/>
          </p:cNvSpPr>
          <p:nvPr/>
        </p:nvSpPr>
        <p:spPr bwMode="auto">
          <a:xfrm>
            <a:off x="4275663" y="1051119"/>
            <a:ext cx="2640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Eurobuild</a:t>
            </a:r>
            <a:endParaRPr lang="en-US" alt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Most Investors </a:t>
            </a:r>
            <a:br>
              <a:rPr lang="pl-PL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pl-PL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</a:t>
            </a:r>
            <a:r>
              <a:rPr lang="en-US" altLang="pl-PL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riendly</a:t>
            </a:r>
            <a:r>
              <a:rPr lang="en-US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City</a:t>
            </a:r>
            <a:endParaRPr lang="en-US" altLang="pl-PL" sz="2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92400" y="103248"/>
            <a:ext cx="2081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NAGRODY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65" y="4516790"/>
            <a:ext cx="1916832" cy="1916832"/>
          </a:xfrm>
          <a:prstGeom prst="rect">
            <a:avLst/>
          </a:prstGeom>
        </p:spPr>
      </p:pic>
      <p:sp>
        <p:nvSpPr>
          <p:cNvPr id="19" name="pole tekstowe 31"/>
          <p:cNvSpPr txBox="1">
            <a:spLocks noChangeArrowheads="1"/>
          </p:cNvSpPr>
          <p:nvPr/>
        </p:nvSpPr>
        <p:spPr bwMode="auto">
          <a:xfrm>
            <a:off x="7613185" y="5085184"/>
            <a:ext cx="337053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Polska Agencja Inwestycji i Handlu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pl-PL" altLang="pl-P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Grunt na medal</a:t>
            </a:r>
            <a:endParaRPr lang="en-US" altLang="pl-PL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4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848527" y="103249"/>
            <a:ext cx="1137179" cy="5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6" descr="bydgoszcz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03248"/>
            <a:ext cx="840953" cy="69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9409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"/>
          <a:stretch/>
        </p:blipFill>
        <p:spPr bwMode="auto">
          <a:xfrm>
            <a:off x="8862467" y="3726813"/>
            <a:ext cx="2996875" cy="198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8976320" y="1171331"/>
            <a:ext cx="2595563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737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SPORT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Bydgoszcz to miasto sportu z prestiżowymi imprezami sportowymi, które przyciągają kibiców z całego świata. Są to m.in.:</a:t>
            </a:r>
          </a:p>
          <a:p>
            <a:pPr algn="just" eaLnBrk="1" hangingPunct="1">
              <a:spcBef>
                <a:spcPct val="0"/>
              </a:spcBef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Wielka Wioślarska o puchar Brdy;</a:t>
            </a:r>
          </a:p>
          <a:p>
            <a:pPr algn="just" eaLnBrk="1" hangingPunct="1">
              <a:spcBef>
                <a:spcPct val="0"/>
              </a:spcBef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Europejski Festiwal Lekkoatletyczny;</a:t>
            </a:r>
          </a:p>
          <a:p>
            <a:pPr algn="just" eaLnBrk="1" hangingPunct="1">
              <a:spcBef>
                <a:spcPct val="0"/>
              </a:spcBef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Grand Prix na żużlu.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l-PL" altLang="pl-PL" sz="12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pl-PL" sz="1000" dirty="0">
              <a:solidFill>
                <a:srgbClr val="7F7F7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r="10676"/>
          <a:stretch/>
        </p:blipFill>
        <p:spPr>
          <a:xfrm>
            <a:off x="4727848" y="3726813"/>
            <a:ext cx="3128796" cy="198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697586"/>
            <a:ext cx="3026625" cy="2013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4642018" y="1142332"/>
            <a:ext cx="3119449" cy="20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737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KULTURA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050" b="1" dirty="0">
              <a:solidFill>
                <a:srgbClr val="1737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/>
              <a:t>Bydgoszcz to znany w kraju i Europie ośrodek kultury, ze znamienitą Operą Nova – jednym z największych i najnowocześniejszych gmachów operowych w Polsce, a także Filharmonią Pomorską im. I.J. Paderewskiego słynącą z doskonałej akustyki.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l-PL" sz="1200" dirty="0">
              <a:solidFill>
                <a:srgbClr val="1737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833190" y="1184651"/>
            <a:ext cx="259397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1737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TURYSTYKA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000" b="1" dirty="0">
              <a:solidFill>
                <a:srgbClr val="1737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2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Bydgoszcz pełna jest urokliwych zakątków, które na stałe wpisały się na mapie turystycznej miasta. Bydgoszcz uznawana jest za jedno z najbardziej zielonych miast w Polsce, chwaląc się ponad 6089 ha terenów zielonych.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l-PL" sz="1000" dirty="0">
              <a:solidFill>
                <a:srgbClr val="1737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-11214" y="0"/>
            <a:ext cx="4063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WORK-LIFE BALANCE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1070888" y="182811"/>
            <a:ext cx="1001990" cy="5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6" descr="bydgoszcz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01" y="102914"/>
            <a:ext cx="768945" cy="6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978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ydgoszcz_long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182436" y="4654550"/>
            <a:ext cx="37080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WWW.BARR.PL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771244" y="1948277"/>
            <a:ext cx="2348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DZIĘKUJĘ</a:t>
            </a:r>
            <a:endParaRPr lang="en-US" altLang="pl-PL" sz="28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Obraz 6" descr="bydgoszcz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60422"/>
            <a:ext cx="118903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029365" y="2824820"/>
            <a:ext cx="5832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00B0F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pl-PL" alt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Edyta Wiwatowska – Prezes Bydgoskiej Agencji Rozwoju Regionalnego Sp. z o.o.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>
            <a:off x="2711624" y="5772645"/>
            <a:ext cx="6836011" cy="70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560496" y="188640"/>
            <a:ext cx="1317966" cy="65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22030" y="53612"/>
            <a:ext cx="17123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MIASTO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203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837862" y="114360"/>
            <a:ext cx="1156672" cy="5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Obraz 6" descr="bydgoszcz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5577"/>
            <a:ext cx="912961" cy="75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0" y="500373"/>
            <a:ext cx="34493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BYDGOSZCZ NA MAPIE POLSKI</a:t>
            </a:r>
            <a:endParaRPr lang="en-US" altLang="pl-PL" sz="2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Obraz 7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0"/>
          <a:stretch/>
        </p:blipFill>
        <p:spPr bwMode="auto">
          <a:xfrm>
            <a:off x="2934522" y="4303326"/>
            <a:ext cx="3603625" cy="162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ole tekstowe 21"/>
          <p:cNvSpPr txBox="1">
            <a:spLocks noChangeArrowheads="1"/>
          </p:cNvSpPr>
          <p:nvPr/>
        </p:nvSpPr>
        <p:spPr bwMode="auto">
          <a:xfrm>
            <a:off x="5392357" y="3412016"/>
            <a:ext cx="11160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b="1" dirty="0">
                <a:solidFill>
                  <a:srgbClr val="0095DA"/>
                </a:solidFill>
              </a:rPr>
              <a:t>CATCHMENT AREA</a:t>
            </a:r>
            <a:endParaRPr lang="en-US" altLang="pl-PL" sz="1000" b="1" dirty="0">
              <a:solidFill>
                <a:srgbClr val="0095DA"/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2909868" y="1515544"/>
            <a:ext cx="22176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b="1" dirty="0">
                <a:solidFill>
                  <a:srgbClr val="0095DA"/>
                </a:solidFill>
              </a:rPr>
              <a:t>POPULACJA</a:t>
            </a:r>
          </a:p>
          <a:p>
            <a:pPr>
              <a:defRPr/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Województwo Kujawsko-Pomorskie</a:t>
            </a:r>
          </a:p>
          <a:p>
            <a:pPr>
              <a:defRPr/>
            </a:pPr>
            <a:endParaRPr lang="pl-P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pole tekstowe 6"/>
          <p:cNvSpPr txBox="1">
            <a:spLocks noChangeArrowheads="1"/>
          </p:cNvSpPr>
          <p:nvPr/>
        </p:nvSpPr>
        <p:spPr bwMode="auto">
          <a:xfrm>
            <a:off x="2949658" y="2119339"/>
            <a:ext cx="15478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2 054 163</a:t>
            </a:r>
            <a:endParaRPr lang="en-US" altLang="pl-PL" sz="2000" b="1" dirty="0">
              <a:solidFill>
                <a:srgbClr val="0095DA"/>
              </a:solidFill>
              <a:latin typeface="Arial" panose="020B0604020202020204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2902177" y="4139690"/>
            <a:ext cx="2586038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200" b="1" dirty="0">
                <a:solidFill>
                  <a:srgbClr val="0095DA"/>
                </a:solidFill>
              </a:rPr>
              <a:t>STRUKTURA WIEKOWA</a:t>
            </a:r>
          </a:p>
          <a:p>
            <a:pPr>
              <a:defRPr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Wiek przedprodukcyjny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2921934" y="5117618"/>
            <a:ext cx="1503363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Wiek poprodukcyjny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2849128" y="5466604"/>
            <a:ext cx="17647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>
                <a:solidFill>
                  <a:srgbClr val="0095DA"/>
                </a:solidFill>
              </a:rPr>
              <a:t>            </a:t>
            </a:r>
            <a:r>
              <a:rPr lang="pl-PL" b="1" dirty="0">
                <a:solidFill>
                  <a:srgbClr val="0095DA"/>
                </a:solidFill>
              </a:rPr>
              <a:t>26,9%</a:t>
            </a:r>
            <a:endParaRPr lang="en-US" b="1" dirty="0">
              <a:solidFill>
                <a:srgbClr val="0095DA"/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2948543" y="4664029"/>
            <a:ext cx="13161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>
                <a:solidFill>
                  <a:srgbClr val="0095DA"/>
                </a:solidFill>
              </a:rPr>
              <a:t>        </a:t>
            </a:r>
            <a:r>
              <a:rPr lang="pl-PL" b="1" dirty="0">
                <a:solidFill>
                  <a:srgbClr val="0095DA"/>
                </a:solidFill>
              </a:rPr>
              <a:t>15,9%</a:t>
            </a:r>
            <a:endParaRPr lang="en-US" b="1" dirty="0">
              <a:solidFill>
                <a:srgbClr val="0095DA"/>
              </a:solidFill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5127509" y="4666009"/>
            <a:ext cx="1503362" cy="27699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Wiek produkcyjny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2926908" y="2834002"/>
            <a:ext cx="231908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Liczba mieszkańców Bydgoszczy</a:t>
            </a:r>
          </a:p>
          <a:p>
            <a:pPr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Prostokąt 1"/>
          <p:cNvSpPr>
            <a:spLocks noChangeArrowheads="1"/>
          </p:cNvSpPr>
          <p:nvPr/>
        </p:nvSpPr>
        <p:spPr bwMode="auto">
          <a:xfrm>
            <a:off x="2898850" y="3049532"/>
            <a:ext cx="136223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   </a:t>
            </a:r>
            <a:r>
              <a:rPr lang="en-US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3</a:t>
            </a:r>
            <a:r>
              <a:rPr lang="pl-PL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40</a:t>
            </a:r>
            <a:r>
              <a:rPr lang="en-US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b="1" dirty="0">
                <a:solidFill>
                  <a:srgbClr val="0095DA"/>
                </a:solidFill>
                <a:latin typeface="Arial" panose="020B0604020202020204" pitchFamily="34" charset="0"/>
              </a:rPr>
              <a:t>000</a:t>
            </a:r>
            <a:endParaRPr lang="en-US" altLang="pl-PL" sz="2000" b="1" dirty="0">
              <a:solidFill>
                <a:srgbClr val="0095DA"/>
              </a:solidFill>
              <a:latin typeface="Arial" panose="020B0604020202020204" pitchFamily="34" charset="0"/>
            </a:endParaRPr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2" y="1088275"/>
            <a:ext cx="2933962" cy="1952298"/>
          </a:xfrm>
          <a:prstGeom prst="rect">
            <a:avLst/>
          </a:prstGeom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2" y="3075047"/>
            <a:ext cx="2933962" cy="1810083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" y="4919925"/>
            <a:ext cx="2913304" cy="1938552"/>
          </a:xfrm>
          <a:prstGeom prst="rect">
            <a:avLst/>
          </a:prstGeom>
        </p:spPr>
      </p:pic>
      <p:sp>
        <p:nvSpPr>
          <p:cNvPr id="46" name="Trójkąt prostokątny 45"/>
          <p:cNvSpPr/>
          <p:nvPr/>
        </p:nvSpPr>
        <p:spPr>
          <a:xfrm flipH="1" flipV="1">
            <a:off x="1803586" y="1073292"/>
            <a:ext cx="1169499" cy="585360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2124" r="27664" b="15104"/>
          <a:stretch/>
        </p:blipFill>
        <p:spPr>
          <a:xfrm>
            <a:off x="6684069" y="1378960"/>
            <a:ext cx="5469535" cy="5472607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5127509" y="4977944"/>
            <a:ext cx="164571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rgbClr val="0095DA"/>
                </a:solidFill>
              </a:rPr>
              <a:t>     57,2%</a:t>
            </a:r>
            <a:endParaRPr lang="en-US" b="1" dirty="0">
              <a:solidFill>
                <a:srgbClr val="0095DA"/>
              </a:solidFill>
            </a:endParaRPr>
          </a:p>
        </p:txBody>
      </p:sp>
      <p:sp>
        <p:nvSpPr>
          <p:cNvPr id="27" name="pole tekstowe 1"/>
          <p:cNvSpPr txBox="1">
            <a:spLocks noChangeArrowheads="1"/>
          </p:cNvSpPr>
          <p:nvPr/>
        </p:nvSpPr>
        <p:spPr bwMode="auto">
          <a:xfrm>
            <a:off x="5214821" y="2186468"/>
            <a:ext cx="13233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 dirty="0">
                <a:solidFill>
                  <a:srgbClr val="0095DA"/>
                </a:solidFill>
              </a:rPr>
              <a:t>1 mln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 dirty="0">
                <a:solidFill>
                  <a:srgbClr val="0095DA"/>
                </a:solidFill>
              </a:rPr>
              <a:t>w zasięgu</a:t>
            </a:r>
            <a:endParaRPr lang="en-US" altLang="pl-PL" sz="1600" b="1" dirty="0">
              <a:solidFill>
                <a:srgbClr val="0095DA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 dirty="0">
                <a:solidFill>
                  <a:srgbClr val="0095DA"/>
                </a:solidFill>
              </a:rPr>
              <a:t>50 km</a:t>
            </a:r>
            <a:endParaRPr lang="en-US" altLang="pl-PL" sz="1600" b="1" dirty="0">
              <a:solidFill>
                <a:srgbClr val="0095DA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>
            <a:off x="5245996" y="1988840"/>
            <a:ext cx="1254951" cy="1240702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445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1452074" y="3309118"/>
            <a:ext cx="370998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pl-PL" sz="1600" kern="0" dirty="0"/>
              <a:t>Połączenia kolejowe</a:t>
            </a:r>
            <a:r>
              <a:rPr lang="en-US" sz="1600" kern="0" dirty="0"/>
              <a:t>:</a:t>
            </a:r>
            <a:endParaRPr lang="pl-PL" sz="1600" kern="0" dirty="0"/>
          </a:p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#Śląsk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-Gdynia</a:t>
            </a:r>
            <a:endParaRPr lang="pl-PL" sz="1600" kern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#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Wars</a:t>
            </a: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aw</a:t>
            </a: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-Szczecin</a:t>
            </a:r>
            <a:endParaRPr lang="pl-PL" sz="1600" kern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#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Wroc</a:t>
            </a: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ł</a:t>
            </a:r>
            <a:r>
              <a:rPr lang="en-US" sz="1600" kern="0" dirty="0">
                <a:solidFill>
                  <a:schemeClr val="accent1">
                    <a:lumMod val="75000"/>
                  </a:schemeClr>
                </a:solidFill>
              </a:rPr>
              <a:t>aw-Gdynia</a:t>
            </a:r>
            <a:endParaRPr lang="pl-PL" sz="16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8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2"/>
          <a:stretch>
            <a:fillRect/>
          </a:stretch>
        </p:blipFill>
        <p:spPr bwMode="auto">
          <a:xfrm>
            <a:off x="142823" y="531946"/>
            <a:ext cx="123031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0" b="51572"/>
          <a:stretch>
            <a:fillRect/>
          </a:stretch>
        </p:blipFill>
        <p:spPr bwMode="auto">
          <a:xfrm>
            <a:off x="96055" y="3484174"/>
            <a:ext cx="14065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3328675" y="2208068"/>
            <a:ext cx="3773488" cy="15204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W budowie: </a:t>
            </a:r>
            <a:br>
              <a:rPr lang="pl-PL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</a:br>
            <a:r>
              <a:rPr lang="pl-PL" sz="2400" kern="0" dirty="0">
                <a:solidFill>
                  <a:srgbClr val="00B0F0"/>
                </a:solidFill>
                <a:latin typeface="Calibri"/>
              </a:rPr>
              <a:t>DROGA EKSPRESOWA S5 DROGA EKSPRESOWA S10</a:t>
            </a:r>
            <a:endParaRPr lang="en-US" sz="2400" kern="0" dirty="0">
              <a:solidFill>
                <a:srgbClr val="00B0F0"/>
              </a:solidFill>
              <a:latin typeface="Calibri"/>
            </a:endParaRPr>
          </a:p>
          <a:p>
            <a:pPr>
              <a:spcBef>
                <a:spcPct val="20000"/>
              </a:spcBef>
              <a:defRPr/>
            </a:pPr>
            <a:endParaRPr lang="en-US" sz="2400" kern="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1547616" y="1176004"/>
            <a:ext cx="300037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pl-PL" sz="1600" kern="0" dirty="0"/>
              <a:t>Autostrada:</a:t>
            </a:r>
          </a:p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A1 – ca. 60 km</a:t>
            </a:r>
          </a:p>
          <a:p>
            <a:pPr>
              <a:spcBef>
                <a:spcPct val="20000"/>
              </a:spcBef>
              <a:defRPr/>
            </a:pPr>
            <a:r>
              <a:rPr lang="pl-PL" sz="1600" kern="0" dirty="0"/>
              <a:t>Drogi krajowe</a:t>
            </a:r>
          </a:p>
          <a:p>
            <a:pPr>
              <a:spcBef>
                <a:spcPct val="20000"/>
              </a:spcBef>
              <a:defRPr/>
            </a:pP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nr 10, nr 5</a:t>
            </a:r>
            <a:b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600" kern="0" dirty="0">
                <a:solidFill>
                  <a:schemeClr val="accent1">
                    <a:lumMod val="75000"/>
                  </a:schemeClr>
                </a:solidFill>
              </a:rPr>
              <a:t>nr 25, nr 80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3546" y="554428"/>
            <a:ext cx="4788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0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INFRASTRUKTURA DROGOWA I KOLEJOWA</a:t>
            </a:r>
            <a:r>
              <a:rPr lang="pl-PL" altLang="pl-PL" sz="2000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pl-PL" sz="2000" dirty="0">
              <a:solidFill>
                <a:schemeClr val="tx1">
                  <a:lumMod val="50000"/>
                  <a:lumOff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"/>
          <a:stretch/>
        </p:blipFill>
        <p:spPr>
          <a:xfrm>
            <a:off x="6750575" y="-17268"/>
            <a:ext cx="5419115" cy="6906891"/>
          </a:xfrm>
          <a:prstGeom prst="rect">
            <a:avLst/>
          </a:prstGeom>
        </p:spPr>
      </p:pic>
      <p:pic>
        <p:nvPicPr>
          <p:cNvPr id="15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1167700" y="14943"/>
            <a:ext cx="1001990" cy="5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6" descr="bydgoszcz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-53842"/>
            <a:ext cx="768945" cy="6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676915" y="1176348"/>
            <a:ext cx="178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B0F0"/>
                </a:solidFill>
              </a:rPr>
              <a:t>BYDGOSZCZ</a:t>
            </a:r>
            <a:endParaRPr lang="pl-PL" b="1" dirty="0">
              <a:solidFill>
                <a:srgbClr val="00B0F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77" y="1340768"/>
            <a:ext cx="660550" cy="660550"/>
          </a:xfrm>
          <a:prstGeom prst="rect">
            <a:avLst/>
          </a:prstGeom>
        </p:spPr>
      </p:pic>
      <p:sp>
        <p:nvSpPr>
          <p:cNvPr id="6" name="Dowolny kształt 5"/>
          <p:cNvSpPr/>
          <p:nvPr/>
        </p:nvSpPr>
        <p:spPr>
          <a:xfrm>
            <a:off x="8593282" y="1527464"/>
            <a:ext cx="1111827" cy="1361209"/>
          </a:xfrm>
          <a:custGeom>
            <a:avLst/>
            <a:gdLst>
              <a:gd name="connsiteX0" fmla="*/ 0 w 1111827"/>
              <a:gd name="connsiteY0" fmla="*/ 1361209 h 1361209"/>
              <a:gd name="connsiteX1" fmla="*/ 62345 w 1111827"/>
              <a:gd name="connsiteY1" fmla="*/ 1278081 h 1361209"/>
              <a:gd name="connsiteX2" fmla="*/ 83127 w 1111827"/>
              <a:gd name="connsiteY2" fmla="*/ 1174172 h 1361209"/>
              <a:gd name="connsiteX3" fmla="*/ 332509 w 1111827"/>
              <a:gd name="connsiteY3" fmla="*/ 893618 h 1361209"/>
              <a:gd name="connsiteX4" fmla="*/ 602673 w 1111827"/>
              <a:gd name="connsiteY4" fmla="*/ 758536 h 1361209"/>
              <a:gd name="connsiteX5" fmla="*/ 633845 w 1111827"/>
              <a:gd name="connsiteY5" fmla="*/ 602672 h 1361209"/>
              <a:gd name="connsiteX6" fmla="*/ 633845 w 1111827"/>
              <a:gd name="connsiteY6" fmla="*/ 436418 h 1361209"/>
              <a:gd name="connsiteX7" fmla="*/ 976745 w 1111827"/>
              <a:gd name="connsiteY7" fmla="*/ 103909 h 1361209"/>
              <a:gd name="connsiteX8" fmla="*/ 1111827 w 1111827"/>
              <a:gd name="connsiteY8" fmla="*/ 0 h 1361209"/>
              <a:gd name="connsiteX9" fmla="*/ 1111827 w 1111827"/>
              <a:gd name="connsiteY9" fmla="*/ 0 h 136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1827" h="1361209">
                <a:moveTo>
                  <a:pt x="0" y="1361209"/>
                </a:moveTo>
                <a:lnTo>
                  <a:pt x="62345" y="1278081"/>
                </a:lnTo>
                <a:lnTo>
                  <a:pt x="83127" y="1174172"/>
                </a:lnTo>
                <a:lnTo>
                  <a:pt x="332509" y="893618"/>
                </a:lnTo>
                <a:lnTo>
                  <a:pt x="602673" y="758536"/>
                </a:lnTo>
                <a:lnTo>
                  <a:pt x="633845" y="602672"/>
                </a:lnTo>
                <a:lnTo>
                  <a:pt x="633845" y="436418"/>
                </a:lnTo>
                <a:lnTo>
                  <a:pt x="976745" y="103909"/>
                </a:lnTo>
                <a:lnTo>
                  <a:pt x="1111827" y="0"/>
                </a:lnTo>
                <a:lnTo>
                  <a:pt x="1111827" y="0"/>
                </a:lnTo>
              </a:path>
            </a:pathLst>
          </a:custGeom>
          <a:noFill/>
          <a:ln w="76200">
            <a:solidFill>
              <a:srgbClr val="EE1C2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Dowolny kształt 16"/>
          <p:cNvSpPr/>
          <p:nvPr/>
        </p:nvSpPr>
        <p:spPr>
          <a:xfrm flipV="1">
            <a:off x="9304933" y="2060848"/>
            <a:ext cx="512765" cy="45719"/>
          </a:xfrm>
          <a:custGeom>
            <a:avLst/>
            <a:gdLst>
              <a:gd name="connsiteX0" fmla="*/ 0 w 1111827"/>
              <a:gd name="connsiteY0" fmla="*/ 1361209 h 1361209"/>
              <a:gd name="connsiteX1" fmla="*/ 62345 w 1111827"/>
              <a:gd name="connsiteY1" fmla="*/ 1278081 h 1361209"/>
              <a:gd name="connsiteX2" fmla="*/ 83127 w 1111827"/>
              <a:gd name="connsiteY2" fmla="*/ 1174172 h 1361209"/>
              <a:gd name="connsiteX3" fmla="*/ 332509 w 1111827"/>
              <a:gd name="connsiteY3" fmla="*/ 893618 h 1361209"/>
              <a:gd name="connsiteX4" fmla="*/ 602673 w 1111827"/>
              <a:gd name="connsiteY4" fmla="*/ 758536 h 1361209"/>
              <a:gd name="connsiteX5" fmla="*/ 633845 w 1111827"/>
              <a:gd name="connsiteY5" fmla="*/ 602672 h 1361209"/>
              <a:gd name="connsiteX6" fmla="*/ 633845 w 1111827"/>
              <a:gd name="connsiteY6" fmla="*/ 436418 h 1361209"/>
              <a:gd name="connsiteX7" fmla="*/ 976745 w 1111827"/>
              <a:gd name="connsiteY7" fmla="*/ 103909 h 1361209"/>
              <a:gd name="connsiteX8" fmla="*/ 1111827 w 1111827"/>
              <a:gd name="connsiteY8" fmla="*/ 0 h 1361209"/>
              <a:gd name="connsiteX9" fmla="*/ 1111827 w 1111827"/>
              <a:gd name="connsiteY9" fmla="*/ 0 h 136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1827" h="1361209">
                <a:moveTo>
                  <a:pt x="0" y="1361209"/>
                </a:moveTo>
                <a:lnTo>
                  <a:pt x="62345" y="1278081"/>
                </a:lnTo>
                <a:lnTo>
                  <a:pt x="83127" y="1174172"/>
                </a:lnTo>
                <a:lnTo>
                  <a:pt x="332509" y="893618"/>
                </a:lnTo>
                <a:lnTo>
                  <a:pt x="602673" y="758536"/>
                </a:lnTo>
                <a:lnTo>
                  <a:pt x="633845" y="602672"/>
                </a:lnTo>
                <a:lnTo>
                  <a:pt x="633845" y="436418"/>
                </a:lnTo>
                <a:lnTo>
                  <a:pt x="976745" y="103909"/>
                </a:lnTo>
                <a:lnTo>
                  <a:pt x="1111827" y="0"/>
                </a:lnTo>
                <a:lnTo>
                  <a:pt x="1111827" y="0"/>
                </a:lnTo>
              </a:path>
            </a:pathLst>
          </a:custGeom>
          <a:noFill/>
          <a:ln w="76200">
            <a:solidFill>
              <a:srgbClr val="EE1C2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654" y="14943"/>
            <a:ext cx="1736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MIASTO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9280101" y="2165738"/>
            <a:ext cx="7116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b="1" dirty="0"/>
              <a:t>EMILIANOWO</a:t>
            </a:r>
          </a:p>
        </p:txBody>
      </p:sp>
      <p:sp>
        <p:nvSpPr>
          <p:cNvPr id="22" name="Elipsa 21"/>
          <p:cNvSpPr/>
          <p:nvPr/>
        </p:nvSpPr>
        <p:spPr>
          <a:xfrm>
            <a:off x="9304933" y="2132856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" y="5877582"/>
            <a:ext cx="5074591" cy="762086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51116" y="555729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ODLEGŁOŚĆ OD INNYCH MIAST</a:t>
            </a:r>
          </a:p>
        </p:txBody>
      </p:sp>
    </p:spTree>
    <p:extLst>
      <p:ext uri="{BB962C8B-B14F-4D97-AF65-F5344CB8AC3E}">
        <p14:creationId xmlns:p14="http://schemas.microsoft.com/office/powerpoint/2010/main" val="849755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r="6952" b="11963"/>
          <a:stretch/>
        </p:blipFill>
        <p:spPr>
          <a:xfrm>
            <a:off x="35870" y="1163804"/>
            <a:ext cx="5489695" cy="205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5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5" y="5763851"/>
            <a:ext cx="1356216" cy="63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Obraz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5" r="52937"/>
          <a:stretch/>
        </p:blipFill>
        <p:spPr bwMode="auto">
          <a:xfrm>
            <a:off x="48785" y="3638690"/>
            <a:ext cx="2698983" cy="6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30" b="41393"/>
          <a:stretch>
            <a:fillRect/>
          </a:stretch>
        </p:blipFill>
        <p:spPr bwMode="auto">
          <a:xfrm>
            <a:off x="3844841" y="88006"/>
            <a:ext cx="14192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rostokąt 22"/>
          <p:cNvSpPr/>
          <p:nvPr/>
        </p:nvSpPr>
        <p:spPr>
          <a:xfrm>
            <a:off x="6183891" y="868520"/>
            <a:ext cx="4987007" cy="1117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pl-PL" b="1" dirty="0">
                <a:solidFill>
                  <a:schemeClr val="tx1"/>
                </a:solidFill>
                <a:latin typeface="Calibri Light" panose="020F0302020204030204" pitchFamily="34" charset="0"/>
              </a:rPr>
              <a:t>Międzynarodowy Port Lotniczy </a:t>
            </a:r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</a:rPr>
              <a:t>zlokalizowany w odległości </a:t>
            </a:r>
            <a:r>
              <a:rPr lang="pl-PL" b="1" dirty="0">
                <a:solidFill>
                  <a:srgbClr val="00B0F0"/>
                </a:solidFill>
                <a:latin typeface="Calibri Light" panose="020F0302020204030204" pitchFamily="34" charset="0"/>
              </a:rPr>
              <a:t>3,5 km</a:t>
            </a:r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</a:rPr>
              <a:t> od centrum miasta, z dobrym dostępem do lotnisk w Poznaniu i Gdańsku. 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3187700" y="1008063"/>
            <a:ext cx="3816350" cy="515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-11760" y="19716"/>
            <a:ext cx="245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25185" y="508618"/>
            <a:ext cx="32218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PORT LOTNICZY BYDGOSZCZ</a:t>
            </a: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5" y="4794082"/>
            <a:ext cx="2068676" cy="496844"/>
          </a:xfrm>
          <a:prstGeom prst="rect">
            <a:avLst/>
          </a:prstGeom>
        </p:spPr>
      </p:pic>
      <p:sp>
        <p:nvSpPr>
          <p:cNvPr id="19" name="Trójkąt prostokątny 18"/>
          <p:cNvSpPr/>
          <p:nvPr/>
        </p:nvSpPr>
        <p:spPr>
          <a:xfrm rot="5400000" flipH="1" flipV="1">
            <a:off x="4476287" y="2486673"/>
            <a:ext cx="929946" cy="11686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0" name="Trójkąt prostokątny 29"/>
          <p:cNvSpPr/>
          <p:nvPr/>
        </p:nvSpPr>
        <p:spPr>
          <a:xfrm rot="16200000" flipH="1" flipV="1">
            <a:off x="5204663" y="3597227"/>
            <a:ext cx="1231242" cy="11686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8" name="Obraz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1064552" y="88006"/>
            <a:ext cx="1001990" cy="5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6" descr="bydgoszcz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607" y="19221"/>
            <a:ext cx="768945" cy="6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461379" y="3819363"/>
            <a:ext cx="1392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CARGO</a:t>
            </a:r>
            <a:endParaRPr lang="en-US" altLang="pl-PL" sz="18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42" y="2188890"/>
            <a:ext cx="6120384" cy="43220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4794082"/>
            <a:ext cx="1989345" cy="12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349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4"/>
          <p:cNvSpPr txBox="1">
            <a:spLocks noChangeArrowheads="1"/>
          </p:cNvSpPr>
          <p:nvPr/>
        </p:nvSpPr>
        <p:spPr bwMode="auto">
          <a:xfrm>
            <a:off x="4839224" y="5129052"/>
            <a:ext cx="10801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l-PL" altLang="pl-PL" sz="1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Źródło: WUP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t="881" r="23092" b="-548"/>
          <a:stretch/>
        </p:blipFill>
        <p:spPr>
          <a:xfrm>
            <a:off x="8341759" y="1262840"/>
            <a:ext cx="3801842" cy="4862821"/>
          </a:xfrm>
          <a:prstGeom prst="rect">
            <a:avLst/>
          </a:prstGeom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0" y="56269"/>
            <a:ext cx="2603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BEZROBOCIE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7328" y="516750"/>
            <a:ext cx="3159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POZIOM BEZROBOCIA 2022</a:t>
            </a: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pole tekstowe 1"/>
          <p:cNvSpPr txBox="1">
            <a:spLocks noChangeArrowheads="1"/>
          </p:cNvSpPr>
          <p:nvPr/>
        </p:nvSpPr>
        <p:spPr bwMode="auto">
          <a:xfrm>
            <a:off x="5575225" y="2628071"/>
            <a:ext cx="118703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mln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zasięgu</a:t>
            </a:r>
            <a:endParaRPr lang="en-US" altLang="pl-PL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 km</a:t>
            </a:r>
            <a:endParaRPr lang="en-US" altLang="pl-P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5378992" y="2250870"/>
            <a:ext cx="27665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00B0F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CATCHMENT AREA</a:t>
            </a:r>
            <a:endParaRPr lang="en-US" altLang="pl-PL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pole tekstowe 4"/>
          <p:cNvSpPr txBox="1">
            <a:spLocks noChangeArrowheads="1"/>
          </p:cNvSpPr>
          <p:nvPr/>
        </p:nvSpPr>
        <p:spPr bwMode="auto">
          <a:xfrm>
            <a:off x="289204" y="5617830"/>
            <a:ext cx="63711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POLSKA  		        		4,9%</a:t>
            </a:r>
            <a:b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KUJAWSKO-POMORSKIE 			6,8%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BYDGOSZCZ				2,1%</a:t>
            </a:r>
          </a:p>
        </p:txBody>
      </p:sp>
      <p:pic>
        <p:nvPicPr>
          <p:cNvPr id="24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915129" y="67802"/>
            <a:ext cx="1194816" cy="5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6" descr="bydgoszcz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176" y="67802"/>
            <a:ext cx="839196" cy="69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1384" y="4581128"/>
            <a:ext cx="1224136" cy="79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9" y="1181890"/>
            <a:ext cx="4144023" cy="426735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791744" y="4581128"/>
            <a:ext cx="104748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Elipsa 15"/>
          <p:cNvSpPr/>
          <p:nvPr/>
        </p:nvSpPr>
        <p:spPr>
          <a:xfrm>
            <a:off x="597285" y="1603980"/>
            <a:ext cx="2376543" cy="238487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9706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Obraz 286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94" y="2636912"/>
            <a:ext cx="504825" cy="438150"/>
          </a:xfrm>
          <a:prstGeom prst="rect">
            <a:avLst/>
          </a:prstGeom>
        </p:spPr>
      </p:pic>
      <p:pic>
        <p:nvPicPr>
          <p:cNvPr id="28678" name="Obraz 286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895" y="2145804"/>
            <a:ext cx="504825" cy="419100"/>
          </a:xfrm>
          <a:prstGeom prst="rect">
            <a:avLst/>
          </a:prstGeom>
        </p:spPr>
      </p:pic>
      <p:pic>
        <p:nvPicPr>
          <p:cNvPr id="28677" name="Obraz 286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377" y="1398290"/>
            <a:ext cx="628650" cy="59055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54708" y="1655762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uczelni wyższych </a:t>
            </a:r>
          </a:p>
          <a:p>
            <a:endParaRPr lang="pl-PL" sz="2000" dirty="0"/>
          </a:p>
          <a:p>
            <a:pPr>
              <a:defRPr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studentów</a:t>
            </a:r>
          </a:p>
          <a:p>
            <a:endParaRPr lang="pl-PL" sz="2000" dirty="0"/>
          </a:p>
          <a:p>
            <a:pPr>
              <a:defRPr/>
            </a:pP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absolwentów</a:t>
            </a:r>
          </a:p>
          <a:p>
            <a:endParaRPr lang="pl-PL" sz="1600" dirty="0"/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studentów na kierunkach</a:t>
            </a:r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finanse i rachunkowość F&amp;A</a:t>
            </a:r>
            <a:endParaRPr lang="pl-PL" sz="1400" dirty="0"/>
          </a:p>
          <a:p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absolwentów na kierunkach</a:t>
            </a:r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Finanse i rachunkowość F&amp;A </a:t>
            </a:r>
          </a:p>
          <a:p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studentów na kierunkach</a:t>
            </a:r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endParaRPr lang="pl-PL" sz="1400" dirty="0"/>
          </a:p>
          <a:p>
            <a:endParaRPr lang="pl-PL" sz="1600" dirty="0"/>
          </a:p>
          <a:p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Liczba absolwentów na kierunkach</a:t>
            </a:r>
          </a:p>
          <a:p>
            <a:r>
              <a:rPr lang="pl-PL" sz="1600" dirty="0"/>
              <a:t>IT</a:t>
            </a:r>
            <a:endParaRPr lang="en-US" sz="1600" dirty="0"/>
          </a:p>
        </p:txBody>
      </p:sp>
      <p:pic>
        <p:nvPicPr>
          <p:cNvPr id="17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776520" y="162141"/>
            <a:ext cx="1249788" cy="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6" descr="bydgoszcz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749" y="89532"/>
            <a:ext cx="1018771" cy="8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0" name="Prostokąt 19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1" name="Prostokąt 20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23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37849"/>
          <a:stretch>
            <a:fillRect/>
          </a:stretch>
        </p:blipFill>
        <p:spPr bwMode="auto">
          <a:xfrm>
            <a:off x="8359775" y="1246188"/>
            <a:ext cx="383222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0" y="0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2" name="Prostokąt 21"/>
          <p:cNvSpPr/>
          <p:nvPr/>
        </p:nvSpPr>
        <p:spPr>
          <a:xfrm>
            <a:off x="0" y="2060575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4" name="Prostokąt 23"/>
          <p:cNvSpPr/>
          <p:nvPr/>
        </p:nvSpPr>
        <p:spPr>
          <a:xfrm>
            <a:off x="0" y="4149725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25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49963"/>
            <a:ext cx="7237412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pole tekstowe 28"/>
          <p:cNvSpPr txBox="1">
            <a:spLocks noChangeArrowheads="1"/>
          </p:cNvSpPr>
          <p:nvPr/>
        </p:nvSpPr>
        <p:spPr bwMode="auto">
          <a:xfrm>
            <a:off x="5089561" y="3284984"/>
            <a:ext cx="102552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2A8DF">
                <a:alpha val="59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000" b="1" dirty="0">
                <a:solidFill>
                  <a:srgbClr val="02A8DF"/>
                </a:solidFill>
                <a:latin typeface="+mn-lt"/>
              </a:rPr>
              <a:t>12 041</a:t>
            </a:r>
            <a:endParaRPr lang="en-US" sz="2000" b="1" dirty="0">
              <a:solidFill>
                <a:srgbClr val="02A8DF"/>
              </a:solidFill>
              <a:latin typeface="+mn-lt"/>
            </a:endParaRPr>
          </a:p>
        </p:txBody>
      </p:sp>
      <p:sp>
        <p:nvSpPr>
          <p:cNvPr id="44" name="pole tekstowe 29"/>
          <p:cNvSpPr txBox="1">
            <a:spLocks noChangeArrowheads="1"/>
          </p:cNvSpPr>
          <p:nvPr/>
        </p:nvSpPr>
        <p:spPr bwMode="auto">
          <a:xfrm>
            <a:off x="5231904" y="3933056"/>
            <a:ext cx="79216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2A8DF">
                <a:alpha val="59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000" b="1" dirty="0">
                <a:solidFill>
                  <a:srgbClr val="02A8DF"/>
                </a:solidFill>
                <a:latin typeface="+mn-lt"/>
              </a:rPr>
              <a:t>3 100</a:t>
            </a:r>
          </a:p>
        </p:txBody>
      </p:sp>
      <p:sp>
        <p:nvSpPr>
          <p:cNvPr id="54" name="pole tekstowe 24"/>
          <p:cNvSpPr txBox="1">
            <a:spLocks noChangeArrowheads="1"/>
          </p:cNvSpPr>
          <p:nvPr/>
        </p:nvSpPr>
        <p:spPr bwMode="auto">
          <a:xfrm>
            <a:off x="5124486" y="2098363"/>
            <a:ext cx="990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02A8DF"/>
                </a:solidFill>
                <a:latin typeface="+mn-lt"/>
              </a:rPr>
              <a:t>54 827</a:t>
            </a:r>
          </a:p>
        </p:txBody>
      </p:sp>
      <p:sp>
        <p:nvSpPr>
          <p:cNvPr id="56" name="pole tekstowe 29"/>
          <p:cNvSpPr txBox="1">
            <a:spLocks noChangeArrowheads="1"/>
          </p:cNvSpPr>
          <p:nvPr/>
        </p:nvSpPr>
        <p:spPr bwMode="auto">
          <a:xfrm>
            <a:off x="5124486" y="2708920"/>
            <a:ext cx="990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02A8DF"/>
                </a:solidFill>
                <a:latin typeface="+mn-lt"/>
              </a:rPr>
              <a:t>12 618</a:t>
            </a:r>
          </a:p>
        </p:txBody>
      </p:sp>
      <p:sp>
        <p:nvSpPr>
          <p:cNvPr id="57" name="pole tekstowe 32"/>
          <p:cNvSpPr txBox="1">
            <a:spLocks noChangeArrowheads="1"/>
          </p:cNvSpPr>
          <p:nvPr/>
        </p:nvSpPr>
        <p:spPr bwMode="auto">
          <a:xfrm>
            <a:off x="5270806" y="1588730"/>
            <a:ext cx="60642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l-PL" sz="2000" b="1" dirty="0">
                <a:solidFill>
                  <a:srgbClr val="02A8DF"/>
                </a:solidFill>
                <a:latin typeface="+mn-lt"/>
              </a:rPr>
              <a:t>23</a:t>
            </a:r>
          </a:p>
        </p:txBody>
      </p:sp>
      <p:cxnSp>
        <p:nvCxnSpPr>
          <p:cNvPr id="59" name="Łącznik prosty 58"/>
          <p:cNvCxnSpPr/>
          <p:nvPr/>
        </p:nvCxnSpPr>
        <p:spPr>
          <a:xfrm>
            <a:off x="4859164" y="1484784"/>
            <a:ext cx="12700" cy="432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/>
          <p:cNvCxnSpPr/>
          <p:nvPr/>
        </p:nvCxnSpPr>
        <p:spPr>
          <a:xfrm rot="5400000">
            <a:off x="3497682" y="-884810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60"/>
          <p:cNvCxnSpPr/>
          <p:nvPr/>
        </p:nvCxnSpPr>
        <p:spPr>
          <a:xfrm rot="5400000">
            <a:off x="3497682" y="-321447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61"/>
          <p:cNvCxnSpPr/>
          <p:nvPr/>
        </p:nvCxnSpPr>
        <p:spPr>
          <a:xfrm rot="5400000">
            <a:off x="3497682" y="195310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 rot="5400000">
            <a:off x="3497682" y="915391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45996" y="114608"/>
            <a:ext cx="2143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EDUKACJA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8" name="Obraz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919" y="3284984"/>
            <a:ext cx="504825" cy="419100"/>
          </a:xfrm>
          <a:prstGeom prst="rect">
            <a:avLst/>
          </a:prstGeom>
          <a:effectLst>
            <a:glow rad="127000">
              <a:srgbClr val="02A8DF">
                <a:alpha val="59000"/>
              </a:srgbClr>
            </a:glow>
          </a:effectLst>
        </p:spPr>
      </p:pic>
      <p:pic>
        <p:nvPicPr>
          <p:cNvPr id="79" name="Obraz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007" y="4005064"/>
            <a:ext cx="504825" cy="438150"/>
          </a:xfrm>
          <a:prstGeom prst="rect">
            <a:avLst/>
          </a:prstGeom>
          <a:effectLst>
            <a:glow rad="127000">
              <a:srgbClr val="02A8DF">
                <a:alpha val="59000"/>
              </a:srgbClr>
            </a:glow>
          </a:effectLst>
        </p:spPr>
      </p:pic>
      <p:cxnSp>
        <p:nvCxnSpPr>
          <p:cNvPr id="80" name="Łącznik prosty 79"/>
          <p:cNvCxnSpPr/>
          <p:nvPr/>
        </p:nvCxnSpPr>
        <p:spPr>
          <a:xfrm rot="5400000">
            <a:off x="3497682" y="1635470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y 81"/>
          <p:cNvCxnSpPr/>
          <p:nvPr/>
        </p:nvCxnSpPr>
        <p:spPr>
          <a:xfrm rot="5400000">
            <a:off x="3497042" y="2279226"/>
            <a:ext cx="12700" cy="57600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Obraz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5295106"/>
            <a:ext cx="504825" cy="438150"/>
          </a:xfrm>
          <a:prstGeom prst="rect">
            <a:avLst/>
          </a:prstGeom>
          <a:effectLst>
            <a:glow rad="127000">
              <a:srgbClr val="FF0000">
                <a:alpha val="59000"/>
              </a:srgbClr>
            </a:glow>
          </a:effectLst>
        </p:spPr>
      </p:pic>
      <p:pic>
        <p:nvPicPr>
          <p:cNvPr id="84" name="Obraz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4666084"/>
            <a:ext cx="504825" cy="419100"/>
          </a:xfrm>
          <a:prstGeom prst="rect">
            <a:avLst/>
          </a:prstGeom>
          <a:effectLst>
            <a:glow rad="127000">
              <a:srgbClr val="FF0000">
                <a:alpha val="59000"/>
              </a:srgbClr>
            </a:glow>
          </a:effectLst>
        </p:spPr>
      </p:pic>
      <p:sp>
        <p:nvSpPr>
          <p:cNvPr id="85" name="pole tekstowe 28"/>
          <p:cNvSpPr txBox="1">
            <a:spLocks noChangeArrowheads="1"/>
          </p:cNvSpPr>
          <p:nvPr/>
        </p:nvSpPr>
        <p:spPr bwMode="auto">
          <a:xfrm>
            <a:off x="5106501" y="4649873"/>
            <a:ext cx="102552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FF0000">
                <a:alpha val="59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000" b="1" dirty="0">
                <a:solidFill>
                  <a:srgbClr val="02A8DF"/>
                </a:solidFill>
                <a:latin typeface="+mn-lt"/>
              </a:rPr>
              <a:t>4 278</a:t>
            </a:r>
            <a:endParaRPr lang="en-US" sz="2000" b="1" dirty="0">
              <a:solidFill>
                <a:srgbClr val="02A8DF"/>
              </a:solidFill>
              <a:latin typeface="+mn-lt"/>
            </a:endParaRPr>
          </a:p>
        </p:txBody>
      </p:sp>
      <p:sp>
        <p:nvSpPr>
          <p:cNvPr id="86" name="pole tekstowe 29"/>
          <p:cNvSpPr txBox="1">
            <a:spLocks noChangeArrowheads="1"/>
          </p:cNvSpPr>
          <p:nvPr/>
        </p:nvSpPr>
        <p:spPr bwMode="auto">
          <a:xfrm>
            <a:off x="5206547" y="5302914"/>
            <a:ext cx="79216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FF0000">
                <a:alpha val="59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000" b="1" dirty="0">
                <a:solidFill>
                  <a:srgbClr val="02A8DF"/>
                </a:solidFill>
                <a:latin typeface="+mn-lt"/>
              </a:rPr>
              <a:t> 653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7538" y="513903"/>
            <a:ext cx="700390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STUDENCI I ABSOLWENCI W WOJEWÓDZTWIE KUJAWSKO-POMORSKIM</a:t>
            </a:r>
            <a:endParaRPr lang="en-US" altLang="pl-PL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00723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9" y="632639"/>
            <a:ext cx="2791375" cy="1298116"/>
          </a:xfrm>
          <a:prstGeom prst="rect">
            <a:avLst/>
          </a:prstGeom>
        </p:spPr>
      </p:pic>
      <p:pic>
        <p:nvPicPr>
          <p:cNvPr id="17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704512" y="99818"/>
            <a:ext cx="1333376" cy="6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6" descr="bydgoszc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0939"/>
            <a:ext cx="1008112" cy="8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454" y="-11613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0" name="Prostokąt 19"/>
          <p:cNvSpPr/>
          <p:nvPr/>
        </p:nvSpPr>
        <p:spPr>
          <a:xfrm>
            <a:off x="3454" y="2048962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1" name="Prostokąt 20"/>
          <p:cNvSpPr/>
          <p:nvPr/>
        </p:nvSpPr>
        <p:spPr>
          <a:xfrm>
            <a:off x="3454" y="4138112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23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37849"/>
          <a:stretch>
            <a:fillRect/>
          </a:stretch>
        </p:blipFill>
        <p:spPr bwMode="auto">
          <a:xfrm>
            <a:off x="8359775" y="1246188"/>
            <a:ext cx="383222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0" y="0"/>
            <a:ext cx="46038" cy="1962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2" name="Prostokąt 21"/>
          <p:cNvSpPr/>
          <p:nvPr/>
        </p:nvSpPr>
        <p:spPr>
          <a:xfrm>
            <a:off x="0" y="2060575"/>
            <a:ext cx="46038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4" name="Prostokąt 23"/>
          <p:cNvSpPr/>
          <p:nvPr/>
        </p:nvSpPr>
        <p:spPr>
          <a:xfrm>
            <a:off x="0" y="4149725"/>
            <a:ext cx="46038" cy="1987550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25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49963"/>
            <a:ext cx="7237412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98728" y="410283"/>
            <a:ext cx="58423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PROFILE IT NA PUBLICZNYCH UCZELNIACH WYŻSZYCH</a:t>
            </a:r>
            <a:endParaRPr lang="en-US" alt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63" y="2381532"/>
            <a:ext cx="864096" cy="86409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83900" y="2582808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tx2"/>
                </a:solidFill>
                <a:latin typeface="Alegreya Sans"/>
              </a:rPr>
              <a:t>Uniwersytet Kazimierza Wielkiego 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625164" y="2538205"/>
            <a:ext cx="3744416" cy="61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5559" y="1790371"/>
            <a:ext cx="6336478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Wydział Telekomunikacji, Informatyki i Elektrotechniki</a:t>
            </a:r>
            <a:r>
              <a:rPr kumimoji="0" lang="en-AU" altLang="pl-PL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endParaRPr kumimoji="0" lang="en-AU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05559" y="3353229"/>
            <a:ext cx="5685082" cy="8976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2100" dirty="0">
                <a:solidFill>
                  <a:srgbClr val="202124"/>
                </a:solidFill>
                <a:latin typeface="+mn-lt"/>
              </a:rPr>
              <a:t>Instytut Informatyki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l-PL" altLang="pl-PL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Humanistyka 2.0 –</a:t>
            </a:r>
            <a:r>
              <a:rPr lang="en-AU" altLang="pl-PL" sz="2100" dirty="0">
                <a:solidFill>
                  <a:srgbClr val="202124"/>
                </a:solidFill>
              </a:rPr>
              <a:t> </a:t>
            </a:r>
            <a:r>
              <a:rPr lang="pl-PL" altLang="pl-PL" sz="2100" dirty="0">
                <a:solidFill>
                  <a:srgbClr val="202124"/>
                </a:solidFill>
              </a:rPr>
              <a:t>badanie i projektowanie gier</a:t>
            </a:r>
            <a:endParaRPr kumimoji="0" lang="en-AU" altLang="pl-PL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AU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05559" y="5188641"/>
            <a:ext cx="42028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/>
              <a:t>Wydział Matematyki i Informatyki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47" y="4052094"/>
            <a:ext cx="3752850" cy="1219200"/>
          </a:xfrm>
          <a:prstGeom prst="rect">
            <a:avLst/>
          </a:prstGeom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97439" y="-1426"/>
            <a:ext cx="2143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EDUKACJA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32569"/>
      </p:ext>
    </p:extLst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-52732" y="-15529"/>
            <a:ext cx="2172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EDUKACJA</a:t>
            </a:r>
            <a:endParaRPr lang="en-US" alt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-16656" y="467431"/>
            <a:ext cx="42544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altLang="pl-PL" sz="2000" dirty="0">
                <a:solidFill>
                  <a:srgbClr val="00B0F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SZKOŁY ŚREDNIE/KLASY PATRONACKIE</a:t>
            </a:r>
            <a:endParaRPr lang="pl-PL" sz="2000" b="1" dirty="0">
              <a:solidFill>
                <a:srgbClr val="002060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45" name="Obraz 6" descr="bydgoszcz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05" y="101746"/>
            <a:ext cx="900911" cy="7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8" y="3131734"/>
            <a:ext cx="1752600" cy="752475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292784" y="3385029"/>
            <a:ext cx="149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</a:rPr>
              <a:t>CLASS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78" y="3216378"/>
            <a:ext cx="2036884" cy="66783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43578" y="4303455"/>
            <a:ext cx="7671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szereg szkoleń technicznych;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zapewnienie praktyk pod opieką specjalistów oraz niezbędnego wyposażenia w postaci komputerów;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warsztaty wspierające rozwój kompetencji miękkich;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przygotowanie do pracy w branży IT, a także w strukturach korporacyjnych;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zajęcia z Business English przygotowujące do komunikacji w międzynarodowym środowisku pracy;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000"/>
                </a:solidFill>
              </a:rPr>
              <a:t>uczestnictwo w procesie rekrutacji oraz możliwość zatrudnienia w Atos po ukończeniu szkoły;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8" y="852954"/>
            <a:ext cx="6524471" cy="218530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4" y="975883"/>
            <a:ext cx="4057139" cy="3557651"/>
          </a:xfrm>
          <a:prstGeom prst="rect">
            <a:avLst/>
          </a:prstGeom>
        </p:spPr>
      </p:pic>
      <p:sp>
        <p:nvSpPr>
          <p:cNvPr id="33" name="Prostokąt 32"/>
          <p:cNvSpPr/>
          <p:nvPr/>
        </p:nvSpPr>
        <p:spPr>
          <a:xfrm>
            <a:off x="580937" y="3928069"/>
            <a:ext cx="4735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solidFill>
                  <a:srgbClr val="00B0F0"/>
                </a:solidFill>
              </a:rPr>
              <a:t>KLASA PATRONACKA - ZAWÓD TECHNIK INFORMATYK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6400" y="4372361"/>
            <a:ext cx="2495600" cy="2403882"/>
          </a:xfrm>
          <a:prstGeom prst="rect">
            <a:avLst/>
          </a:prstGeom>
        </p:spPr>
      </p:pic>
      <p:pic>
        <p:nvPicPr>
          <p:cNvPr id="35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3156" r="10313" b="11919"/>
          <a:stretch>
            <a:fillRect/>
          </a:stretch>
        </p:blipFill>
        <p:spPr bwMode="auto">
          <a:xfrm>
            <a:off x="10836624" y="101746"/>
            <a:ext cx="1200448" cy="6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4"/>
          <p:cNvSpPr txBox="1">
            <a:spLocks noChangeArrowheads="1"/>
          </p:cNvSpPr>
          <p:nvPr/>
        </p:nvSpPr>
        <p:spPr bwMode="auto">
          <a:xfrm>
            <a:off x="4079671" y="2842312"/>
            <a:ext cx="108012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l-PL" altLang="pl-PL" sz="1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Źródło: GUS</a:t>
            </a:r>
          </a:p>
        </p:txBody>
      </p:sp>
    </p:spTree>
    <p:extLst>
      <p:ext uri="{BB962C8B-B14F-4D97-AF65-F5344CB8AC3E}">
        <p14:creationId xmlns:p14="http://schemas.microsoft.com/office/powerpoint/2010/main" val="22837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11526</TotalTime>
  <Words>861</Words>
  <Application>Microsoft Office PowerPoint</Application>
  <PresentationFormat>Panoramiczny</PresentationFormat>
  <Paragraphs>199</Paragraphs>
  <Slides>20</Slides>
  <Notes>18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9" baseType="lpstr">
      <vt:lpstr>Alegreya Sans</vt:lpstr>
      <vt:lpstr>Arial</vt:lpstr>
      <vt:lpstr>Arial Black</vt:lpstr>
      <vt:lpstr>Arial Narrow</vt:lpstr>
      <vt:lpstr>Calibri</vt:lpstr>
      <vt:lpstr>Calibri Light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okonskil</dc:creator>
  <cp:lastModifiedBy>Łukasz Wysocki</cp:lastModifiedBy>
  <cp:revision>1004</cp:revision>
  <cp:lastPrinted>2020-09-24T06:15:34Z</cp:lastPrinted>
  <dcterms:created xsi:type="dcterms:W3CDTF">2013-04-22T11:05:30Z</dcterms:created>
  <dcterms:modified xsi:type="dcterms:W3CDTF">2022-11-04T13:23:31Z</dcterms:modified>
</cp:coreProperties>
</file>