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3" r:id="rId6"/>
    <p:sldId id="271" r:id="rId7"/>
    <p:sldId id="264" r:id="rId8"/>
    <p:sldId id="272" r:id="rId9"/>
    <p:sldId id="265" r:id="rId10"/>
    <p:sldId id="266" r:id="rId11"/>
    <p:sldId id="273" r:id="rId12"/>
    <p:sldId id="267" r:id="rId13"/>
    <p:sldId id="276" r:id="rId14"/>
    <p:sldId id="268" r:id="rId15"/>
    <p:sldId id="277" r:id="rId16"/>
    <p:sldId id="269" r:id="rId17"/>
    <p:sldId id="278" r:id="rId18"/>
    <p:sldId id="270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1"/>
    <a:srgbClr val="FFCC99"/>
    <a:srgbClr val="FFCC66"/>
    <a:srgbClr val="009900"/>
    <a:srgbClr val="008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defTabSz="414772"/>
            <a:fld id="{D2A3D249-6366-4532-95C2-9DDC07D17B44}" type="datetime1">
              <a:rPr lang="pl-PL" smtClean="0">
                <a:solidFill>
                  <a:srgbClr val="002073"/>
                </a:solidFill>
              </a:rPr>
              <a:pPr defTabSz="414772"/>
              <a:t>28.02.2023</a:t>
            </a:fld>
            <a:endParaRPr lang="pl-PL" dirty="0">
              <a:solidFill>
                <a:srgbClr val="002073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0A86A5B-F67F-103B-DDE7-21FBA999E6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79" y="5715427"/>
            <a:ext cx="8125041" cy="11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defTabSz="414772"/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/>
              <a:t>28.02.2023</a:t>
            </a:fld>
            <a:endParaRPr lang="pl-PL" dirty="0">
              <a:solidFill>
                <a:srgbClr val="002073"/>
              </a:solidFill>
            </a:endParaRPr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defTabSz="414772"/>
            <a:fld id="{D857886D-A165-4D54-8DB0-CE6586ECA8EC}" type="datetime1">
              <a:rPr lang="pl-PL" smtClean="0">
                <a:solidFill>
                  <a:srgbClr val="002073"/>
                </a:solidFill>
              </a:rPr>
              <a:pPr defTabSz="414772"/>
              <a:t>28.02.2023</a:t>
            </a:fld>
            <a:endParaRPr lang="pl-PL" dirty="0">
              <a:solidFill>
                <a:srgbClr val="002073"/>
              </a:solidFill>
            </a:endParaRPr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89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D31D221-3EF9-130E-EDC7-0AB71010D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" y="5943241"/>
            <a:ext cx="6686451" cy="9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7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419269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399025"/>
            <a:ext cx="9852729" cy="4719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5572" y="6461034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defTabSz="414772"/>
            <a:fld id="{EB4015AA-59F6-416B-87A6-8E3D940284E2}" type="slidenum">
              <a:rPr lang="pl-PL" smtClean="0">
                <a:solidFill>
                  <a:srgbClr val="002073"/>
                </a:solidFill>
              </a:rPr>
              <a:pPr defTabSz="414772"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pl-PL" sz="1633">
              <a:solidFill>
                <a:srgbClr val="FFFFFF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F464C87-8AB8-AAF6-3277-C01A00161FE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" y="5943241"/>
            <a:ext cx="6686451" cy="9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5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19EC017-68DD-003C-13A1-099AC4FA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t="28400" r="17004" b="31028"/>
          <a:stretch/>
        </p:blipFill>
        <p:spPr>
          <a:xfrm>
            <a:off x="6675120" y="304698"/>
            <a:ext cx="4304880" cy="11958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345" y="2987471"/>
            <a:ext cx="9440996" cy="1950607"/>
          </a:xfrm>
        </p:spPr>
        <p:txBody>
          <a:bodyPr>
            <a:normAutofit/>
          </a:bodyPr>
          <a:lstStyle/>
          <a:p>
            <a:r>
              <a:rPr lang="pl-PL" sz="2400" dirty="0"/>
              <a:t>Wsparcie dla przedsiębiorców z sektora nowoczesnych usług biznesowych w ramach FEO 2021-2027</a:t>
            </a:r>
            <a:br>
              <a:rPr lang="pl-PL" dirty="0"/>
            </a:br>
            <a:endParaRPr lang="pl-PL" sz="2400" b="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271" y="4912242"/>
            <a:ext cx="9031386" cy="478046"/>
          </a:xfrm>
        </p:spPr>
        <p:txBody>
          <a:bodyPr>
            <a:normAutofit/>
          </a:bodyPr>
          <a:lstStyle/>
          <a:p>
            <a:r>
              <a:rPr lang="pl-PL" sz="2000" b="0" dirty="0"/>
              <a:t>Opole, 1 marca 2023</a:t>
            </a:r>
          </a:p>
        </p:txBody>
      </p:sp>
    </p:spTree>
    <p:extLst>
      <p:ext uri="{BB962C8B-B14F-4D97-AF65-F5344CB8AC3E}">
        <p14:creationId xmlns:p14="http://schemas.microsoft.com/office/powerpoint/2010/main" val="28496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10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EB1938D-B334-C267-A66C-D8034C91E373}"/>
              </a:ext>
            </a:extLst>
          </p:cNvPr>
          <p:cNvSpPr txBox="1"/>
          <p:nvPr/>
        </p:nvSpPr>
        <p:spPr>
          <a:xfrm>
            <a:off x="986204" y="1058189"/>
            <a:ext cx="105273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MŚP z terenu województwa opolskiego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EFR: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2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mln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wsparcia: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udzielanie voucherów dla MŚP na profesjonalne usługi świadczone przez akredytowane Instytucje Otoczenia Biznesu</a:t>
            </a:r>
          </a:p>
          <a:p>
            <a:pPr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Calibri"/>
            </a:endParaRP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70497D8-CC45-01FE-D21F-9474E9C357FE}"/>
              </a:ext>
            </a:extLst>
          </p:cNvPr>
          <p:cNvSpPr txBox="1">
            <a:spLocks/>
          </p:cNvSpPr>
          <p:nvPr/>
        </p:nvSpPr>
        <p:spPr>
          <a:xfrm>
            <a:off x="5624703" y="151605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1.7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Opolskie konkurencyjne (</a:t>
            </a:r>
            <a:r>
              <a:rPr lang="pl-PL" sz="2800" b="1" dirty="0"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vouchery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87CBFB8-9E7F-EAB5-02C0-F2C2CAFA7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12061"/>
              </p:ext>
            </p:extLst>
          </p:nvPr>
        </p:nvGraphicFramePr>
        <p:xfrm>
          <a:off x="1076960" y="4023884"/>
          <a:ext cx="6549390" cy="2332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9390">
                  <a:extLst>
                    <a:ext uri="{9D8B030D-6E8A-4147-A177-3AD203B41FA5}">
                      <a16:colId xmlns:a16="http://schemas.microsoft.com/office/drawing/2014/main" val="2032040381"/>
                    </a:ext>
                  </a:extLst>
                </a:gridCol>
              </a:tblGrid>
              <a:tr h="229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WYSOKOŚĆ WSPARCIA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8876"/>
                  </a:ext>
                </a:extLst>
              </a:tr>
              <a:tr h="663824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Inwestycje w Subregionie Południowym</a:t>
                      </a: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Wysokość dofinansowania: do 100 tys. EURO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Procent dofinansowania: do 70% pomoc de </a:t>
                      </a:r>
                      <a:r>
                        <a:rPr lang="pl-PL" sz="1100" dirty="0" err="1">
                          <a:solidFill>
                            <a:schemeClr val="tx1"/>
                          </a:solidFill>
                          <a:effectLst/>
                        </a:rPr>
                        <a:t>minimis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 (ryczałt)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15962"/>
                  </a:ext>
                </a:extLst>
              </a:tr>
              <a:tr h="741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Voucher dla MŚP na usługi IOB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Wysokość dofinansowania: do 50 tys. PLN/firmę (ryczałt)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Procent dofinansowania: do 70% pomoc de </a:t>
                      </a:r>
                      <a:r>
                        <a:rPr lang="pl-PL" sz="1100" dirty="0" err="1">
                          <a:solidFill>
                            <a:schemeClr val="tx1"/>
                          </a:solidFill>
                          <a:effectLst/>
                        </a:rPr>
                        <a:t>minimis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88092"/>
                  </a:ext>
                </a:extLst>
              </a:tr>
              <a:tr h="69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Wsparcie IOB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Wysokość dofinansowania: do 100 tys. PLN/IOB (ryczałt)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Procent dofinansowania: do 70% pomoc de </a:t>
                      </a:r>
                      <a:r>
                        <a:rPr lang="pl-PL" sz="1100" dirty="0" err="1">
                          <a:solidFill>
                            <a:schemeClr val="tx1"/>
                          </a:solidFill>
                          <a:effectLst/>
                        </a:rPr>
                        <a:t>minimis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 w przypadku gdy IOB prowadzi działalność gospodarczą. 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1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7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11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EB1938D-B334-C267-A66C-D8034C91E373}"/>
              </a:ext>
            </a:extLst>
          </p:cNvPr>
          <p:cNvSpPr txBox="1"/>
          <p:nvPr/>
        </p:nvSpPr>
        <p:spPr>
          <a:xfrm>
            <a:off x="967154" y="1782089"/>
            <a:ext cx="105273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MŚP z terenu województwa opolskiego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EFR: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mln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wsparcia: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wdrożenie wyników prac B+R przez MŚP – wdrożenie innowacji</a:t>
            </a:r>
          </a:p>
          <a:p>
            <a:pPr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Calibri"/>
            </a:endParaRP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70497D8-CC45-01FE-D21F-9474E9C357FE}"/>
              </a:ext>
            </a:extLst>
          </p:cNvPr>
          <p:cNvSpPr txBox="1">
            <a:spLocks/>
          </p:cNvSpPr>
          <p:nvPr/>
        </p:nvSpPr>
        <p:spPr>
          <a:xfrm>
            <a:off x="5624703" y="151605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1.9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Wdrożenie B+R przez MŚP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4E81903C-260F-8BDC-1DDD-7FAF60EC387F}"/>
              </a:ext>
            </a:extLst>
          </p:cNvPr>
          <p:cNvSpPr/>
          <p:nvPr/>
        </p:nvSpPr>
        <p:spPr>
          <a:xfrm>
            <a:off x="7246857" y="5136423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Nabór wniosków:</a:t>
            </a:r>
          </a:p>
          <a:p>
            <a:r>
              <a:rPr lang="pl-PL" sz="2000" i="1" dirty="0"/>
              <a:t>Termin/ alokacja: 2024r./ 10 mln zł</a:t>
            </a:r>
          </a:p>
        </p:txBody>
      </p:sp>
    </p:spTree>
    <p:extLst>
      <p:ext uri="{BB962C8B-B14F-4D97-AF65-F5344CB8AC3E}">
        <p14:creationId xmlns:p14="http://schemas.microsoft.com/office/powerpoint/2010/main" val="3025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12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5500E22-068A-92DC-8285-5FE212FF3F1E}"/>
              </a:ext>
            </a:extLst>
          </p:cNvPr>
          <p:cNvSpPr txBox="1"/>
          <p:nvPr/>
        </p:nvSpPr>
        <p:spPr>
          <a:xfrm>
            <a:off x="955432" y="1653136"/>
            <a:ext cx="10398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MŚP z terenu województwa opolskiego (preferowane branże w ramach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s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pecjalizacji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i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nteligentnych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Województwa Opolskiego)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EFR: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mln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</a:t>
            </a:r>
            <a:r>
              <a:rPr lang="pl-PL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Opracowanie i wdrożenie programów rozwojowych tj. kursów, szkoleń, studiów w tym podyplomowych, odpowiadających na potrzeby MSP i ich pracowników</a:t>
            </a: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0A2B122-67A6-B211-8DEC-46555FB3E464}"/>
              </a:ext>
            </a:extLst>
          </p:cNvPr>
          <p:cNvSpPr txBox="1">
            <a:spLocks/>
          </p:cNvSpPr>
          <p:nvPr/>
        </p:nvSpPr>
        <p:spPr>
          <a:xfrm>
            <a:off x="5677449" y="162724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1.10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Programy rozwojowe dla MŚP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1F3B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49AE3F8-FB28-63A1-57EF-CB1A832F0993}"/>
              </a:ext>
            </a:extLst>
          </p:cNvPr>
          <p:cNvSpPr/>
          <p:nvPr/>
        </p:nvSpPr>
        <p:spPr>
          <a:xfrm>
            <a:off x="7246857" y="5136423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Złożenie wniosku:</a:t>
            </a:r>
          </a:p>
          <a:p>
            <a:r>
              <a:rPr lang="pl-PL" sz="2000" i="1" dirty="0"/>
              <a:t>Termin/ alokacja: maj/ 1 mln zł</a:t>
            </a:r>
          </a:p>
        </p:txBody>
      </p:sp>
    </p:spTree>
    <p:extLst>
      <p:ext uri="{BB962C8B-B14F-4D97-AF65-F5344CB8AC3E}">
        <p14:creationId xmlns:p14="http://schemas.microsoft.com/office/powerpoint/2010/main" val="18144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13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0A2B122-67A6-B211-8DEC-46555FB3E464}"/>
              </a:ext>
            </a:extLst>
          </p:cNvPr>
          <p:cNvSpPr txBox="1">
            <a:spLocks/>
          </p:cNvSpPr>
          <p:nvPr/>
        </p:nvSpPr>
        <p:spPr>
          <a:xfrm>
            <a:off x="5677449" y="162724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1.10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Programy rozwojowe dla MŚP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1F3B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C933A04-ED7D-35A4-0B05-A432ADC8A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48" y="1796434"/>
            <a:ext cx="9896903" cy="4202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3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14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839F41B-EA68-098A-D722-09B65B688146}"/>
              </a:ext>
            </a:extLst>
          </p:cNvPr>
          <p:cNvSpPr txBox="1"/>
          <p:nvPr/>
        </p:nvSpPr>
        <p:spPr>
          <a:xfrm>
            <a:off x="955431" y="1679921"/>
            <a:ext cx="10615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Pracodawcy oraz ich pracownicy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EFS+: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4,0 mln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Partnerzy: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Wojewódzki Urząd Pracy w Opolu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Kursy i szkolenia podnoszące kwalifikacje i kompetencje właścicieli firm oraz ich pracowników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(wykorzystanie BUR)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DE77483-E88A-EBB8-5A9B-83287F41666F}"/>
              </a:ext>
            </a:extLst>
          </p:cNvPr>
          <p:cNvSpPr txBox="1">
            <a:spLocks/>
          </p:cNvSpPr>
          <p:nvPr/>
        </p:nvSpPr>
        <p:spPr>
          <a:xfrm>
            <a:off x="4296506" y="181685"/>
            <a:ext cx="7411180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5.5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Adaptacyjność przedsiębiorstw i pracowników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39E739A-9E69-B6DD-D508-149FD3F956A0}"/>
              </a:ext>
            </a:extLst>
          </p:cNvPr>
          <p:cNvSpPr/>
          <p:nvPr/>
        </p:nvSpPr>
        <p:spPr>
          <a:xfrm>
            <a:off x="7246857" y="5136423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Złożenie wniosku:</a:t>
            </a:r>
          </a:p>
          <a:p>
            <a:r>
              <a:rPr lang="pl-PL" sz="2000" i="1" dirty="0"/>
              <a:t>Termin/ alokacja: kwiecień/ 6 mln zł</a:t>
            </a:r>
          </a:p>
        </p:txBody>
      </p:sp>
    </p:spTree>
    <p:extLst>
      <p:ext uri="{BB962C8B-B14F-4D97-AF65-F5344CB8AC3E}">
        <p14:creationId xmlns:p14="http://schemas.microsoft.com/office/powerpoint/2010/main" val="6484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15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DE77483-E88A-EBB8-5A9B-83287F41666F}"/>
              </a:ext>
            </a:extLst>
          </p:cNvPr>
          <p:cNvSpPr txBox="1">
            <a:spLocks/>
          </p:cNvSpPr>
          <p:nvPr/>
        </p:nvSpPr>
        <p:spPr>
          <a:xfrm>
            <a:off x="4296506" y="181685"/>
            <a:ext cx="7411180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5.5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Adaptacyjność przedsiębiorstw i pracowników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660153-11A5-0B1D-EBBD-E0478DC27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98" y="1998614"/>
            <a:ext cx="8968174" cy="3577582"/>
          </a:xfrm>
          <a:prstGeom prst="rect">
            <a:avLst/>
          </a:prstGeo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9E3BF63-1E33-F9EC-6F45-360F97494F99}"/>
              </a:ext>
            </a:extLst>
          </p:cNvPr>
          <p:cNvSpPr txBox="1"/>
          <p:nvPr/>
        </p:nvSpPr>
        <p:spPr>
          <a:xfrm>
            <a:off x="773723" y="557619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</a:pP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Wysokość dofinansowania: 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śr. 9,5 tys. PLN/osobę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Procent dofinansowania: 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80% pomoc de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minimis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16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9E63DEA-B729-4380-8BB1-373516374A37}"/>
              </a:ext>
            </a:extLst>
          </p:cNvPr>
          <p:cNvSpPr txBox="1"/>
          <p:nvPr/>
        </p:nvSpPr>
        <p:spPr>
          <a:xfrm>
            <a:off x="949569" y="1627166"/>
            <a:ext cx="10521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od 15 r.ż. zainteresowane podnoszeniem kompetencji i kwalifikacji z własnej inicjatywy.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EFS+: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23,8 mln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Partnerzy: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Wojewódzki Urząd Pracy w Opolu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Kursy i szkolenia podnoszące kwalifikacje i kompetencje mieszkańców województwa opolskiego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(wykorzystanie BUR)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8DFA3D1-4C10-1814-2E45-B0E29CA81FF4}"/>
              </a:ext>
            </a:extLst>
          </p:cNvPr>
          <p:cNvSpPr txBox="1">
            <a:spLocks/>
          </p:cNvSpPr>
          <p:nvPr/>
        </p:nvSpPr>
        <p:spPr>
          <a:xfrm>
            <a:off x="5627417" y="178503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5.11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Opolskie kształcenie ustawiczne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112C0FB-42E5-6A51-B95B-AF02CDD64D85}"/>
              </a:ext>
            </a:extLst>
          </p:cNvPr>
          <p:cNvSpPr/>
          <p:nvPr/>
        </p:nvSpPr>
        <p:spPr>
          <a:xfrm>
            <a:off x="7246857" y="5488128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Złożenie wniosku:</a:t>
            </a:r>
          </a:p>
          <a:p>
            <a:r>
              <a:rPr lang="pl-PL" sz="2000" i="1" dirty="0"/>
              <a:t>Termin/ alokacja: kwiecień/ 26 mln zł</a:t>
            </a:r>
          </a:p>
        </p:txBody>
      </p:sp>
    </p:spTree>
    <p:extLst>
      <p:ext uri="{BB962C8B-B14F-4D97-AF65-F5344CB8AC3E}">
        <p14:creationId xmlns:p14="http://schemas.microsoft.com/office/powerpoint/2010/main" val="19527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17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8DFA3D1-4C10-1814-2E45-B0E29CA81FF4}"/>
              </a:ext>
            </a:extLst>
          </p:cNvPr>
          <p:cNvSpPr txBox="1">
            <a:spLocks/>
          </p:cNvSpPr>
          <p:nvPr/>
        </p:nvSpPr>
        <p:spPr>
          <a:xfrm>
            <a:off x="5627417" y="178503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5.11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Opolskie kształcenie ustawiczne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25CCDD4-B41E-85C4-271D-1A112208A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92" y="1998785"/>
            <a:ext cx="9243175" cy="3294184"/>
          </a:xfrm>
          <a:prstGeom prst="rect">
            <a:avLst/>
          </a:prstGeo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6398568-94AE-E3B1-4366-5AACE82039E2}"/>
              </a:ext>
            </a:extLst>
          </p:cNvPr>
          <p:cNvSpPr txBox="1"/>
          <p:nvPr/>
        </p:nvSpPr>
        <p:spPr>
          <a:xfrm>
            <a:off x="832338" y="5665930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8940"/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Wysokość dofinansowania: 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śr. 9,5 tys. PLN/osobę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Procent dofinansowania: 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85%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18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25BF6E3-C3DA-BCA8-4C54-4847958FB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52" y="692696"/>
            <a:ext cx="4346636" cy="1133230"/>
          </a:xfrm>
          <a:prstGeom prst="rect">
            <a:avLst/>
          </a:prstGeom>
        </p:spPr>
      </p:pic>
      <p:grpSp>
        <p:nvGrpSpPr>
          <p:cNvPr id="5" name="Group 35">
            <a:extLst>
              <a:ext uri="{FF2B5EF4-FFF2-40B4-BE49-F238E27FC236}">
                <a16:creationId xmlns:a16="http://schemas.microsoft.com/office/drawing/2014/main" id="{792E81A8-00EA-F22D-A11F-235EEF633D8B}"/>
              </a:ext>
            </a:extLst>
          </p:cNvPr>
          <p:cNvGrpSpPr>
            <a:grpSpLocks noChangeAspect="1"/>
          </p:cNvGrpSpPr>
          <p:nvPr/>
        </p:nvGrpSpPr>
        <p:grpSpPr>
          <a:xfrm>
            <a:off x="4846925" y="3298764"/>
            <a:ext cx="1878539" cy="1793001"/>
            <a:chOff x="411243" y="532999"/>
            <a:chExt cx="5514815" cy="5263682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538BBFC8-1B84-63A6-D684-7E30CE68EFA3}"/>
                </a:ext>
              </a:extLst>
            </p:cNvPr>
            <p:cNvSpPr/>
            <p:nvPr/>
          </p:nvSpPr>
          <p:spPr>
            <a:xfrm>
              <a:off x="411243" y="532999"/>
              <a:ext cx="5514815" cy="5263682"/>
            </a:xfrm>
            <a:custGeom>
              <a:avLst/>
              <a:gdLst/>
              <a:ahLst/>
              <a:cxnLst/>
              <a:rect l="l" t="t" r="r" b="b"/>
              <a:pathLst>
                <a:path w="5514815" h="5263682">
                  <a:moveTo>
                    <a:pt x="2757407" y="4211"/>
                  </a:moveTo>
                  <a:cubicBezTo>
                    <a:pt x="1815846" y="0"/>
                    <a:pt x="944000" y="499901"/>
                    <a:pt x="472000" y="1314622"/>
                  </a:cubicBezTo>
                  <a:cubicBezTo>
                    <a:pt x="0" y="2129343"/>
                    <a:pt x="0" y="3134338"/>
                    <a:pt x="472000" y="3949060"/>
                  </a:cubicBezTo>
                  <a:cubicBezTo>
                    <a:pt x="944000" y="4763781"/>
                    <a:pt x="1815846" y="5263682"/>
                    <a:pt x="2757407" y="5259471"/>
                  </a:cubicBezTo>
                  <a:cubicBezTo>
                    <a:pt x="3698968" y="5263682"/>
                    <a:pt x="4570814" y="4763781"/>
                    <a:pt x="5042814" y="3949060"/>
                  </a:cubicBezTo>
                  <a:cubicBezTo>
                    <a:pt x="5514814" y="3134338"/>
                    <a:pt x="5514814" y="2129343"/>
                    <a:pt x="5042814" y="1314622"/>
                  </a:cubicBezTo>
                  <a:cubicBezTo>
                    <a:pt x="4570814" y="499901"/>
                    <a:pt x="3698968" y="0"/>
                    <a:pt x="2757407" y="4211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37">
            <a:extLst>
              <a:ext uri="{FF2B5EF4-FFF2-40B4-BE49-F238E27FC236}">
                <a16:creationId xmlns:a16="http://schemas.microsoft.com/office/drawing/2014/main" id="{DD769FF8-9890-4B1D-6ECD-0AEA4ED07B27}"/>
              </a:ext>
            </a:extLst>
          </p:cNvPr>
          <p:cNvGrpSpPr/>
          <p:nvPr/>
        </p:nvGrpSpPr>
        <p:grpSpPr>
          <a:xfrm>
            <a:off x="4969235" y="3374640"/>
            <a:ext cx="1633918" cy="1641248"/>
            <a:chOff x="1813" y="0"/>
            <a:chExt cx="809173" cy="812800"/>
          </a:xfrm>
        </p:grpSpPr>
        <p:sp>
          <p:nvSpPr>
            <p:cNvPr id="8" name="Freeform 38">
              <a:extLst>
                <a:ext uri="{FF2B5EF4-FFF2-40B4-BE49-F238E27FC236}">
                  <a16:creationId xmlns:a16="http://schemas.microsoft.com/office/drawing/2014/main" id="{EB3C4CA5-AC8C-BE1A-32F4-6E3A50B1C581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1C30D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39">
              <a:extLst>
                <a:ext uri="{FF2B5EF4-FFF2-40B4-BE49-F238E27FC236}">
                  <a16:creationId xmlns:a16="http://schemas.microsoft.com/office/drawing/2014/main" id="{4C061F98-2502-A573-B540-574DBEFAB914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CD8132F-2DFE-2458-CAFC-7AC0C9395013}"/>
              </a:ext>
            </a:extLst>
          </p:cNvPr>
          <p:cNvSpPr txBox="1"/>
          <p:nvPr/>
        </p:nvSpPr>
        <p:spPr>
          <a:xfrm>
            <a:off x="3694052" y="237531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1F3B73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1508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5246" y="6959268"/>
            <a:ext cx="1231537" cy="163293"/>
          </a:xfrm>
        </p:spPr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2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27FB7E13-7FD8-B3EA-2F9D-F1A225EFAA1B}"/>
              </a:ext>
            </a:extLst>
          </p:cNvPr>
          <p:cNvGrpSpPr/>
          <p:nvPr/>
        </p:nvGrpSpPr>
        <p:grpSpPr>
          <a:xfrm>
            <a:off x="6134185" y="2943409"/>
            <a:ext cx="3558865" cy="2629645"/>
            <a:chOff x="0" y="0"/>
            <a:chExt cx="1864887" cy="137796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8049E9E-3605-9B35-3151-81549B552922}"/>
                </a:ext>
              </a:extLst>
            </p:cNvPr>
            <p:cNvSpPr/>
            <p:nvPr/>
          </p:nvSpPr>
          <p:spPr>
            <a:xfrm>
              <a:off x="0" y="0"/>
              <a:ext cx="1864887" cy="1377965"/>
            </a:xfrm>
            <a:custGeom>
              <a:avLst/>
              <a:gdLst/>
              <a:ahLst/>
              <a:cxnLst/>
              <a:rect l="l" t="t" r="r" b="b"/>
              <a:pathLst>
                <a:path w="1864887" h="1377965">
                  <a:moveTo>
                    <a:pt x="0" y="0"/>
                  </a:moveTo>
                  <a:lnTo>
                    <a:pt x="1864887" y="0"/>
                  </a:lnTo>
                  <a:lnTo>
                    <a:pt x="1864887" y="1377965"/>
                  </a:lnTo>
                  <a:lnTo>
                    <a:pt x="0" y="1377965"/>
                  </a:lnTo>
                  <a:close/>
                </a:path>
              </a:pathLst>
            </a:custGeom>
            <a:solidFill>
              <a:srgbClr val="FFFFF9">
                <a:alpha val="37647"/>
              </a:srgbClr>
            </a:solidFill>
            <a:ln w="47625">
              <a:solidFill>
                <a:srgbClr val="845F43">
                  <a:alpha val="37647"/>
                </a:srgbClr>
              </a:solidFill>
            </a:ln>
          </p:spPr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630ADB03-9C62-1EC7-5FED-40F015AC0CA6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59"/>
                </a:lnSpc>
              </a:pPr>
              <a:endParaRPr sz="900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B41911E4-1B1B-C9D9-F6D9-D05629CD0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24580" y="3170707"/>
            <a:ext cx="978075" cy="978075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4EC27382-64B6-CC79-3D83-A986FF8567DB}"/>
              </a:ext>
            </a:extLst>
          </p:cNvPr>
          <p:cNvSpPr txBox="1"/>
          <p:nvPr/>
        </p:nvSpPr>
        <p:spPr>
          <a:xfrm>
            <a:off x="2571182" y="1593663"/>
            <a:ext cx="6655215" cy="120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02060"/>
                </a:solidFill>
                <a:latin typeface="Open Sans"/>
              </a:rPr>
              <a:t>966,5 </a:t>
            </a:r>
            <a:r>
              <a:rPr lang="en-US" sz="7200" dirty="0" err="1">
                <a:solidFill>
                  <a:srgbClr val="002060"/>
                </a:solidFill>
                <a:latin typeface="Open Sans"/>
              </a:rPr>
              <a:t>mln</a:t>
            </a:r>
            <a:r>
              <a:rPr lang="en-US" sz="7200" dirty="0">
                <a:solidFill>
                  <a:srgbClr val="002060"/>
                </a:solidFill>
                <a:latin typeface="Open Sans"/>
              </a:rPr>
              <a:t> EUR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48C6E76B-C926-3AC7-6E9B-2058D2C7E1B3}"/>
              </a:ext>
            </a:extLst>
          </p:cNvPr>
          <p:cNvSpPr txBox="1"/>
          <p:nvPr/>
        </p:nvSpPr>
        <p:spPr>
          <a:xfrm>
            <a:off x="6264982" y="3127844"/>
            <a:ext cx="1003783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000" dirty="0">
                <a:solidFill>
                  <a:srgbClr val="191919"/>
                </a:solidFill>
                <a:latin typeface="Open Sans Light Bold"/>
              </a:rPr>
              <a:t>EFRR</a:t>
            </a:r>
            <a:endParaRPr lang="en-US" sz="2400" dirty="0">
              <a:solidFill>
                <a:srgbClr val="191919"/>
              </a:solidFill>
              <a:latin typeface="Open Sans Light Bold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FD709AAD-E4D5-A33C-1AB5-3CE1E92BEF98}"/>
              </a:ext>
            </a:extLst>
          </p:cNvPr>
          <p:cNvSpPr txBox="1"/>
          <p:nvPr/>
        </p:nvSpPr>
        <p:spPr>
          <a:xfrm>
            <a:off x="6903237" y="3955834"/>
            <a:ext cx="2209002" cy="100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2"/>
              </a:lnSpc>
            </a:pPr>
            <a:r>
              <a:rPr lang="en-US" sz="6023" dirty="0">
                <a:solidFill>
                  <a:srgbClr val="008037"/>
                </a:solidFill>
                <a:latin typeface="Open Sans"/>
              </a:rPr>
              <a:t>690,1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3B23B6FB-DE97-E88B-1DE6-D7223387109E}"/>
              </a:ext>
            </a:extLst>
          </p:cNvPr>
          <p:cNvSpPr txBox="1"/>
          <p:nvPr/>
        </p:nvSpPr>
        <p:spPr>
          <a:xfrm>
            <a:off x="7296027" y="5035610"/>
            <a:ext cx="1423422" cy="38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r>
              <a:rPr lang="en-US" sz="2312">
                <a:solidFill>
                  <a:srgbClr val="008037"/>
                </a:solidFill>
                <a:latin typeface="Open Sans Light"/>
              </a:rPr>
              <a:t>mln  EUR</a:t>
            </a: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D3E11126-D24F-13C7-7A7D-27779CAA88ED}"/>
              </a:ext>
            </a:extLst>
          </p:cNvPr>
          <p:cNvGrpSpPr/>
          <p:nvPr/>
        </p:nvGrpSpPr>
        <p:grpSpPr>
          <a:xfrm>
            <a:off x="1992358" y="2943409"/>
            <a:ext cx="3558865" cy="2629645"/>
            <a:chOff x="0" y="0"/>
            <a:chExt cx="1874628" cy="1385163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4F2013C-CCBC-F06E-F79D-ED6A0005B577}"/>
                </a:ext>
              </a:extLst>
            </p:cNvPr>
            <p:cNvSpPr/>
            <p:nvPr/>
          </p:nvSpPr>
          <p:spPr>
            <a:xfrm>
              <a:off x="0" y="0"/>
              <a:ext cx="1874628" cy="1385163"/>
            </a:xfrm>
            <a:custGeom>
              <a:avLst/>
              <a:gdLst/>
              <a:ahLst/>
              <a:cxnLst/>
              <a:rect l="l" t="t" r="r" b="b"/>
              <a:pathLst>
                <a:path w="1874628" h="1385163">
                  <a:moveTo>
                    <a:pt x="0" y="0"/>
                  </a:moveTo>
                  <a:lnTo>
                    <a:pt x="1874628" y="0"/>
                  </a:lnTo>
                  <a:lnTo>
                    <a:pt x="1874628" y="1385163"/>
                  </a:lnTo>
                  <a:lnTo>
                    <a:pt x="0" y="1385163"/>
                  </a:lnTo>
                  <a:close/>
                </a:path>
              </a:pathLst>
            </a:custGeom>
            <a:solidFill>
              <a:srgbClr val="FFFFF9">
                <a:alpha val="37647"/>
              </a:srgbClr>
            </a:solidFill>
            <a:ln w="47625">
              <a:solidFill>
                <a:srgbClr val="845F43">
                  <a:alpha val="37647"/>
                </a:srgbClr>
              </a:solidFill>
            </a:ln>
          </p:spPr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DF579C3B-3142-EBFC-7DE1-1663B9CD3BAA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59"/>
                </a:lnSpc>
              </a:pPr>
              <a:endParaRPr sz="900"/>
            </a:p>
          </p:txBody>
        </p:sp>
      </p:grpSp>
      <p:pic>
        <p:nvPicPr>
          <p:cNvPr id="23" name="Picture 16">
            <a:extLst>
              <a:ext uri="{FF2B5EF4-FFF2-40B4-BE49-F238E27FC236}">
                <a16:creationId xmlns:a16="http://schemas.microsoft.com/office/drawing/2014/main" id="{C2357850-9CFA-8905-EF6A-317C4FE59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22077" y="3170707"/>
            <a:ext cx="899427" cy="899427"/>
          </a:xfrm>
          <a:prstGeom prst="rect">
            <a:avLst/>
          </a:prstGeom>
        </p:spPr>
      </p:pic>
      <p:sp>
        <p:nvSpPr>
          <p:cNvPr id="24" name="TextBox 17">
            <a:extLst>
              <a:ext uri="{FF2B5EF4-FFF2-40B4-BE49-F238E27FC236}">
                <a16:creationId xmlns:a16="http://schemas.microsoft.com/office/drawing/2014/main" id="{39C3C89E-ACD2-FCAC-63EC-A4553D78A82D}"/>
              </a:ext>
            </a:extLst>
          </p:cNvPr>
          <p:cNvSpPr txBox="1"/>
          <p:nvPr/>
        </p:nvSpPr>
        <p:spPr>
          <a:xfrm>
            <a:off x="2240001" y="3127844"/>
            <a:ext cx="794911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000" dirty="0">
                <a:solidFill>
                  <a:srgbClr val="191919"/>
                </a:solidFill>
                <a:latin typeface="Open Sans Light Bold"/>
              </a:rPr>
              <a:t>EFS</a:t>
            </a:r>
            <a:r>
              <a:rPr lang="en-US" sz="2400" dirty="0">
                <a:solidFill>
                  <a:srgbClr val="191919"/>
                </a:solidFill>
                <a:latin typeface="Open Sans Light Bold"/>
              </a:rPr>
              <a:t> +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380AABDE-C567-F93D-8E27-19CEF2FB5A22}"/>
              </a:ext>
            </a:extLst>
          </p:cNvPr>
          <p:cNvSpPr txBox="1"/>
          <p:nvPr/>
        </p:nvSpPr>
        <p:spPr>
          <a:xfrm>
            <a:off x="2797053" y="3900650"/>
            <a:ext cx="2030099" cy="100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2"/>
              </a:lnSpc>
            </a:pPr>
            <a:r>
              <a:rPr lang="en-US" sz="6023" dirty="0">
                <a:solidFill>
                  <a:srgbClr val="C85103"/>
                </a:solidFill>
                <a:latin typeface="Open Sans"/>
              </a:rPr>
              <a:t>276,4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33761F1C-F52D-F255-7752-EDFF9A4F8E5F}"/>
              </a:ext>
            </a:extLst>
          </p:cNvPr>
          <p:cNvSpPr txBox="1"/>
          <p:nvPr/>
        </p:nvSpPr>
        <p:spPr>
          <a:xfrm>
            <a:off x="3104089" y="5037420"/>
            <a:ext cx="1416025" cy="38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 err="1">
                <a:solidFill>
                  <a:srgbClr val="C85103"/>
                </a:solidFill>
                <a:latin typeface="Open Sans Light"/>
              </a:rPr>
              <a:t>mln</a:t>
            </a:r>
            <a:r>
              <a:rPr lang="en-US" sz="2300" dirty="0">
                <a:solidFill>
                  <a:srgbClr val="C85103"/>
                </a:solidFill>
                <a:latin typeface="Open Sans Light"/>
              </a:rPr>
              <a:t>  EUR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C39E30B6-8BDF-2A22-1A24-21329963E15A}"/>
              </a:ext>
            </a:extLst>
          </p:cNvPr>
          <p:cNvSpPr txBox="1"/>
          <p:nvPr/>
        </p:nvSpPr>
        <p:spPr>
          <a:xfrm>
            <a:off x="6903237" y="5579954"/>
            <a:ext cx="2323160" cy="43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  <a:spcBef>
                <a:spcPct val="0"/>
              </a:spcBef>
            </a:pPr>
            <a:r>
              <a:rPr lang="en-US" sz="2675">
                <a:solidFill>
                  <a:srgbClr val="008000"/>
                </a:solidFill>
                <a:latin typeface="Open Sans Bold"/>
              </a:rPr>
              <a:t>70%</a:t>
            </a: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4EFDBED4-2F33-E82D-54D9-5FED118CAEE2}"/>
              </a:ext>
            </a:extLst>
          </p:cNvPr>
          <p:cNvSpPr txBox="1"/>
          <p:nvPr/>
        </p:nvSpPr>
        <p:spPr>
          <a:xfrm>
            <a:off x="2610211" y="5579954"/>
            <a:ext cx="2323160" cy="43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  <a:spcBef>
                <a:spcPct val="0"/>
              </a:spcBef>
            </a:pPr>
            <a:r>
              <a:rPr lang="en-US" sz="2675">
                <a:solidFill>
                  <a:srgbClr val="C85103"/>
                </a:solidFill>
                <a:latin typeface="Open Sans Bold"/>
              </a:rPr>
              <a:t>30%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C9D807A0-C2E9-61E6-F96E-B23016F52160}"/>
              </a:ext>
            </a:extLst>
          </p:cNvPr>
          <p:cNvSpPr txBox="1"/>
          <p:nvPr/>
        </p:nvSpPr>
        <p:spPr>
          <a:xfrm>
            <a:off x="7620000" y="24378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FEO 2021-2027 W LICZBACH  </a:t>
            </a:r>
          </a:p>
        </p:txBody>
      </p:sp>
    </p:spTree>
    <p:extLst>
      <p:ext uri="{BB962C8B-B14F-4D97-AF65-F5344CB8AC3E}">
        <p14:creationId xmlns:p14="http://schemas.microsoft.com/office/powerpoint/2010/main" val="41294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770D6B1C-4B91-0557-19C0-556EE1020D9F}"/>
              </a:ext>
            </a:extLst>
          </p:cNvPr>
          <p:cNvSpPr/>
          <p:nvPr/>
        </p:nvSpPr>
        <p:spPr>
          <a:xfrm>
            <a:off x="6651858" y="4134715"/>
            <a:ext cx="4029256" cy="892646"/>
          </a:xfrm>
          <a:prstGeom prst="roundRect">
            <a:avLst/>
          </a:prstGeom>
          <a:solidFill>
            <a:srgbClr val="C85103"/>
          </a:solidFill>
          <a:ln>
            <a:solidFill>
              <a:srgbClr val="C8510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72181617-8F81-2C9B-7CFE-08B15E3AF749}"/>
              </a:ext>
            </a:extLst>
          </p:cNvPr>
          <p:cNvSpPr/>
          <p:nvPr/>
        </p:nvSpPr>
        <p:spPr>
          <a:xfrm>
            <a:off x="1725286" y="4148789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8F46337-109F-B6A4-028F-31547AE5E14E}"/>
              </a:ext>
            </a:extLst>
          </p:cNvPr>
          <p:cNvSpPr txBox="1"/>
          <p:nvPr/>
        </p:nvSpPr>
        <p:spPr>
          <a:xfrm>
            <a:off x="3021430" y="1463143"/>
            <a:ext cx="6655215" cy="120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02060"/>
                </a:solidFill>
                <a:latin typeface="Open Sans"/>
              </a:rPr>
              <a:t>966,5 </a:t>
            </a:r>
            <a:r>
              <a:rPr lang="en-US" sz="7200" dirty="0" err="1">
                <a:solidFill>
                  <a:srgbClr val="002060"/>
                </a:solidFill>
                <a:latin typeface="Open Sans"/>
              </a:rPr>
              <a:t>mln</a:t>
            </a:r>
            <a:r>
              <a:rPr lang="en-US" sz="7200" dirty="0">
                <a:solidFill>
                  <a:srgbClr val="002060"/>
                </a:solidFill>
                <a:latin typeface="Open Sans"/>
              </a:rPr>
              <a:t> EUR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2C2DD13B-20FA-2D5B-4DA7-40DAB82156C1}"/>
              </a:ext>
            </a:extLst>
          </p:cNvPr>
          <p:cNvSpPr/>
          <p:nvPr/>
        </p:nvSpPr>
        <p:spPr>
          <a:xfrm rot="1956770">
            <a:off x="3746347" y="2762489"/>
            <a:ext cx="715618" cy="1296140"/>
          </a:xfrm>
          <a:prstGeom prst="downArrow">
            <a:avLst/>
          </a:prstGeom>
          <a:solidFill>
            <a:srgbClr val="F5B510"/>
          </a:solidFill>
          <a:ln>
            <a:solidFill>
              <a:srgbClr val="F5B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E8A419"/>
              </a:solidFill>
              <a:highlight>
                <a:srgbClr val="E8A419"/>
              </a:highlight>
            </a:endParaRP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CBCDA529-9AC0-0BFB-356E-552D603AD838}"/>
              </a:ext>
            </a:extLst>
          </p:cNvPr>
          <p:cNvSpPr/>
          <p:nvPr/>
        </p:nvSpPr>
        <p:spPr>
          <a:xfrm rot="19191339">
            <a:off x="7813172" y="2708862"/>
            <a:ext cx="715618" cy="1296140"/>
          </a:xfrm>
          <a:prstGeom prst="downArrow">
            <a:avLst/>
          </a:prstGeom>
          <a:solidFill>
            <a:srgbClr val="F5B510"/>
          </a:solidFill>
          <a:ln>
            <a:solidFill>
              <a:srgbClr val="F5B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D78BF40-EA4D-42EC-999E-407531247632}"/>
              </a:ext>
            </a:extLst>
          </p:cNvPr>
          <p:cNvSpPr txBox="1"/>
          <p:nvPr/>
        </p:nvSpPr>
        <p:spPr>
          <a:xfrm>
            <a:off x="2532764" y="50826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8037"/>
                </a:solidFill>
              </a:rPr>
              <a:t>Wsparcie bezzwrotne (dotacje)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993FA56-3B35-D135-F18E-204BC5CA37E2}"/>
              </a:ext>
            </a:extLst>
          </p:cNvPr>
          <p:cNvSpPr txBox="1"/>
          <p:nvPr/>
        </p:nvSpPr>
        <p:spPr>
          <a:xfrm>
            <a:off x="7509590" y="50782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85103"/>
                </a:solidFill>
              </a:rPr>
              <a:t>Wsparcie zwrotne (IF)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BE7E08-6F3F-2F64-56DE-B1E687A31C93}"/>
              </a:ext>
            </a:extLst>
          </p:cNvPr>
          <p:cNvSpPr txBox="1"/>
          <p:nvPr/>
        </p:nvSpPr>
        <p:spPr>
          <a:xfrm>
            <a:off x="7620000" y="24378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FEO 2021-2027 W LICZBACH  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44A16999-2E04-3EA5-CE0D-06B92DEE8983}"/>
              </a:ext>
            </a:extLst>
          </p:cNvPr>
          <p:cNvSpPr txBox="1"/>
          <p:nvPr/>
        </p:nvSpPr>
        <p:spPr>
          <a:xfrm>
            <a:off x="1529488" y="3698856"/>
            <a:ext cx="4891332" cy="13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dirty="0">
                <a:solidFill>
                  <a:schemeClr val="bg1"/>
                </a:solidFill>
                <a:latin typeface="Open Sans"/>
              </a:rPr>
              <a:t>881,7</a:t>
            </a:r>
            <a:r>
              <a:rPr lang="pl-PL" sz="48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Open Sans"/>
              </a:rPr>
              <a:t>mln</a:t>
            </a:r>
            <a:r>
              <a:rPr lang="en-US" sz="4800" dirty="0">
                <a:solidFill>
                  <a:schemeClr val="bg1"/>
                </a:solidFill>
                <a:latin typeface="Open Sans"/>
              </a:rPr>
              <a:t> EUR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E46893A-C9E6-F83A-AEE8-4122B4F57EF7}"/>
              </a:ext>
            </a:extLst>
          </p:cNvPr>
          <p:cNvSpPr txBox="1"/>
          <p:nvPr/>
        </p:nvSpPr>
        <p:spPr>
          <a:xfrm>
            <a:off x="6062394" y="3705893"/>
            <a:ext cx="5208184" cy="13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800" dirty="0">
                <a:solidFill>
                  <a:schemeClr val="bg1"/>
                </a:solidFill>
                <a:latin typeface="Open Sans"/>
              </a:rPr>
              <a:t>84,8</a:t>
            </a:r>
            <a:r>
              <a:rPr lang="pl-PL" sz="48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Open Sans"/>
              </a:rPr>
              <a:t>mln</a:t>
            </a:r>
            <a:r>
              <a:rPr lang="en-US" sz="18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Open Sans"/>
              </a:rPr>
              <a:t>EUR</a:t>
            </a:r>
          </a:p>
        </p:txBody>
      </p:sp>
    </p:spTree>
    <p:extLst>
      <p:ext uri="{BB962C8B-B14F-4D97-AF65-F5344CB8AC3E}">
        <p14:creationId xmlns:p14="http://schemas.microsoft.com/office/powerpoint/2010/main" val="13029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4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C9BFAB7-4A47-F1E9-A2B5-4B34A7FF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25" y="2830155"/>
            <a:ext cx="999831" cy="122540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2CC9738-C622-30B1-CE08-634937A3B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91" y="2904094"/>
            <a:ext cx="1054699" cy="1146147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6712A87-467E-0DB8-7DC9-7212F31E966D}"/>
              </a:ext>
            </a:extLst>
          </p:cNvPr>
          <p:cNvSpPr/>
          <p:nvPr/>
        </p:nvSpPr>
        <p:spPr>
          <a:xfrm>
            <a:off x="1672615" y="4225742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/>
              <a:t>INSTYTUCJA POŚREDNICZĄCA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8A4B33BC-5C83-1B1F-B68C-0D022AC589E1}"/>
              </a:ext>
            </a:extLst>
          </p:cNvPr>
          <p:cNvSpPr/>
          <p:nvPr/>
        </p:nvSpPr>
        <p:spPr>
          <a:xfrm>
            <a:off x="6537011" y="4243322"/>
            <a:ext cx="4029256" cy="892646"/>
          </a:xfrm>
          <a:prstGeom prst="roundRect">
            <a:avLst/>
          </a:prstGeom>
          <a:solidFill>
            <a:srgbClr val="C85103"/>
          </a:solidFill>
          <a:ln>
            <a:solidFill>
              <a:srgbClr val="C8510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PROJEKTY WŁASNE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1DD806D-0465-DC84-C78E-30840F4195AF}"/>
              </a:ext>
            </a:extLst>
          </p:cNvPr>
          <p:cNvSpPr txBox="1"/>
          <p:nvPr/>
        </p:nvSpPr>
        <p:spPr>
          <a:xfrm>
            <a:off x="1672615" y="517683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08037"/>
                </a:solidFill>
              </a:rPr>
              <a:t>DOTACJE, DOTACJE WARUNKOWE, </a:t>
            </a:r>
            <a:br>
              <a:rPr lang="pl-PL" sz="1600" dirty="0">
                <a:solidFill>
                  <a:srgbClr val="008037"/>
                </a:solidFill>
              </a:rPr>
            </a:br>
            <a:r>
              <a:rPr lang="pl-PL" sz="1600" dirty="0">
                <a:solidFill>
                  <a:srgbClr val="008037"/>
                </a:solidFill>
              </a:rPr>
              <a:t>INSTRUMENTY ZWROTNE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59B2F8-51F6-3E12-FD19-61888D0A4CE4}"/>
              </a:ext>
            </a:extLst>
          </p:cNvPr>
          <p:cNvSpPr txBox="1"/>
          <p:nvPr/>
        </p:nvSpPr>
        <p:spPr>
          <a:xfrm>
            <a:off x="7703617" y="519809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C85103"/>
                </a:solidFill>
              </a:rPr>
              <a:t>DOTACJE, BONY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A93D435-3969-7277-2220-20B2CD474F83}"/>
              </a:ext>
            </a:extLst>
          </p:cNvPr>
          <p:cNvSpPr txBox="1"/>
          <p:nvPr/>
        </p:nvSpPr>
        <p:spPr>
          <a:xfrm>
            <a:off x="3408490" y="274881"/>
            <a:ext cx="8329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1F3B73"/>
                </a:solidFill>
              </a:rPr>
              <a:t>Kto będzie udzielał wsparcia?</a:t>
            </a:r>
          </a:p>
          <a:p>
            <a:endParaRPr lang="pl-PL" dirty="0">
              <a:solidFill>
                <a:srgbClr val="1F3B73"/>
              </a:solidFill>
            </a:endParaRPr>
          </a:p>
          <a:p>
            <a:endParaRPr lang="pl-PL" dirty="0">
              <a:solidFill>
                <a:srgbClr val="1F3B73"/>
              </a:solidFill>
            </a:endParaRPr>
          </a:p>
          <a:p>
            <a:endParaRPr lang="pl-PL" dirty="0">
              <a:solidFill>
                <a:srgbClr val="1F3B73"/>
              </a:solidFill>
            </a:endParaRPr>
          </a:p>
        </p:txBody>
      </p:sp>
      <p:sp>
        <p:nvSpPr>
          <p:cNvPr id="10" name="AutoShape 4" descr="Opolskie Centrum Rozwoju Gospodarki">
            <a:extLst>
              <a:ext uri="{FF2B5EF4-FFF2-40B4-BE49-F238E27FC236}">
                <a16:creationId xmlns:a16="http://schemas.microsoft.com/office/drawing/2014/main" id="{2A9E6510-B4F1-7EB2-4835-D4E801809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7041" y="30362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2E816C73-722F-D36B-408D-7A3A362CB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1160" y="1495634"/>
            <a:ext cx="5412082" cy="13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5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6637F08-BFE3-D28F-158A-D00B1F0BB49C}"/>
              </a:ext>
            </a:extLst>
          </p:cNvPr>
          <p:cNvSpPr txBox="1"/>
          <p:nvPr/>
        </p:nvSpPr>
        <p:spPr>
          <a:xfrm>
            <a:off x="1031632" y="1442120"/>
            <a:ext cx="101756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MŚP z terenu województwa opolskiego (wyłącznie branże w ramach Specjalizacji Inteligentnych Województwa Opolskiego)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EFRR: </a:t>
            </a:r>
            <a:r>
              <a:rPr kumimoji="0" lang="pl-PL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/>
                <a:ea typeface="+mn-ea"/>
                <a:cs typeface="+mn-cs"/>
              </a:rPr>
              <a:t>13,5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l-PL" sz="2400" dirty="0">
                <a:solidFill>
                  <a:schemeClr val="tx2"/>
                </a:solidFill>
              </a:rPr>
              <a:t>mln</a:t>
            </a:r>
            <a:r>
              <a:rPr lang="pl-PL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</a:t>
            </a:r>
          </a:p>
          <a:p>
            <a:pPr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wsparcia: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infrastruktura i prace B+R przedsiębiorstw (w tym projekty kompleksowe z wdrożeniem)</a:t>
            </a: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Calibri"/>
            </a:endParaRP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2EB7038-CE2D-4F40-110B-F308DCBA52DA}"/>
              </a:ext>
            </a:extLst>
          </p:cNvPr>
          <p:cNvSpPr txBox="1">
            <a:spLocks/>
          </p:cNvSpPr>
          <p:nvPr/>
        </p:nvSpPr>
        <p:spPr>
          <a:xfrm>
            <a:off x="5630561" y="145141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1.1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Infrastruktura B+R przedsiębiorstw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48710F49-BF94-EF67-6CBC-3D00E08BBE51}"/>
              </a:ext>
            </a:extLst>
          </p:cNvPr>
          <p:cNvSpPr/>
          <p:nvPr/>
        </p:nvSpPr>
        <p:spPr>
          <a:xfrm>
            <a:off x="7246857" y="5136423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/>
              <a:t>Nabór wniosków:</a:t>
            </a:r>
          </a:p>
          <a:p>
            <a:r>
              <a:rPr lang="pl-PL" sz="2000" i="1"/>
              <a:t>Termin/ alokacja: kwiecień/ 20 mln zł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25092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6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6637F08-BFE3-D28F-158A-D00B1F0BB49C}"/>
              </a:ext>
            </a:extLst>
          </p:cNvPr>
          <p:cNvSpPr txBox="1"/>
          <p:nvPr/>
        </p:nvSpPr>
        <p:spPr>
          <a:xfrm>
            <a:off x="1062892" y="1107418"/>
            <a:ext cx="101990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MŚP z terenu województwa opolskiego (preferowane branże w ramach </a:t>
            </a:r>
            <a:r>
              <a:rPr lang="pl-PL" sz="2000" dirty="0">
                <a:solidFill>
                  <a:schemeClr val="tx2"/>
                </a:solidFill>
                <a:latin typeface="Calibri"/>
              </a:rPr>
              <a:t>s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pecjalizacji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Calibri"/>
              </a:rPr>
              <a:t>i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nteligentnych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Województwa Opolskiego oraz przedsiębiorcy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subregionu południowego)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EFR: </a:t>
            </a:r>
            <a:r>
              <a:rPr kumimoji="0" lang="pl-PL" sz="20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/>
                <a:ea typeface="+mn-ea"/>
                <a:cs typeface="+mn-cs"/>
              </a:rPr>
              <a:t>9,5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l-PL" sz="2000" dirty="0">
                <a:solidFill>
                  <a:schemeClr val="tx2"/>
                </a:solidFill>
              </a:rPr>
              <a:t>mln</a:t>
            </a:r>
            <a:r>
              <a:rPr lang="pl-PL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</a:t>
            </a:r>
          </a:p>
          <a:p>
            <a:pPr>
              <a:defRPr/>
            </a:pPr>
            <a:endParaRPr kumimoji="0" lang="pl-PL" sz="2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wsparcia: </a:t>
            </a:r>
            <a:r>
              <a:rPr lang="pl-PL" sz="2000" dirty="0">
                <a:solidFill>
                  <a:schemeClr val="tx2"/>
                </a:solidFill>
                <a:latin typeface="Calibri"/>
              </a:rPr>
              <a:t>bony na innowacje - czyli usługi proinnowacyjne świadczone przez ośrodki badawczo-rozwojowe na rzecz mikro, małych i średnich przedsiębiorstw; doktoraty wdrożeniowe i praktyczne prace dyplomowe; konferencje i staże zagraniczne dla naukowców i przedsiębiorców</a:t>
            </a:r>
          </a:p>
          <a:p>
            <a:pPr>
              <a:defRPr/>
            </a:pPr>
            <a:endParaRPr lang="pl-PL" sz="2000" dirty="0">
              <a:solidFill>
                <a:schemeClr val="tx2"/>
              </a:solidFill>
              <a:latin typeface="Calibri"/>
            </a:endParaRPr>
          </a:p>
          <a:p>
            <a:pPr>
              <a:defRPr/>
            </a:pPr>
            <a:endParaRPr lang="pl-PL" sz="2000" dirty="0">
              <a:solidFill>
                <a:schemeClr val="tx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2EB7038-CE2D-4F40-110B-F308DCBA52DA}"/>
              </a:ext>
            </a:extLst>
          </p:cNvPr>
          <p:cNvSpPr txBox="1">
            <a:spLocks/>
          </p:cNvSpPr>
          <p:nvPr/>
        </p:nvSpPr>
        <p:spPr>
          <a:xfrm>
            <a:off x="5630561" y="145141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1.2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Opolskie innowacyjne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09DA123A-20C6-A2EF-B8D6-45A7C987CEF1}"/>
              </a:ext>
            </a:extLst>
          </p:cNvPr>
          <p:cNvSpPr/>
          <p:nvPr/>
        </p:nvSpPr>
        <p:spPr>
          <a:xfrm>
            <a:off x="7223411" y="5384617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Złożenie wniosku:</a:t>
            </a:r>
          </a:p>
          <a:p>
            <a:r>
              <a:rPr lang="pl-PL" sz="2000" i="1" dirty="0"/>
              <a:t>Termin/ alokacja: marzec/ 4,5 mln zł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275B873-454D-2FF6-748B-0F7FDC609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06293"/>
              </p:ext>
            </p:extLst>
          </p:nvPr>
        </p:nvGraphicFramePr>
        <p:xfrm>
          <a:off x="3770511" y="4701293"/>
          <a:ext cx="3317937" cy="1839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7937">
                  <a:extLst>
                    <a:ext uri="{9D8B030D-6E8A-4147-A177-3AD203B41FA5}">
                      <a16:colId xmlns:a16="http://schemas.microsoft.com/office/drawing/2014/main" val="1003296369"/>
                    </a:ext>
                  </a:extLst>
                </a:gridCol>
              </a:tblGrid>
              <a:tr h="1655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WYSOKOŚĆ WSPARCIA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81540"/>
                  </a:ext>
                </a:extLst>
              </a:tr>
              <a:tr h="1668646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Praca dyplomowa 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Wysokość dofinansowania: śr. 50 tys. PLN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Procent dofinansowania: do 100%</a:t>
                      </a:r>
                    </a:p>
                    <a:p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Bon na innowacje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Wysokość dofinansowania: śr. 200 tys. PLN/firmę (ryczałt)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Procent dofinansowania: do 70% pomoc de </a:t>
                      </a:r>
                      <a:r>
                        <a:rPr lang="pl-PL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minimis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53860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2959C1B-D806-A218-15C3-3FED3BA37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50884"/>
              </p:ext>
            </p:extLst>
          </p:nvPr>
        </p:nvGraphicFramePr>
        <p:xfrm>
          <a:off x="317612" y="4701293"/>
          <a:ext cx="3317936" cy="1841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7936">
                  <a:extLst>
                    <a:ext uri="{9D8B030D-6E8A-4147-A177-3AD203B41FA5}">
                      <a16:colId xmlns:a16="http://schemas.microsoft.com/office/drawing/2014/main" val="1003296369"/>
                    </a:ext>
                  </a:extLst>
                </a:gridCol>
              </a:tblGrid>
              <a:tr h="173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WYSOKOŚĆ WSPARCIA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81540"/>
                  </a:ext>
                </a:extLst>
              </a:tr>
              <a:tr h="1667755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Start-</a:t>
                      </a:r>
                      <a:r>
                        <a:rPr lang="pl-PL" sz="1100" dirty="0" err="1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Wysokość dofinansowania: śr. 200 tys. Euro (ryczałt)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Procent dofinansowania: do 70% pomoc de </a:t>
                      </a:r>
                      <a:r>
                        <a:rPr lang="pl-PL" sz="1100" dirty="0" err="1">
                          <a:solidFill>
                            <a:schemeClr val="tx1"/>
                          </a:solidFill>
                          <a:effectLst/>
                        </a:rPr>
                        <a:t>minimis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Doktorat wdrożeniowy 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Wysokość dofinansowania: śr. 500 tys. PLN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Procent dofinansowania: do 100%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5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0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7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BB9200F-79CD-AC96-AF2E-AAE0B2A401E0}"/>
              </a:ext>
            </a:extLst>
          </p:cNvPr>
          <p:cNvSpPr txBox="1"/>
          <p:nvPr/>
        </p:nvSpPr>
        <p:spPr>
          <a:xfrm>
            <a:off x="1084385" y="1540913"/>
            <a:ext cx="103045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MŚP z terenu województwa opolskiego działające do 24 miesięcy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EFR: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2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,5 mln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wsparcie inwestycyjne oraz usługi doradcze świadczone przez Instytucje Otoczenia Biznesu 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B230D4D-F516-BC67-7832-A96589ECDBF9}"/>
              </a:ext>
            </a:extLst>
          </p:cNvPr>
          <p:cNvSpPr txBox="1">
            <a:spLocks/>
          </p:cNvSpPr>
          <p:nvPr/>
        </p:nvSpPr>
        <p:spPr>
          <a:xfrm>
            <a:off x="5627414" y="149195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1.5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Wsparcie dla nowopowstałych MŚP 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D3D6EE26-EB39-B52B-4B7E-7DFED9EFE99E}"/>
              </a:ext>
            </a:extLst>
          </p:cNvPr>
          <p:cNvSpPr/>
          <p:nvPr/>
        </p:nvSpPr>
        <p:spPr>
          <a:xfrm>
            <a:off x="7246857" y="5136423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Nabór wniosków:</a:t>
            </a:r>
          </a:p>
          <a:p>
            <a:r>
              <a:rPr lang="pl-PL" sz="2000" i="1" dirty="0"/>
              <a:t>Termin/ alokacja: wrzesień/ 5,5 mln zł</a:t>
            </a:r>
          </a:p>
        </p:txBody>
      </p:sp>
    </p:spTree>
    <p:extLst>
      <p:ext uri="{BB962C8B-B14F-4D97-AF65-F5344CB8AC3E}">
        <p14:creationId xmlns:p14="http://schemas.microsoft.com/office/powerpoint/2010/main" val="5924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8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BB9200F-79CD-AC96-AF2E-AAE0B2A401E0}"/>
              </a:ext>
            </a:extLst>
          </p:cNvPr>
          <p:cNvSpPr txBox="1"/>
          <p:nvPr/>
        </p:nvSpPr>
        <p:spPr>
          <a:xfrm>
            <a:off x="1084385" y="1540913"/>
            <a:ext cx="103045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MŚP z terenu województwa opolskiego (preferowani przedsiębiorcy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subregionu południowego oraz OSI krajowych)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EFR: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2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,8 mln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wsparcie współpracy gospodarczej MŚP w wymiarze krajowym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międzynarodowym; promocja MŚP, w tym udział w wydarzeniach krajowych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zagranicznych (m.in. misje, targi)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B230D4D-F516-BC67-7832-A96589ECDBF9}"/>
              </a:ext>
            </a:extLst>
          </p:cNvPr>
          <p:cNvSpPr txBox="1">
            <a:spLocks/>
          </p:cNvSpPr>
          <p:nvPr/>
        </p:nvSpPr>
        <p:spPr>
          <a:xfrm>
            <a:off x="422031" y="149195"/>
            <a:ext cx="11377599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1.6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Promocja MŚP, w tym wsparcie internacjonalizacji oraz promocji eksportu 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9A248C09-398C-A0AA-469F-CD17C8749BB6}"/>
              </a:ext>
            </a:extLst>
          </p:cNvPr>
          <p:cNvSpPr/>
          <p:nvPr/>
        </p:nvSpPr>
        <p:spPr>
          <a:xfrm>
            <a:off x="7246857" y="5136423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Złożenie wniosku:</a:t>
            </a:r>
          </a:p>
          <a:p>
            <a:r>
              <a:rPr lang="pl-PL" sz="2000" i="1" dirty="0"/>
              <a:t>Termin/ alokacja: czerwiec/ 8 mln zł</a:t>
            </a:r>
          </a:p>
        </p:txBody>
      </p:sp>
    </p:spTree>
    <p:extLst>
      <p:ext uri="{BB962C8B-B14F-4D97-AF65-F5344CB8AC3E}">
        <p14:creationId xmlns:p14="http://schemas.microsoft.com/office/powerpoint/2010/main" val="24948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3B4B5E4-5DB8-B94E-94E8-2CAF3F882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>
                <a:solidFill>
                  <a:srgbClr val="002073"/>
                </a:solidFill>
              </a:rPr>
              <a:pPr>
                <a:spcAft>
                  <a:spcPts val="600"/>
                </a:spcAft>
              </a:pPr>
              <a:t>9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81BD93B-4D4D-245B-04B4-48E41F76E3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9363" y="490538"/>
            <a:ext cx="2052637" cy="315912"/>
          </a:xfrm>
          <a:prstGeom prst="rect">
            <a:avLst/>
          </a:prstGeom>
        </p:spPr>
        <p:txBody>
          <a:bodyPr/>
          <a:lstStyle/>
          <a:p>
            <a:pPr defTabSz="414772">
              <a:spcAft>
                <a:spcPts val="600"/>
              </a:spcAft>
            </a:pPr>
            <a:fld id="{68EEE8EE-D7CF-4F1D-849B-3E54D1DD80B0}" type="datetime1">
              <a:rPr lang="pl-PL" smtClean="0">
                <a:solidFill>
                  <a:srgbClr val="002073"/>
                </a:solidFill>
              </a:rPr>
              <a:pPr defTabSz="414772">
                <a:spcAft>
                  <a:spcPts val="600"/>
                </a:spcAft>
              </a:pPr>
              <a:t>28.02.2023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993D129-B8DF-1FFD-20D2-36B7E7C8AEC1}"/>
              </a:ext>
            </a:extLst>
          </p:cNvPr>
          <p:cNvSpPr txBox="1"/>
          <p:nvPr/>
        </p:nvSpPr>
        <p:spPr>
          <a:xfrm>
            <a:off x="955431" y="1443416"/>
            <a:ext cx="105976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Dla kogo: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MŚP z terenu Subregionu Południowego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Kwota EFR: </a:t>
            </a:r>
            <a:r>
              <a:rPr lang="pl-PL" sz="2400" dirty="0">
                <a:solidFill>
                  <a:schemeClr val="tx2"/>
                </a:solidFill>
                <a:latin typeface="Calibri"/>
              </a:rPr>
              <a:t>6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mln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Zakres wsparcia: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2"/>
                </a:solidFill>
                <a:latin typeface="Calibri"/>
              </a:rPr>
              <a:t>inwestycje w nowoczesne maszyny i urządzenia oraz sprzęt produkcyjny, wartości niematerialne i prawne wraz z doradztwem/szkoleniem, w celu wprowadzenia na rynek nowych lub ulepszonych produktów lub usług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2"/>
                </a:solidFill>
                <a:latin typeface="Calibri"/>
              </a:rPr>
              <a:t>inwestycje w rozwój MŚP zwiększające skalę ich działalności oraz wzrost zasięgu oferty </a:t>
            </a: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Calibri"/>
            </a:endParaRP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7289DB0D-B052-CB3A-CF0F-B04299AAC353}"/>
              </a:ext>
            </a:extLst>
          </p:cNvPr>
          <p:cNvSpPr txBox="1">
            <a:spLocks/>
          </p:cNvSpPr>
          <p:nvPr/>
        </p:nvSpPr>
        <p:spPr>
          <a:xfrm>
            <a:off x="5624703" y="151605"/>
            <a:ext cx="6172216" cy="4371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Działanie 1.7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Opolskie konkurencyjne (inwestycje)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057F2F4-1AA7-7A7D-3058-FA1A4CA2D889}"/>
              </a:ext>
            </a:extLst>
          </p:cNvPr>
          <p:cNvSpPr/>
          <p:nvPr/>
        </p:nvSpPr>
        <p:spPr>
          <a:xfrm>
            <a:off x="7246857" y="5511564"/>
            <a:ext cx="4464496" cy="892646"/>
          </a:xfrm>
          <a:prstGeom prst="round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Złożenie wniosku:</a:t>
            </a:r>
          </a:p>
          <a:p>
            <a:r>
              <a:rPr lang="pl-PL" sz="2000" i="1" dirty="0"/>
              <a:t>Termin/ alokacja: marzec/ 9 mln zł</a:t>
            </a:r>
          </a:p>
        </p:txBody>
      </p:sp>
    </p:spTree>
    <p:extLst>
      <p:ext uri="{BB962C8B-B14F-4D97-AF65-F5344CB8AC3E}">
        <p14:creationId xmlns:p14="http://schemas.microsoft.com/office/powerpoint/2010/main" val="42918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7008</TotalTime>
  <Words>979</Words>
  <Application>Microsoft Office PowerPoint</Application>
  <PresentationFormat>Panoramiczny</PresentationFormat>
  <Paragraphs>210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Arial</vt:lpstr>
      <vt:lpstr>Calibri</vt:lpstr>
      <vt:lpstr>Open Sans</vt:lpstr>
      <vt:lpstr>Open Sans Bold</vt:lpstr>
      <vt:lpstr>Open Sans Light</vt:lpstr>
      <vt:lpstr>Open Sans Light Bold</vt:lpstr>
      <vt:lpstr>Symbol</vt:lpstr>
      <vt:lpstr>Times New Roman</vt:lpstr>
      <vt:lpstr>1_Motyw pakietu Office</vt:lpstr>
      <vt:lpstr>Wsparcie dla przedsiębiorców z sektora nowoczesnych usług biznesowych w ramach FEO 2021-2027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Pietrusiak</dc:creator>
  <cp:lastModifiedBy>Michał Wojczyszyn</cp:lastModifiedBy>
  <cp:revision>14</cp:revision>
  <cp:lastPrinted>2023-02-28T07:38:21Z</cp:lastPrinted>
  <dcterms:created xsi:type="dcterms:W3CDTF">2022-11-22T12:56:37Z</dcterms:created>
  <dcterms:modified xsi:type="dcterms:W3CDTF">2023-03-01T07:00:19Z</dcterms:modified>
</cp:coreProperties>
</file>