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64" r:id="rId4"/>
    <p:sldId id="262" r:id="rId5"/>
    <p:sldId id="270" r:id="rId6"/>
    <p:sldId id="268" r:id="rId7"/>
    <p:sldId id="260" r:id="rId8"/>
    <p:sldId id="279" r:id="rId9"/>
    <p:sldId id="266" r:id="rId10"/>
    <p:sldId id="280" r:id="rId11"/>
    <p:sldId id="269" r:id="rId12"/>
    <p:sldId id="271" r:id="rId13"/>
    <p:sldId id="272" r:id="rId14"/>
    <p:sldId id="278" r:id="rId15"/>
    <p:sldId id="273" r:id="rId16"/>
    <p:sldId id="275" r:id="rId17"/>
    <p:sldId id="276" r:id="rId18"/>
    <p:sldId id="281" r:id="rId19"/>
    <p:sldId id="282"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oleObject" Target="Zeszyt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Arkusz1!$B$1</c:f>
              <c:strCache>
                <c:ptCount val="1"/>
                <c:pt idx="0">
                  <c:v>Kolumna1</c:v>
                </c:pt>
              </c:strCache>
            </c:strRef>
          </c:tx>
          <c:explosion val="25"/>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dLbl>
              <c:idx val="4"/>
              <c:layout/>
              <c:showLegendKey val="0"/>
              <c:showVal val="1"/>
              <c:showCatName val="0"/>
              <c:showSerName val="0"/>
              <c:showPercent val="0"/>
              <c:showBubbleSize val="0"/>
            </c:dLbl>
            <c:showLegendKey val="0"/>
            <c:showVal val="0"/>
            <c:showCatName val="0"/>
            <c:showSerName val="0"/>
            <c:showPercent val="0"/>
            <c:showBubbleSize val="0"/>
          </c:dLbls>
          <c:cat>
            <c:strRef>
              <c:f>Arkusz1!$A$2:$A$6</c:f>
              <c:strCache>
                <c:ptCount val="5"/>
                <c:pt idx="0">
                  <c:v>Liceum ogólnokształcące</c:v>
                </c:pt>
                <c:pt idx="1">
                  <c:v>Technikum</c:v>
                </c:pt>
                <c:pt idx="2">
                  <c:v>BSI stopnia</c:v>
                </c:pt>
                <c:pt idx="3">
                  <c:v>BSII stopnia</c:v>
                </c:pt>
                <c:pt idx="4">
                  <c:v>Szkoła policealna</c:v>
                </c:pt>
              </c:strCache>
            </c:strRef>
          </c:cat>
          <c:val>
            <c:numRef>
              <c:f>Arkusz1!$B$2:$B$6</c:f>
              <c:numCache>
                <c:formatCode>0.00%</c:formatCode>
                <c:ptCount val="5"/>
                <c:pt idx="0" formatCode="0%">
                  <c:v>0.36000000000000004</c:v>
                </c:pt>
                <c:pt idx="1">
                  <c:v>0.38700000000000007</c:v>
                </c:pt>
                <c:pt idx="2" formatCode="0%">
                  <c:v>0.12000000000000001</c:v>
                </c:pt>
                <c:pt idx="3">
                  <c:v>8.0000000000000019E-3</c:v>
                </c:pt>
                <c:pt idx="4">
                  <c:v>0.125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392184585764984"/>
          <c:y val="0.30595792322834653"/>
          <c:w val="0.28607815414235011"/>
          <c:h val="0.58297490157480314"/>
        </c:manualLayout>
      </c:layout>
      <c:overlay val="0"/>
    </c:legend>
    <c:plotVisOnly val="1"/>
    <c:dispBlanksAs val="zero"/>
    <c:showDLblsOverMax val="0"/>
  </c:chart>
  <c:txPr>
    <a:bodyPr/>
    <a:lstStyle/>
    <a:p>
      <a:pPr>
        <a:defRPr sz="18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Typy szkół</c:v>
                </c:pt>
              </c:strCache>
            </c:strRef>
          </c:tx>
          <c:dLbls>
            <c:showLegendKey val="0"/>
            <c:showVal val="1"/>
            <c:showCatName val="0"/>
            <c:showSerName val="0"/>
            <c:showPercent val="0"/>
            <c:showBubbleSize val="0"/>
            <c:showLeaderLines val="1"/>
          </c:dLbls>
          <c:cat>
            <c:strRef>
              <c:f>Arkusz1!$A$2:$A$5</c:f>
              <c:strCache>
                <c:ptCount val="4"/>
                <c:pt idx="0">
                  <c:v>Technikum</c:v>
                </c:pt>
                <c:pt idx="1">
                  <c:v>BS I stopnia</c:v>
                </c:pt>
                <c:pt idx="2">
                  <c:v>BS II stopnia</c:v>
                </c:pt>
                <c:pt idx="3">
                  <c:v>Szkoła policealna</c:v>
                </c:pt>
              </c:strCache>
            </c:strRef>
          </c:cat>
          <c:val>
            <c:numRef>
              <c:f>Arkusz1!$B$2:$B$5</c:f>
              <c:numCache>
                <c:formatCode>General</c:formatCode>
                <c:ptCount val="4"/>
                <c:pt idx="0">
                  <c:v>137</c:v>
                </c:pt>
                <c:pt idx="1">
                  <c:v>142</c:v>
                </c:pt>
                <c:pt idx="2">
                  <c:v>21</c:v>
                </c:pt>
                <c:pt idx="3">
                  <c:v>172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zero"/>
    <c:showDLblsOverMax val="0"/>
  </c:chart>
  <c:txPr>
    <a:bodyPr/>
    <a:lstStyle/>
    <a:p>
      <a:pPr>
        <a:defRPr sz="1800"/>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28"/>
    </mc:Choice>
    <mc:Fallback>
      <c:style val="2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chemeClr val="accent2">
                <a:lumMod val="50000"/>
              </a:schemeClr>
            </a:solidFill>
          </c:spPr>
          <c:invertIfNegative val="0"/>
          <c:dLbls>
            <c:spPr>
              <a:noFill/>
              <a:ln>
                <a:noFill/>
              </a:ln>
              <a:effectLst/>
            </c:spPr>
            <c:txPr>
              <a:bodyPr/>
              <a:lstStyle/>
              <a:p>
                <a:pPr>
                  <a:defRPr sz="1400" b="1" i="0" baseline="0"/>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Arkusz1!$A$65:$A$71</c:f>
              <c:strCache>
                <c:ptCount val="7"/>
                <c:pt idx="0">
                  <c:v>BRANŻA HOTELARSKO-GASTRONOMICZNO-TURYSTYCZNA (HGT)</c:v>
                </c:pt>
                <c:pt idx="1">
                  <c:v>BRANŻA TELEINFORMATYCZNA (INF)</c:v>
                </c:pt>
                <c:pt idx="2">
                  <c:v>BRANŻA SPEDYCYJNO-LOGISTYCZNA (SPL)</c:v>
                </c:pt>
                <c:pt idx="3">
                  <c:v>BRANŻA EKONOMICZNO-ADMINISTRACYJNA (EKA)</c:v>
                </c:pt>
                <c:pt idx="4">
                  <c:v>BRANŻA OPIEKI ZDROWOTNEJ (MED)</c:v>
                </c:pt>
                <c:pt idx="5">
                  <c:v>BRANŻA FRYZJERSKO-KOSMETYCZNA (FRK)</c:v>
                </c:pt>
                <c:pt idx="6">
                  <c:v>BRANŻA MOTORYZACYJNA (MOT)</c:v>
                </c:pt>
              </c:strCache>
            </c:strRef>
          </c:cat>
          <c:val>
            <c:numRef>
              <c:f>Arkusz1!$B$65:$B$71</c:f>
              <c:numCache>
                <c:formatCode>General</c:formatCode>
                <c:ptCount val="7"/>
                <c:pt idx="0">
                  <c:v>7328</c:v>
                </c:pt>
                <c:pt idx="1">
                  <c:v>7324</c:v>
                </c:pt>
                <c:pt idx="2">
                  <c:v>6656</c:v>
                </c:pt>
                <c:pt idx="3">
                  <c:v>5023</c:v>
                </c:pt>
                <c:pt idx="4">
                  <c:v>4786</c:v>
                </c:pt>
                <c:pt idx="5">
                  <c:v>4371</c:v>
                </c:pt>
                <c:pt idx="6">
                  <c:v>4164</c:v>
                </c:pt>
              </c:numCache>
            </c:numRef>
          </c:val>
          <c:extLst xmlns:c16r2="http://schemas.microsoft.com/office/drawing/2015/06/chart">
            <c:ext xmlns:c16="http://schemas.microsoft.com/office/drawing/2014/chart" uri="{C3380CC4-5D6E-409C-BE32-E72D297353CC}">
              <c16:uniqueId val="{00000000-D557-4F11-AE8C-C624FC80391F}"/>
            </c:ext>
          </c:extLst>
        </c:ser>
        <c:dLbls>
          <c:showLegendKey val="0"/>
          <c:showVal val="0"/>
          <c:showCatName val="0"/>
          <c:showSerName val="0"/>
          <c:showPercent val="0"/>
          <c:showBubbleSize val="0"/>
        </c:dLbls>
        <c:gapWidth val="150"/>
        <c:axId val="106188160"/>
        <c:axId val="117560448"/>
      </c:barChart>
      <c:catAx>
        <c:axId val="106188160"/>
        <c:scaling>
          <c:orientation val="minMax"/>
        </c:scaling>
        <c:delete val="0"/>
        <c:axPos val="b"/>
        <c:numFmt formatCode="General" sourceLinked="0"/>
        <c:majorTickMark val="out"/>
        <c:minorTickMark val="none"/>
        <c:tickLblPos val="nextTo"/>
        <c:txPr>
          <a:bodyPr rot="-5400000" vert="horz"/>
          <a:lstStyle/>
          <a:p>
            <a:pPr>
              <a:defRPr sz="1100" b="1" i="0" baseline="0"/>
            </a:pPr>
            <a:endParaRPr lang="pl-PL"/>
          </a:p>
        </c:txPr>
        <c:crossAx val="117560448"/>
        <c:crosses val="autoZero"/>
        <c:auto val="1"/>
        <c:lblAlgn val="ctr"/>
        <c:lblOffset val="100"/>
        <c:noMultiLvlLbl val="0"/>
      </c:catAx>
      <c:valAx>
        <c:axId val="117560448"/>
        <c:scaling>
          <c:orientation val="minMax"/>
        </c:scaling>
        <c:delete val="0"/>
        <c:axPos val="l"/>
        <c:majorGridlines>
          <c:spPr>
            <a:ln>
              <a:noFill/>
            </a:ln>
          </c:spPr>
        </c:majorGridlines>
        <c:numFmt formatCode="General" sourceLinked="1"/>
        <c:majorTickMark val="out"/>
        <c:minorTickMark val="none"/>
        <c:tickLblPos val="nextTo"/>
        <c:crossAx val="106188160"/>
        <c:crosses val="autoZero"/>
        <c:crossBetween val="between"/>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BE6791D4-60F0-48A1-BE3B-39856171C2B4}"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DD5387A8-DFF7-4166-9929-680F3E934E4B}"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51525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1EB40244-6B00-47A2-B2AA-6EE7E96ABC3C}"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15397DC0-5814-42EB-9780-9D0B0258A334}"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82570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99E6DDA-FC8A-4147-AB15-309CE4859DAF}"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36F37560-1C5C-49C4-A4DE-B5622881C49B}"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68920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D3825A7B-BA29-401D-A18A-BF9B9C9198D7}"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057F825-C614-48AD-9DDA-78AF4C3EA928}" type="slidenum">
              <a:rPr lang="pl-PL" altLang="pl-PL"/>
              <a:pPr>
                <a:defRPr/>
              </a:pPr>
              <a:t>‹#›</a:t>
            </a:fld>
            <a:endParaRPr lang="pl-PL" altLang="pl-PL"/>
          </a:p>
        </p:txBody>
      </p:sp>
    </p:spTree>
    <p:extLst>
      <p:ext uri="{BB962C8B-B14F-4D97-AF65-F5344CB8AC3E}">
        <p14:creationId xmlns:p14="http://schemas.microsoft.com/office/powerpoint/2010/main" val="3066366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740B400-08EC-4FE4-9E86-5266B9CF263A}"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1A5EF3B-2C38-475A-8A4B-3C6F79ED7ACB}" type="slidenum">
              <a:rPr lang="pl-PL" altLang="pl-PL"/>
              <a:pPr>
                <a:defRPr/>
              </a:pPr>
              <a:t>‹#›</a:t>
            </a:fld>
            <a:endParaRPr lang="pl-PL" altLang="pl-PL"/>
          </a:p>
        </p:txBody>
      </p:sp>
    </p:spTree>
    <p:extLst>
      <p:ext uri="{BB962C8B-B14F-4D97-AF65-F5344CB8AC3E}">
        <p14:creationId xmlns:p14="http://schemas.microsoft.com/office/powerpoint/2010/main" val="146046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lvl1pPr>
              <a:defRPr/>
            </a:lvl1pPr>
          </a:lstStyle>
          <a:p>
            <a:pPr>
              <a:defRPr/>
            </a:pPr>
            <a:fld id="{45EEC927-1678-4D91-BF16-21F02705321D}"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B712E90-FDA9-4AA8-A1BC-B4788FA011EA}" type="slidenum">
              <a:rPr lang="pl-PL" altLang="pl-PL"/>
              <a:pPr>
                <a:defRPr/>
              </a:pPr>
              <a:t>‹#›</a:t>
            </a:fld>
            <a:endParaRPr lang="pl-PL" altLang="pl-PL"/>
          </a:p>
        </p:txBody>
      </p:sp>
    </p:spTree>
    <p:extLst>
      <p:ext uri="{BB962C8B-B14F-4D97-AF65-F5344CB8AC3E}">
        <p14:creationId xmlns:p14="http://schemas.microsoft.com/office/powerpoint/2010/main" val="1632420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6447853F-A707-4793-9F3B-3EA3F88C924C}" type="datetimeFigureOut">
              <a:rPr lang="pl-PL"/>
              <a:pPr>
                <a:defRPr/>
              </a:pPr>
              <a:t>2022-10-21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94FAA9B-2ED5-49D7-9725-CC3FF20AD09E}" type="slidenum">
              <a:rPr lang="pl-PL" altLang="pl-PL"/>
              <a:pPr>
                <a:defRPr/>
              </a:pPr>
              <a:t>‹#›</a:t>
            </a:fld>
            <a:endParaRPr lang="pl-PL" altLang="pl-PL"/>
          </a:p>
        </p:txBody>
      </p:sp>
    </p:spTree>
    <p:extLst>
      <p:ext uri="{BB962C8B-B14F-4D97-AF65-F5344CB8AC3E}">
        <p14:creationId xmlns:p14="http://schemas.microsoft.com/office/powerpoint/2010/main" val="720675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ED058BCF-5E1E-4F6C-A1CA-7E05F2726736}" type="datetimeFigureOut">
              <a:rPr lang="pl-PL"/>
              <a:pPr>
                <a:defRPr/>
              </a:pPr>
              <a:t>2022-10-21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89AFF9CF-1D81-4C35-A462-5D99CD6564F9}" type="slidenum">
              <a:rPr lang="pl-PL" altLang="pl-PL"/>
              <a:pPr>
                <a:defRPr/>
              </a:pPr>
              <a:t>‹#›</a:t>
            </a:fld>
            <a:endParaRPr lang="pl-PL" altLang="pl-PL"/>
          </a:p>
        </p:txBody>
      </p:sp>
    </p:spTree>
    <p:extLst>
      <p:ext uri="{BB962C8B-B14F-4D97-AF65-F5344CB8AC3E}">
        <p14:creationId xmlns:p14="http://schemas.microsoft.com/office/powerpoint/2010/main" val="2519959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C7E307D1-D2A9-4D24-ADCA-6247D2D8EA86}" type="datetimeFigureOut">
              <a:rPr lang="pl-PL"/>
              <a:pPr>
                <a:defRPr/>
              </a:pPr>
              <a:t>2022-10-21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542282FB-D7D4-4A02-8306-325E75AD8988}" type="slidenum">
              <a:rPr lang="pl-PL" altLang="pl-PL"/>
              <a:pPr>
                <a:defRPr/>
              </a:pPr>
              <a:t>‹#›</a:t>
            </a:fld>
            <a:endParaRPr lang="pl-PL" altLang="pl-PL"/>
          </a:p>
        </p:txBody>
      </p:sp>
    </p:spTree>
    <p:extLst>
      <p:ext uri="{BB962C8B-B14F-4D97-AF65-F5344CB8AC3E}">
        <p14:creationId xmlns:p14="http://schemas.microsoft.com/office/powerpoint/2010/main" val="1082896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7534814D-A448-42F5-8964-83B18D04D747}" type="datetimeFigureOut">
              <a:rPr lang="pl-PL"/>
              <a:pPr>
                <a:defRPr/>
              </a:pPr>
              <a:t>2022-10-21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DD674693-EC1B-4A9E-8042-749F384826E7}" type="slidenum">
              <a:rPr lang="pl-PL" altLang="pl-PL"/>
              <a:pPr>
                <a:defRPr/>
              </a:pPr>
              <a:t>‹#›</a:t>
            </a:fld>
            <a:endParaRPr lang="pl-PL" altLang="pl-PL"/>
          </a:p>
        </p:txBody>
      </p:sp>
    </p:spTree>
    <p:extLst>
      <p:ext uri="{BB962C8B-B14F-4D97-AF65-F5344CB8AC3E}">
        <p14:creationId xmlns:p14="http://schemas.microsoft.com/office/powerpoint/2010/main" val="2793034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3"/>
          <p:cNvSpPr>
            <a:spLocks noGrp="1"/>
          </p:cNvSpPr>
          <p:nvPr>
            <p:ph type="dt" sz="half" idx="10"/>
          </p:nvPr>
        </p:nvSpPr>
        <p:spPr/>
        <p:txBody>
          <a:bodyPr/>
          <a:lstStyle>
            <a:lvl1pPr>
              <a:defRPr/>
            </a:lvl1pPr>
          </a:lstStyle>
          <a:p>
            <a:pPr>
              <a:defRPr/>
            </a:pPr>
            <a:fld id="{1E94ED74-429B-4F44-BD75-86C4BCE0D1CE}" type="datetimeFigureOut">
              <a:rPr lang="pl-PL"/>
              <a:pPr>
                <a:defRPr/>
              </a:pPr>
              <a:t>2022-10-21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B13EEC5-16FB-486A-8137-C9A758EEE705}" type="slidenum">
              <a:rPr lang="pl-PL" altLang="pl-PL"/>
              <a:pPr>
                <a:defRPr/>
              </a:pPr>
              <a:t>‹#›</a:t>
            </a:fld>
            <a:endParaRPr lang="pl-PL" altLang="pl-PL"/>
          </a:p>
        </p:txBody>
      </p:sp>
    </p:spTree>
    <p:extLst>
      <p:ext uri="{BB962C8B-B14F-4D97-AF65-F5344CB8AC3E}">
        <p14:creationId xmlns:p14="http://schemas.microsoft.com/office/powerpoint/2010/main" val="112585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590A10D-0505-4E5E-B200-3249D23E2742}"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FD59253B-F649-483F-947C-28BBC5934941}"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855091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3"/>
          <p:cNvSpPr>
            <a:spLocks noGrp="1"/>
          </p:cNvSpPr>
          <p:nvPr>
            <p:ph type="dt" sz="half" idx="10"/>
          </p:nvPr>
        </p:nvSpPr>
        <p:spPr/>
        <p:txBody>
          <a:bodyPr/>
          <a:lstStyle>
            <a:lvl1pPr>
              <a:defRPr/>
            </a:lvl1pPr>
          </a:lstStyle>
          <a:p>
            <a:pPr>
              <a:defRPr/>
            </a:pPr>
            <a:fld id="{F0AC9606-7642-461D-B45B-466C7346CA93}" type="datetimeFigureOut">
              <a:rPr lang="pl-PL"/>
              <a:pPr>
                <a:defRPr/>
              </a:pPr>
              <a:t>2022-10-21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0CADF3B-EE7F-4321-BAAB-37FA8D1A3357}" type="slidenum">
              <a:rPr lang="pl-PL" altLang="pl-PL"/>
              <a:pPr>
                <a:defRPr/>
              </a:pPr>
              <a:t>‹#›</a:t>
            </a:fld>
            <a:endParaRPr lang="pl-PL" altLang="pl-PL"/>
          </a:p>
        </p:txBody>
      </p:sp>
    </p:spTree>
    <p:extLst>
      <p:ext uri="{BB962C8B-B14F-4D97-AF65-F5344CB8AC3E}">
        <p14:creationId xmlns:p14="http://schemas.microsoft.com/office/powerpoint/2010/main" val="3038460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400A99C0-442A-4266-A5F0-ACC8F9B74898}"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DDD712C-AF99-4207-8CF6-6DF0E0261EA7}" type="slidenum">
              <a:rPr lang="pl-PL" altLang="pl-PL"/>
              <a:pPr>
                <a:defRPr/>
              </a:pPr>
              <a:t>‹#›</a:t>
            </a:fld>
            <a:endParaRPr lang="pl-PL" altLang="pl-PL"/>
          </a:p>
        </p:txBody>
      </p:sp>
    </p:spTree>
    <p:extLst>
      <p:ext uri="{BB962C8B-B14F-4D97-AF65-F5344CB8AC3E}">
        <p14:creationId xmlns:p14="http://schemas.microsoft.com/office/powerpoint/2010/main" val="2475984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A28B8C7-0BBF-4807-BFB1-E713398FA679}"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9D692CF-1E47-49F1-97BE-0DE80066FA28}" type="slidenum">
              <a:rPr lang="pl-PL" altLang="pl-PL"/>
              <a:pPr>
                <a:defRPr/>
              </a:pPr>
              <a:t>‹#›</a:t>
            </a:fld>
            <a:endParaRPr lang="pl-PL" altLang="pl-PL"/>
          </a:p>
        </p:txBody>
      </p:sp>
    </p:spTree>
    <p:extLst>
      <p:ext uri="{BB962C8B-B14F-4D97-AF65-F5344CB8AC3E}">
        <p14:creationId xmlns:p14="http://schemas.microsoft.com/office/powerpoint/2010/main" val="1267826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a:t>Kliknij, aby edytować styl</a:t>
            </a:r>
          </a:p>
        </p:txBody>
      </p:sp>
      <p:sp>
        <p:nvSpPr>
          <p:cNvPr id="3" name="Symbol zastępczy tabeli 2"/>
          <p:cNvSpPr>
            <a:spLocks noGrp="1"/>
          </p:cNvSpPr>
          <p:nvPr>
            <p:ph type="tbl" idx="1"/>
          </p:nvPr>
        </p:nvSpPr>
        <p:spPr>
          <a:xfrm>
            <a:off x="457200" y="1600200"/>
            <a:ext cx="8229600" cy="4525963"/>
          </a:xfrm>
        </p:spPr>
        <p:txBody>
          <a:bodyPr/>
          <a:lstStyle/>
          <a:p>
            <a:pPr lvl="0"/>
            <a:r>
              <a:rPr lang="pl-PL" noProof="0"/>
              <a:t>Kliknij ikonę, aby dodać tabelę</a:t>
            </a:r>
          </a:p>
        </p:txBody>
      </p:sp>
      <p:sp>
        <p:nvSpPr>
          <p:cNvPr id="4" name="Symbol zastępczy daty 3"/>
          <p:cNvSpPr>
            <a:spLocks noGrp="1"/>
          </p:cNvSpPr>
          <p:nvPr>
            <p:ph type="dt" sz="half" idx="10"/>
          </p:nvPr>
        </p:nvSpPr>
        <p:spPr/>
        <p:txBody>
          <a:bodyPr/>
          <a:lstStyle>
            <a:lvl1pPr>
              <a:defRPr/>
            </a:lvl1pPr>
          </a:lstStyle>
          <a:p>
            <a:pPr>
              <a:defRPr/>
            </a:pPr>
            <a:fld id="{829EAC56-FFD2-479E-BFB2-DE6B166B4C52}" type="datetimeFigureOut">
              <a:rPr lang="pl-PL"/>
              <a:pPr>
                <a:defRPr/>
              </a:pPr>
              <a:t>2022-10-21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CD26809-0BC9-41EE-B146-C0790BFA30AC}" type="slidenum">
              <a:rPr lang="pl-PL" altLang="pl-PL"/>
              <a:pPr>
                <a:defRPr/>
              </a:pPr>
              <a:t>‹#›</a:t>
            </a:fld>
            <a:endParaRPr lang="pl-PL" altLang="pl-PL"/>
          </a:p>
        </p:txBody>
      </p:sp>
    </p:spTree>
    <p:extLst>
      <p:ext uri="{BB962C8B-B14F-4D97-AF65-F5344CB8AC3E}">
        <p14:creationId xmlns:p14="http://schemas.microsoft.com/office/powerpoint/2010/main" val="35079353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sp>
        <p:nvSpPr>
          <p:cNvPr id="4" name="Symbol zastępczy tytułu 1"/>
          <p:cNvSpPr>
            <a:spLocks noGrp="1"/>
          </p:cNvSpPr>
          <p:nvPr>
            <p:ph type="title"/>
          </p:nvPr>
        </p:nvSpPr>
        <p:spPr>
          <a:xfrm>
            <a:off x="1115616" y="2564904"/>
            <a:ext cx="4680520" cy="2496277"/>
          </a:xfrm>
          <a:prstGeom prst="rect">
            <a:avLst/>
          </a:prstGeom>
        </p:spPr>
        <p:txBody>
          <a:bodyPr lIns="0" tIns="0" rIns="0" bIns="0" rtlCol="0">
            <a:normAutofit/>
          </a:bodyPr>
          <a:lstStyle/>
          <a:p>
            <a:r>
              <a:rPr lang="pl-PL" dirty="0"/>
              <a:t>Kliknij, aby edytować styl</a:t>
            </a:r>
          </a:p>
        </p:txBody>
      </p:sp>
    </p:spTree>
    <p:extLst>
      <p:ext uri="{BB962C8B-B14F-4D97-AF65-F5344CB8AC3E}">
        <p14:creationId xmlns:p14="http://schemas.microsoft.com/office/powerpoint/2010/main" val="35506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E2638D2-9DC4-434C-8B4B-1523A17B5E4C}"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006A0F-8064-4B6F-9A28-7913557F0647}"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06886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59715D4-6C2E-4677-84D1-16EC9A94D281}" type="datetimeFigureOut">
              <a:rPr lang="pl-PL">
                <a:solidFill>
                  <a:prstClr val="black">
                    <a:tint val="75000"/>
                  </a:prstClr>
                </a:solidFill>
              </a:rPr>
              <a:pPr>
                <a:defRPr/>
              </a:pPr>
              <a:t>2022-10-21</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264A6448-8BFC-48FF-83E4-9CE4FAE92DFD}"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67773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973CD38E-33B4-4A5D-8D7F-712486F4989A}" type="datetimeFigureOut">
              <a:rPr lang="pl-PL">
                <a:solidFill>
                  <a:prstClr val="black">
                    <a:tint val="75000"/>
                  </a:prstClr>
                </a:solidFill>
              </a:rPr>
              <a:pPr>
                <a:defRPr/>
              </a:pPr>
              <a:t>2022-10-21</a:t>
            </a:fld>
            <a:endParaRPr lang="pl-PL">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9C9B5BA3-5C48-4445-861D-F6ECB46602D8}"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29067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DD4D8AA8-2A78-45C6-994F-C2641DC35D06}" type="datetimeFigureOut">
              <a:rPr lang="pl-PL">
                <a:solidFill>
                  <a:prstClr val="black">
                    <a:tint val="75000"/>
                  </a:prstClr>
                </a:solidFill>
              </a:rPr>
              <a:pPr>
                <a:defRPr/>
              </a:pPr>
              <a:t>2022-10-21</a:t>
            </a:fld>
            <a:endParaRPr lang="pl-PL">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40BB1551-D86C-4668-AEAE-718FC9FC9ADE}"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60898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5A0F2896-A28D-4568-A7E2-7B0F2C4427DD}" type="datetimeFigureOut">
              <a:rPr lang="pl-PL">
                <a:solidFill>
                  <a:prstClr val="black">
                    <a:tint val="75000"/>
                  </a:prstClr>
                </a:solidFill>
              </a:rPr>
              <a:pPr>
                <a:defRPr/>
              </a:pPr>
              <a:t>2022-10-21</a:t>
            </a:fld>
            <a:endParaRPr lang="pl-PL">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5E1C0183-615E-42AB-B6BE-80936C6DC6AE}"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86690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879C644-EAA0-4D43-B8A3-F6392AC8368E}" type="datetimeFigureOut">
              <a:rPr lang="pl-PL">
                <a:solidFill>
                  <a:prstClr val="black">
                    <a:tint val="75000"/>
                  </a:prstClr>
                </a:solidFill>
              </a:rPr>
              <a:pPr>
                <a:defRPr/>
              </a:pPr>
              <a:t>2022-10-21</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425E82F-70F1-46EF-B708-A8D1C341E9C0}"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85290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6053870-B0E2-4249-A999-4857FE830DB7}" type="datetimeFigureOut">
              <a:rPr lang="pl-PL">
                <a:solidFill>
                  <a:prstClr val="black">
                    <a:tint val="75000"/>
                  </a:prstClr>
                </a:solidFill>
              </a:rPr>
              <a:pPr>
                <a:defRPr/>
              </a:pPr>
              <a:t>2022-10-21</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030C5492-55F0-42EC-9824-CCCE9AF82AE4}"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63144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0BB8395-105F-4AF7-B7DC-D00381D281F2}" type="datetimeFigureOut">
              <a:rPr lang="pl-PL">
                <a:solidFill>
                  <a:prstClr val="black">
                    <a:tint val="75000"/>
                  </a:prstClr>
                </a:solidFill>
              </a:rPr>
              <a:pPr>
                <a:defRPr/>
              </a:pPr>
              <a:t>2022-10-21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8BEF3E-284F-4E0B-A2B8-D4BAD9E6231F}"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135661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E1DB5565-12CC-4D8B-9A81-2B00E48E9EFD}" type="datetimeFigureOut">
              <a:rPr lang="pl-PL"/>
              <a:pPr>
                <a:defRPr/>
              </a:pPr>
              <a:t>2022-10-21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0052ADDC-EE28-4FC7-BD1B-BAE29F47A318}" type="slidenum">
              <a:rPr lang="pl-PL" altLang="pl-PL">
                <a:cs typeface="Arial" charset="0"/>
              </a:rPr>
              <a:pPr fontAlgn="base">
                <a:spcBef>
                  <a:spcPct val="0"/>
                </a:spcBef>
                <a:spcAft>
                  <a:spcPct val="0"/>
                </a:spcAft>
                <a:defRPr/>
              </a:pPr>
              <a:t>‹#›</a:t>
            </a:fld>
            <a:endParaRPr lang="pl-PL" altLang="pl-PL">
              <a:cs typeface="Arial" charset="0"/>
            </a:endParaRPr>
          </a:p>
        </p:txBody>
      </p:sp>
    </p:spTree>
    <p:extLst>
      <p:ext uri="{BB962C8B-B14F-4D97-AF65-F5344CB8AC3E}">
        <p14:creationId xmlns:p14="http://schemas.microsoft.com/office/powerpoint/2010/main" val="34830388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3200" b="1" dirty="0" smtClean="0"/>
              <a:t>„KOMPETENCJE JUTRA”</a:t>
            </a:r>
            <a:endParaRPr lang="pl-PL" sz="3200" b="1" dirty="0"/>
          </a:p>
        </p:txBody>
      </p:sp>
      <p:sp>
        <p:nvSpPr>
          <p:cNvPr id="3" name="Podtytuł 2"/>
          <p:cNvSpPr>
            <a:spLocks noGrp="1"/>
          </p:cNvSpPr>
          <p:nvPr>
            <p:ph type="subTitle" idx="1"/>
          </p:nvPr>
        </p:nvSpPr>
        <p:spPr>
          <a:xfrm>
            <a:off x="1371600" y="3284984"/>
            <a:ext cx="6400800" cy="2353816"/>
          </a:xfrm>
        </p:spPr>
        <p:txBody>
          <a:bodyPr/>
          <a:lstStyle/>
          <a:p>
            <a:r>
              <a:rPr lang="pl-PL" sz="2400" b="1" dirty="0">
                <a:solidFill>
                  <a:schemeClr val="tx1"/>
                </a:solidFill>
              </a:rPr>
              <a:t>w szkołach </a:t>
            </a:r>
            <a:r>
              <a:rPr lang="pl-PL" sz="2400" b="1" dirty="0" smtClean="0">
                <a:solidFill>
                  <a:schemeClr val="tx1"/>
                </a:solidFill>
              </a:rPr>
              <a:t> województwa</a:t>
            </a:r>
            <a:br>
              <a:rPr lang="pl-PL" sz="2400" b="1" dirty="0" smtClean="0">
                <a:solidFill>
                  <a:schemeClr val="tx1"/>
                </a:solidFill>
              </a:rPr>
            </a:br>
            <a:r>
              <a:rPr lang="pl-PL" sz="2400" b="1" dirty="0" smtClean="0">
                <a:solidFill>
                  <a:schemeClr val="tx1"/>
                </a:solidFill>
              </a:rPr>
              <a:t>kujawsko-pomorskiego</a:t>
            </a:r>
          </a:p>
          <a:p>
            <a:endParaRPr lang="pl-PL" sz="2400" b="1" dirty="0">
              <a:solidFill>
                <a:schemeClr val="tx1"/>
              </a:solidFill>
            </a:endParaRPr>
          </a:p>
          <a:p>
            <a:endParaRPr lang="pl-PL" sz="2400" b="1" dirty="0" smtClean="0">
              <a:solidFill>
                <a:schemeClr val="tx1"/>
              </a:solidFill>
            </a:endParaRPr>
          </a:p>
          <a:p>
            <a:endParaRPr lang="pl-PL" sz="2400" b="1" dirty="0">
              <a:solidFill>
                <a:schemeClr val="tx1"/>
              </a:solidFill>
            </a:endParaRPr>
          </a:p>
          <a:p>
            <a:r>
              <a:rPr lang="pl-PL" sz="2000" b="1" dirty="0" smtClean="0">
                <a:solidFill>
                  <a:schemeClr val="tx1"/>
                </a:solidFill>
              </a:rPr>
              <a:t>Bydgoszcz, 25 października 2022 r.</a:t>
            </a:r>
            <a:endParaRPr lang="pl-PL" sz="2000" b="1" dirty="0">
              <a:solidFill>
                <a:schemeClr val="tx1"/>
              </a:solidFill>
            </a:endParaRPr>
          </a:p>
        </p:txBody>
      </p:sp>
    </p:spTree>
    <p:extLst>
      <p:ext uri="{BB962C8B-B14F-4D97-AF65-F5344CB8AC3E}">
        <p14:creationId xmlns:p14="http://schemas.microsoft.com/office/powerpoint/2010/main" val="2794296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0226"/>
          </a:xfrm>
        </p:spPr>
        <p:txBody>
          <a:bodyPr/>
          <a:lstStyle/>
          <a:p>
            <a:r>
              <a:rPr lang="pl-PL" sz="2800" b="1" dirty="0" smtClean="0">
                <a:latin typeface="Arial" panose="020B0604020202020204" pitchFamily="34" charset="0"/>
                <a:cs typeface="Arial" panose="020B0604020202020204" pitchFamily="34" charset="0"/>
              </a:rPr>
              <a:t>Formy rozwijania kompetencji jutra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w szkolnictwie branżowym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województwa kujawsko-pomorskiego</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2780928"/>
            <a:ext cx="8229600" cy="3345235"/>
          </a:xfrm>
        </p:spPr>
        <p:txBody>
          <a:bodyPr/>
          <a:lstStyle/>
          <a:p>
            <a:r>
              <a:rPr lang="pl-PL" sz="2000" b="1" dirty="0" smtClean="0">
                <a:latin typeface="Arial" panose="020B0604020202020204" pitchFamily="34" charset="0"/>
                <a:cs typeface="Arial" panose="020B0604020202020204" pitchFamily="34" charset="0"/>
              </a:rPr>
              <a:t>Eksperymenty i innowacje pedagogiczne</a:t>
            </a:r>
          </a:p>
          <a:p>
            <a:r>
              <a:rPr lang="pl-PL" sz="2000" b="1" dirty="0" smtClean="0">
                <a:latin typeface="Arial" panose="020B0604020202020204" pitchFamily="34" charset="0"/>
                <a:cs typeface="Arial" panose="020B0604020202020204" pitchFamily="34" charset="0"/>
              </a:rPr>
              <a:t>Staże i praktyki zagraniczne</a:t>
            </a:r>
          </a:p>
          <a:p>
            <a:r>
              <a:rPr lang="pl-PL" sz="2000" b="1" dirty="0" smtClean="0">
                <a:latin typeface="Arial" panose="020B0604020202020204" pitchFamily="34" charset="0"/>
                <a:cs typeface="Arial" panose="020B0604020202020204" pitchFamily="34" charset="0"/>
              </a:rPr>
              <a:t>Klasy patronackie</a:t>
            </a:r>
          </a:p>
          <a:p>
            <a:r>
              <a:rPr lang="pl-PL" sz="2000" b="1" dirty="0" smtClean="0">
                <a:latin typeface="Arial" panose="020B0604020202020204" pitchFamily="34" charset="0"/>
                <a:cs typeface="Arial" panose="020B0604020202020204" pitchFamily="34" charset="0"/>
              </a:rPr>
              <a:t>Certyfikacja rynkowa</a:t>
            </a:r>
          </a:p>
          <a:p>
            <a:r>
              <a:rPr lang="pl-PL" sz="2000" b="1" dirty="0" smtClean="0">
                <a:latin typeface="Arial" panose="020B0604020202020204" pitchFamily="34" charset="0"/>
                <a:cs typeface="Arial" panose="020B0604020202020204" pitchFamily="34" charset="0"/>
              </a:rPr>
              <a:t>Branżowe Centra Umiejętności </a:t>
            </a:r>
            <a:endParaRPr lang="pl-PL"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01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642194"/>
          </a:xfrm>
        </p:spPr>
        <p:txBody>
          <a:bodyPr/>
          <a:lstStyle/>
          <a:p>
            <a:r>
              <a:rPr lang="pl-PL" sz="2800" b="1" dirty="0" smtClean="0">
                <a:latin typeface="Arial" panose="020B0604020202020204" pitchFamily="34" charset="0"/>
                <a:cs typeface="Arial" panose="020B0604020202020204" pitchFamily="34" charset="0"/>
              </a:rPr>
              <a:t>Staże i praktyki zawodowe</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1988840"/>
            <a:ext cx="8229600" cy="4137323"/>
          </a:xfrm>
        </p:spPr>
        <p:txBody>
          <a:bodyPr/>
          <a:lstStyle/>
          <a:p>
            <a:pPr algn="just"/>
            <a:r>
              <a:rPr lang="pl-PL" sz="2000" b="1" dirty="0" smtClean="0">
                <a:latin typeface="Arial" panose="020B0604020202020204" pitchFamily="34" charset="0"/>
                <a:cs typeface="Arial" panose="020B0604020202020204" pitchFamily="34" charset="0"/>
              </a:rPr>
              <a:t>Staże – od 2019 r. </a:t>
            </a:r>
            <a:r>
              <a:rPr lang="pl-PL" sz="2000" b="1" dirty="0">
                <a:latin typeface="Arial" panose="020B0604020202020204" pitchFamily="34" charset="0"/>
                <a:cs typeface="Arial" panose="020B0604020202020204" pitchFamily="34" charset="0"/>
              </a:rPr>
              <a:t>-  art. </a:t>
            </a:r>
            <a:r>
              <a:rPr lang="pl-PL" sz="2000" b="1" dirty="0" smtClean="0">
                <a:latin typeface="Arial" panose="020B0604020202020204" pitchFamily="34" charset="0"/>
                <a:cs typeface="Arial" panose="020B0604020202020204" pitchFamily="34" charset="0"/>
              </a:rPr>
              <a:t>121a </a:t>
            </a:r>
            <a:r>
              <a:rPr lang="pl-PL" sz="2000" b="1" dirty="0">
                <a:latin typeface="Arial" panose="020B0604020202020204" pitchFamily="34" charset="0"/>
                <a:cs typeface="Arial" panose="020B0604020202020204" pitchFamily="34" charset="0"/>
              </a:rPr>
              <a:t>ustawy Prawo </a:t>
            </a:r>
            <a:r>
              <a:rPr lang="pl-PL" sz="2000" b="1" dirty="0" smtClean="0">
                <a:latin typeface="Arial" panose="020B0604020202020204" pitchFamily="34" charset="0"/>
                <a:cs typeface="Arial" panose="020B0604020202020204" pitchFamily="34" charset="0"/>
              </a:rPr>
              <a:t>oświatowe;</a:t>
            </a:r>
          </a:p>
          <a:p>
            <a:pPr algn="just"/>
            <a:r>
              <a:rPr lang="pl-PL" sz="2000" b="1" dirty="0" smtClean="0">
                <a:latin typeface="Arial" panose="020B0604020202020204" pitchFamily="34" charset="0"/>
                <a:cs typeface="Arial" panose="020B0604020202020204" pitchFamily="34" charset="0"/>
              </a:rPr>
              <a:t>Praktyki </a:t>
            </a:r>
            <a:r>
              <a:rPr lang="pl-PL" sz="2000" b="1" dirty="0">
                <a:latin typeface="Arial" panose="020B0604020202020204" pitchFamily="34" charset="0"/>
                <a:cs typeface="Arial" panose="020B0604020202020204" pitchFamily="34" charset="0"/>
              </a:rPr>
              <a:t>zawodowe </a:t>
            </a:r>
            <a:r>
              <a:rPr lang="pl-PL" sz="2000" b="1" dirty="0" smtClean="0">
                <a:latin typeface="Arial" panose="020B0604020202020204" pitchFamily="34" charset="0"/>
                <a:cs typeface="Arial" panose="020B0604020202020204" pitchFamily="34" charset="0"/>
              </a:rPr>
              <a:t>wynikające z realizacji </a:t>
            </a:r>
            <a:r>
              <a:rPr lang="pl-PL" sz="2000" b="1" dirty="0">
                <a:latin typeface="Arial" panose="020B0604020202020204" pitchFamily="34" charset="0"/>
                <a:cs typeface="Arial" panose="020B0604020202020204" pitchFamily="34" charset="0"/>
              </a:rPr>
              <a:t>podstaw programowych </a:t>
            </a:r>
            <a:r>
              <a:rPr lang="pl-PL" sz="2000" b="1" dirty="0" smtClean="0">
                <a:latin typeface="Arial" panose="020B0604020202020204" pitchFamily="34" charset="0"/>
                <a:cs typeface="Arial" panose="020B0604020202020204" pitchFamily="34" charset="0"/>
              </a:rPr>
              <a:t>kształcenia w zawodach – na rzeczywistych stanowiskach pracy, możliwość realizacji również poza granicami Polski;</a:t>
            </a:r>
          </a:p>
          <a:p>
            <a:pPr algn="just"/>
            <a:r>
              <a:rPr lang="pl-PL" sz="2000" b="1" dirty="0" smtClean="0">
                <a:latin typeface="Arial" panose="020B0604020202020204" pitchFamily="34" charset="0"/>
                <a:cs typeface="Arial" panose="020B0604020202020204" pitchFamily="34" charset="0"/>
              </a:rPr>
              <a:t>W </a:t>
            </a:r>
            <a:r>
              <a:rPr lang="pl-PL" sz="2000" b="1" dirty="0">
                <a:latin typeface="Arial" panose="020B0604020202020204" pitchFamily="34" charset="0"/>
                <a:cs typeface="Arial" panose="020B0604020202020204" pitchFamily="34" charset="0"/>
              </a:rPr>
              <a:t>roku szkolnym 2021/2022 </a:t>
            </a:r>
            <a:r>
              <a:rPr lang="pl-PL" sz="2000" b="1" dirty="0" smtClean="0">
                <a:latin typeface="Arial" panose="020B0604020202020204" pitchFamily="34" charset="0"/>
                <a:cs typeface="Arial" panose="020B0604020202020204" pitchFamily="34" charset="0"/>
              </a:rPr>
              <a:t>zorganizowano 61 wyjazdów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w </a:t>
            </a:r>
            <a:r>
              <a:rPr lang="pl-PL" sz="2000" b="1" dirty="0">
                <a:latin typeface="Arial" panose="020B0604020202020204" pitchFamily="34" charset="0"/>
                <a:cs typeface="Arial" panose="020B0604020202020204" pitchFamily="34" charset="0"/>
              </a:rPr>
              <a:t>ramach Mobilności </a:t>
            </a:r>
            <a:r>
              <a:rPr lang="pl-PL" sz="2000" b="1" dirty="0" smtClean="0">
                <a:latin typeface="Arial" panose="020B0604020202020204" pitchFamily="34" charset="0"/>
                <a:cs typeface="Arial" panose="020B0604020202020204" pitchFamily="34" charset="0"/>
              </a:rPr>
              <a:t>uczniów  (Węgry, Grecja</a:t>
            </a:r>
            <a:r>
              <a:rPr lang="pl-PL" sz="2000" b="1" dirty="0">
                <a:latin typeface="Arial" panose="020B0604020202020204" pitchFamily="34" charset="0"/>
                <a:cs typeface="Arial" panose="020B0604020202020204" pitchFamily="34" charset="0"/>
              </a:rPr>
              <a:t>, Hiszpania, Irlandia, Niemcy, Portugalia, </a:t>
            </a:r>
            <a:r>
              <a:rPr lang="pl-PL" sz="2000" b="1" dirty="0" smtClean="0">
                <a:latin typeface="Arial" panose="020B0604020202020204" pitchFamily="34" charset="0"/>
                <a:cs typeface="Arial" panose="020B0604020202020204" pitchFamily="34" charset="0"/>
              </a:rPr>
              <a:t>Włochy – w ramach programu Erasmus+ );</a:t>
            </a:r>
          </a:p>
          <a:p>
            <a:pPr algn="just"/>
            <a:endParaRPr lang="pl-PL"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92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54162"/>
          </a:xfrm>
        </p:spPr>
        <p:txBody>
          <a:bodyPr/>
          <a:lstStyle/>
          <a:p>
            <a:r>
              <a:rPr lang="pl-PL" sz="2800" b="1" dirty="0" smtClean="0">
                <a:latin typeface="Arial" panose="020B0604020202020204" pitchFamily="34" charset="0"/>
                <a:cs typeface="Arial" panose="020B0604020202020204" pitchFamily="34" charset="0"/>
              </a:rPr>
              <a:t>Eksperyment i innowacje pedagogiczne</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1988840"/>
            <a:ext cx="8363272" cy="4137323"/>
          </a:xfrm>
        </p:spPr>
        <p:txBody>
          <a:bodyPr/>
          <a:lstStyle/>
          <a:p>
            <a:pPr marL="0" indent="0">
              <a:buNone/>
            </a:pPr>
            <a:r>
              <a:rPr lang="pl-PL" sz="2000" b="1" dirty="0">
                <a:latin typeface="Arial" panose="020B0604020202020204" pitchFamily="34" charset="0"/>
                <a:cs typeface="Arial" panose="020B0604020202020204" pitchFamily="34" charset="0"/>
              </a:rPr>
              <a:t>art.45 </a:t>
            </a:r>
            <a:r>
              <a:rPr lang="pl-PL" sz="2000" b="1" dirty="0" smtClean="0">
                <a:latin typeface="Arial" panose="020B0604020202020204" pitchFamily="34" charset="0"/>
                <a:cs typeface="Arial" panose="020B0604020202020204" pitchFamily="34" charset="0"/>
              </a:rPr>
              <a:t>ustawy Prawo Oświatowe (Dz.U</a:t>
            </a:r>
            <a:r>
              <a:rPr lang="pl-PL" sz="2000" b="1" dirty="0">
                <a:latin typeface="Arial" panose="020B0604020202020204" pitchFamily="34" charset="0"/>
                <a:cs typeface="Arial" panose="020B0604020202020204" pitchFamily="34" charset="0"/>
              </a:rPr>
              <a:t>. z 2021 r. poz. </a:t>
            </a:r>
            <a:r>
              <a:rPr lang="pl-PL" sz="2000" b="1" dirty="0" smtClean="0">
                <a:latin typeface="Arial" panose="020B0604020202020204" pitchFamily="34" charset="0"/>
                <a:cs typeface="Arial" panose="020B0604020202020204" pitchFamily="34" charset="0"/>
              </a:rPr>
              <a:t>1082 z </a:t>
            </a:r>
            <a:r>
              <a:rPr lang="pl-PL" sz="2000" b="1" dirty="0" err="1" smtClean="0">
                <a:latin typeface="Arial" panose="020B0604020202020204" pitchFamily="34" charset="0"/>
                <a:cs typeface="Arial" panose="020B0604020202020204" pitchFamily="34" charset="0"/>
              </a:rPr>
              <a:t>późn</a:t>
            </a:r>
            <a:r>
              <a:rPr lang="pl-PL" sz="2000" b="1" dirty="0" smtClean="0">
                <a:latin typeface="Arial" panose="020B0604020202020204" pitchFamily="34" charset="0"/>
                <a:cs typeface="Arial" panose="020B0604020202020204" pitchFamily="34" charset="0"/>
              </a:rPr>
              <a:t>. zm.)</a:t>
            </a:r>
          </a:p>
          <a:p>
            <a:pPr marL="0" indent="0" algn="just">
              <a:buNone/>
            </a:pPr>
            <a:endParaRPr lang="pl-PL" sz="2000" b="1" dirty="0">
              <a:latin typeface="Arial" panose="020B0604020202020204" pitchFamily="34" charset="0"/>
              <a:cs typeface="Arial" panose="020B0604020202020204" pitchFamily="34" charset="0"/>
            </a:endParaRPr>
          </a:p>
          <a:p>
            <a:pPr marL="0" indent="0" algn="just">
              <a:buNone/>
            </a:pPr>
            <a:r>
              <a:rPr lang="pl-PL" sz="2000" b="1" dirty="0" smtClean="0">
                <a:latin typeface="Arial" panose="020B0604020202020204" pitchFamily="34" charset="0"/>
                <a:cs typeface="Arial" panose="020B0604020202020204" pitchFamily="34" charset="0"/>
              </a:rPr>
              <a:t>Eksperyment pedagogiczny </a:t>
            </a:r>
            <a:r>
              <a:rPr lang="pl-PL" sz="2000" b="1" dirty="0">
                <a:latin typeface="Arial" panose="020B0604020202020204" pitchFamily="34" charset="0"/>
                <a:cs typeface="Arial" panose="020B0604020202020204" pitchFamily="34" charset="0"/>
              </a:rPr>
              <a:t>polega na modyfikacji istniejących </a:t>
            </a:r>
            <a:r>
              <a:rPr lang="pl-PL" sz="2000" b="1" dirty="0" smtClean="0">
                <a:latin typeface="Arial" panose="020B0604020202020204" pitchFamily="34" charset="0"/>
                <a:cs typeface="Arial" panose="020B0604020202020204" pitchFamily="34" charset="0"/>
              </a:rPr>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lub </a:t>
            </a:r>
            <a:r>
              <a:rPr lang="pl-PL" sz="2000" b="1" dirty="0">
                <a:latin typeface="Arial" panose="020B0604020202020204" pitchFamily="34" charset="0"/>
                <a:cs typeface="Arial" panose="020B0604020202020204" pitchFamily="34" charset="0"/>
              </a:rPr>
              <a:t>wdrożeniu nowych działań w procesie kształcenia, przy zastosowaniu nowatorskich rozwiązań programowych, organizacyjnych, metodycznych lub wychowawczych, w ramach których są modyfikowane warunki, organizacja zajęć edukacyjnych lub zakres treści </a:t>
            </a:r>
            <a:r>
              <a:rPr lang="pl-PL" sz="2000" b="1" dirty="0" smtClean="0">
                <a:latin typeface="Arial" panose="020B0604020202020204" pitchFamily="34" charset="0"/>
                <a:cs typeface="Arial" panose="020B0604020202020204" pitchFamily="34" charset="0"/>
              </a:rPr>
              <a:t>nauczania – art. 45 ust. 1 </a:t>
            </a:r>
            <a:r>
              <a:rPr lang="pl-PL" sz="2000" b="1" dirty="0" err="1" smtClean="0">
                <a:latin typeface="Arial" panose="020B0604020202020204" pitchFamily="34" charset="0"/>
                <a:cs typeface="Arial" panose="020B0604020202020204" pitchFamily="34" charset="0"/>
              </a:rPr>
              <a:t>uPo</a:t>
            </a:r>
            <a:r>
              <a:rPr lang="pl-PL" sz="2000" b="1" dirty="0" smtClean="0">
                <a:latin typeface="Arial" panose="020B0604020202020204" pitchFamily="34" charset="0"/>
                <a:cs typeface="Arial" panose="020B0604020202020204" pitchFamily="34" charset="0"/>
              </a:rPr>
              <a:t>.</a:t>
            </a:r>
          </a:p>
          <a:p>
            <a:pPr marL="0" indent="0" algn="just">
              <a:buNone/>
            </a:pPr>
            <a:endParaRPr lang="pl-PL" sz="2000" b="1" dirty="0" smtClean="0">
              <a:latin typeface="Arial" panose="020B0604020202020204" pitchFamily="34" charset="0"/>
              <a:cs typeface="Arial" panose="020B0604020202020204" pitchFamily="34" charset="0"/>
            </a:endParaRPr>
          </a:p>
          <a:p>
            <a:pPr marL="0" indent="0" algn="just">
              <a:buNone/>
            </a:pPr>
            <a:r>
              <a:rPr lang="pl-PL" sz="2000" b="1" dirty="0">
                <a:latin typeface="Arial" panose="020B0604020202020204" pitchFamily="34" charset="0"/>
                <a:cs typeface="Arial" panose="020B0604020202020204" pitchFamily="34" charset="0"/>
              </a:rPr>
              <a:t>Celem eksperymentu pedagogicznego realizowanego w szkole </a:t>
            </a:r>
            <a:r>
              <a:rPr lang="pl-PL" sz="2000" b="1" dirty="0" smtClean="0">
                <a:latin typeface="Arial" panose="020B0604020202020204" pitchFamily="34" charset="0"/>
                <a:cs typeface="Arial" panose="020B0604020202020204" pitchFamily="34" charset="0"/>
              </a:rPr>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lub </a:t>
            </a:r>
            <a:r>
              <a:rPr lang="pl-PL" sz="2000" b="1" dirty="0">
                <a:latin typeface="Arial" panose="020B0604020202020204" pitchFamily="34" charset="0"/>
                <a:cs typeface="Arial" panose="020B0604020202020204" pitchFamily="34" charset="0"/>
              </a:rPr>
              <a:t>placówce jest rozwijanie kompetencji i wiedzy uczniów </a:t>
            </a:r>
            <a:r>
              <a:rPr lang="pl-PL" sz="2000" b="1" dirty="0" smtClean="0">
                <a:latin typeface="Arial" panose="020B0604020202020204" pitchFamily="34" charset="0"/>
                <a:cs typeface="Arial" panose="020B0604020202020204" pitchFamily="34" charset="0"/>
              </a:rPr>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oraz </a:t>
            </a:r>
            <a:r>
              <a:rPr lang="pl-PL" sz="2000" b="1" dirty="0">
                <a:latin typeface="Arial" panose="020B0604020202020204" pitchFamily="34" charset="0"/>
                <a:cs typeface="Arial" panose="020B0604020202020204" pitchFamily="34" charset="0"/>
              </a:rPr>
              <a:t>nauczycieli – art. 45 ust. 2 </a:t>
            </a:r>
            <a:r>
              <a:rPr lang="pl-PL" sz="2000" b="1" dirty="0" err="1" smtClean="0">
                <a:latin typeface="Arial" panose="020B0604020202020204" pitchFamily="34" charset="0"/>
                <a:cs typeface="Arial" panose="020B0604020202020204" pitchFamily="34" charset="0"/>
              </a:rPr>
              <a:t>uPo</a:t>
            </a:r>
            <a:r>
              <a:rPr lang="pl-PL" sz="2000" b="1"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00687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latin typeface="Arial" panose="020B0604020202020204" pitchFamily="34" charset="0"/>
                <a:cs typeface="Arial" panose="020B0604020202020204" pitchFamily="34" charset="0"/>
              </a:rPr>
              <a:t>Eksperyment i innowacje pedagogiczne</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67544" y="1412776"/>
            <a:ext cx="8363272" cy="5445224"/>
          </a:xfrm>
        </p:spPr>
        <p:txBody>
          <a:bodyPr/>
          <a:lstStyle/>
          <a:p>
            <a:pPr marL="0" indent="0" algn="just">
              <a:buNone/>
            </a:pPr>
            <a:r>
              <a:rPr lang="pl-PL" sz="1600" b="1" dirty="0" smtClean="0">
                <a:latin typeface="Arial" panose="020B0604020202020204" pitchFamily="34" charset="0"/>
                <a:cs typeface="Arial" panose="020B0604020202020204" pitchFamily="34" charset="0"/>
              </a:rPr>
              <a:t>Przykład: </a:t>
            </a:r>
          </a:p>
          <a:p>
            <a:pPr marL="0" indent="0" algn="just">
              <a:buNone/>
            </a:pPr>
            <a:r>
              <a:rPr lang="pl-PL" sz="1600" b="1" dirty="0" smtClean="0">
                <a:latin typeface="Arial" panose="020B0604020202020204" pitchFamily="34" charset="0"/>
                <a:cs typeface="Arial" panose="020B0604020202020204" pitchFamily="34" charset="0"/>
              </a:rPr>
              <a:t>W Technikum nr 5 w Zespole Szkół Mechanicznych, </a:t>
            </a:r>
            <a:r>
              <a:rPr lang="pl-PL" sz="1600" b="1" dirty="0" smtClean="0">
                <a:latin typeface="Arial" panose="020B0604020202020204" pitchFamily="34" charset="0"/>
                <a:cs typeface="Arial" panose="020B0604020202020204" pitchFamily="34" charset="0"/>
              </a:rPr>
              <a:t>Elektrycznych i</a:t>
            </a:r>
            <a:r>
              <a:rPr lang="pl-PL" sz="1600" b="1" dirty="0" smtClean="0">
                <a:latin typeface="Arial" panose="020B0604020202020204" pitchFamily="34" charset="0"/>
                <a:cs typeface="Arial" panose="020B0604020202020204" pitchFamily="34" charset="0"/>
              </a:rPr>
              <a:t> Elektronicznych im. prof. Sylwestra Kaliskiego w Toruniu w okresie od 1 września 2018 r. do 31 sierpnia 2022 r. prowadzony był eksperyment pedagogiczny pod nazwą „Wprowadzenie nowego zawodu technik programista”. Eksperyment pedagogiczny przeprowadzony był pod opieką jednostki naukowej, którą był Instytutu Informatyki Wyższej Szkoły Kultury Społecznej i Medialnej </a:t>
            </a:r>
            <a:r>
              <a:rPr lang="pl-PL" sz="1600" b="1" dirty="0" smtClean="0">
                <a:latin typeface="Arial" panose="020B0604020202020204" pitchFamily="34" charset="0"/>
                <a:cs typeface="Arial" panose="020B0604020202020204" pitchFamily="34" charset="0"/>
              </a:rPr>
              <a:t>w </a:t>
            </a:r>
            <a:r>
              <a:rPr lang="pl-PL" sz="1600" b="1" dirty="0" smtClean="0">
                <a:latin typeface="Arial" panose="020B0604020202020204" pitchFamily="34" charset="0"/>
                <a:cs typeface="Arial" panose="020B0604020202020204" pitchFamily="34" charset="0"/>
              </a:rPr>
              <a:t>Toruniu. Celem eksperymentu było wdrożenie działań dotyczących kształcenia w nowym zawodzie </a:t>
            </a:r>
            <a:r>
              <a:rPr lang="pl-PL" sz="1600" b="1" u="sng" dirty="0" smtClean="0">
                <a:latin typeface="Arial" panose="020B0604020202020204" pitchFamily="34" charset="0"/>
                <a:cs typeface="Arial" panose="020B0604020202020204" pitchFamily="34" charset="0"/>
              </a:rPr>
              <a:t>technik programista, </a:t>
            </a:r>
            <a:r>
              <a:rPr lang="pl-PL" sz="1600" b="1" dirty="0" smtClean="0">
                <a:latin typeface="Arial" panose="020B0604020202020204" pitchFamily="34" charset="0"/>
                <a:cs typeface="Arial" panose="020B0604020202020204" pitchFamily="34" charset="0"/>
              </a:rPr>
              <a:t>nieumieszczonym w klasyfikacji zawodów szkolnictwa zawodowego, przy zastosowaniu nowatorskich rozwiązań programowych, organizacyjnych </a:t>
            </a:r>
            <a:r>
              <a:rPr lang="pl-PL" sz="1600" b="1" dirty="0" smtClean="0">
                <a:latin typeface="Arial" panose="020B0604020202020204" pitchFamily="34" charset="0"/>
                <a:cs typeface="Arial" panose="020B0604020202020204" pitchFamily="34" charset="0"/>
              </a:rPr>
              <a:t/>
            </a:r>
            <a:br>
              <a:rPr lang="pl-PL" sz="1600" b="1" dirty="0" smtClean="0">
                <a:latin typeface="Arial" panose="020B0604020202020204" pitchFamily="34" charset="0"/>
                <a:cs typeface="Arial" panose="020B0604020202020204" pitchFamily="34" charset="0"/>
              </a:rPr>
            </a:br>
            <a:r>
              <a:rPr lang="pl-PL" sz="1600" b="1" dirty="0" smtClean="0">
                <a:latin typeface="Arial" panose="020B0604020202020204" pitchFamily="34" charset="0"/>
                <a:cs typeface="Arial" panose="020B0604020202020204" pitchFamily="34" charset="0"/>
              </a:rPr>
              <a:t>i </a:t>
            </a:r>
            <a:r>
              <a:rPr lang="pl-PL" sz="1600" b="1" dirty="0" smtClean="0">
                <a:latin typeface="Arial" panose="020B0604020202020204" pitchFamily="34" charset="0"/>
                <a:cs typeface="Arial" panose="020B0604020202020204" pitchFamily="34" charset="0"/>
              </a:rPr>
              <a:t>metodycznych</a:t>
            </a:r>
            <a:r>
              <a:rPr lang="pl-PL" sz="1600" b="1" dirty="0" smtClean="0">
                <a:latin typeface="Arial" panose="020B0604020202020204" pitchFamily="34" charset="0"/>
                <a:cs typeface="Arial" panose="020B0604020202020204" pitchFamily="34" charset="0"/>
              </a:rPr>
              <a:t>.</a:t>
            </a:r>
          </a:p>
          <a:p>
            <a:pPr marL="0" indent="0" algn="just">
              <a:buNone/>
            </a:pPr>
            <a:endParaRPr lang="pl-PL" sz="1800" b="1" i="1" dirty="0" smtClean="0">
              <a:latin typeface="Arial" panose="020B0604020202020204" pitchFamily="34" charset="0"/>
              <a:cs typeface="Arial" panose="020B0604020202020204" pitchFamily="34" charset="0"/>
            </a:endParaRPr>
          </a:p>
          <a:p>
            <a:pPr marL="0" indent="0" algn="just">
              <a:buNone/>
            </a:pPr>
            <a:r>
              <a:rPr lang="pl-PL" sz="1400" b="1" dirty="0" smtClean="0">
                <a:latin typeface="Arial" panose="020B0604020202020204" pitchFamily="34" charset="0"/>
                <a:cs typeface="Arial" panose="020B0604020202020204" pitchFamily="34" charset="0"/>
              </a:rPr>
              <a:t>Działania podjęte w celu wdrożenia eksperymentu pedagogicznego jak również jego promocji w środowisku podjęte w szczególności przez Dyrektora i nauczycieli Zespołu Szkół Mechanicznych, Elektrycznych i Elektronicznych w Toruniu, rozpoczęły proces, który doprowadził ostatecznie do powstania nowego zawodu w branży teleinformatycznej - technika programisty 351406 i wprowadzenia go do klasyfikacji zawodów szkolnictwa branżowego </a:t>
            </a:r>
            <a:r>
              <a:rPr lang="pl-PL" sz="1400" b="1" dirty="0" smtClean="0">
                <a:latin typeface="Arial" panose="020B0604020202020204" pitchFamily="34" charset="0"/>
                <a:cs typeface="Arial" panose="020B0604020202020204" pitchFamily="34" charset="0"/>
              </a:rPr>
              <a:t/>
            </a:r>
            <a:br>
              <a:rPr lang="pl-PL" sz="1400" b="1" dirty="0" smtClean="0">
                <a:latin typeface="Arial" panose="020B0604020202020204" pitchFamily="34" charset="0"/>
                <a:cs typeface="Arial" panose="020B0604020202020204" pitchFamily="34" charset="0"/>
              </a:rPr>
            </a:br>
            <a:r>
              <a:rPr lang="pl-PL" sz="1400" b="1" dirty="0" smtClean="0">
                <a:latin typeface="Arial" panose="020B0604020202020204" pitchFamily="34" charset="0"/>
                <a:cs typeface="Arial" panose="020B0604020202020204" pitchFamily="34" charset="0"/>
              </a:rPr>
              <a:t>od </a:t>
            </a:r>
            <a:r>
              <a:rPr lang="pl-PL" sz="1400" b="1" dirty="0" smtClean="0">
                <a:latin typeface="Arial" panose="020B0604020202020204" pitchFamily="34" charset="0"/>
                <a:cs typeface="Arial" panose="020B0604020202020204" pitchFamily="34" charset="0"/>
              </a:rPr>
              <a:t>1 września 2019 r. Kształcenie w tym zawodzie prowadzone jest obecnie w wielu szkołach.</a:t>
            </a:r>
            <a:endParaRPr lang="pl-PL" sz="1400" b="1" i="1" dirty="0" smtClean="0">
              <a:latin typeface="Arial" panose="020B0604020202020204" pitchFamily="34" charset="0"/>
              <a:cs typeface="Arial" panose="020B0604020202020204" pitchFamily="34" charset="0"/>
            </a:endParaRPr>
          </a:p>
          <a:p>
            <a:pPr marL="0" indent="0" algn="just">
              <a:buNone/>
            </a:pPr>
            <a:endParaRPr lang="pl-PL" sz="1400" i="1" dirty="0">
              <a:solidFill>
                <a:srgbClr val="FF0000"/>
              </a:solidFill>
              <a:latin typeface="Arial" panose="020B0604020202020204" pitchFamily="34" charset="0"/>
              <a:cs typeface="Arial" panose="020B0604020202020204" pitchFamily="34" charset="0"/>
            </a:endParaRPr>
          </a:p>
          <a:p>
            <a:pPr marL="0" indent="0" algn="just">
              <a:buNone/>
            </a:pPr>
            <a:endParaRPr lang="pl-P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0687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70186"/>
          </a:xfrm>
        </p:spPr>
        <p:txBody>
          <a:bodyPr/>
          <a:lstStyle/>
          <a:p>
            <a:r>
              <a:rPr lang="pl-PL" sz="2800" b="1" dirty="0" smtClean="0">
                <a:latin typeface="Arial" panose="020B0604020202020204" pitchFamily="34" charset="0"/>
                <a:cs typeface="Arial" panose="020B0604020202020204" pitchFamily="34" charset="0"/>
              </a:rPr>
              <a:t>Eksperyment i innowacje pedagogiczne</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1600200"/>
            <a:ext cx="8363272" cy="4853136"/>
          </a:xfrm>
        </p:spPr>
        <p:txBody>
          <a:bodyPr/>
          <a:lstStyle/>
          <a:p>
            <a:pPr marL="0" indent="0">
              <a:buNone/>
            </a:pPr>
            <a:endParaRPr lang="pl-PL" sz="2000" dirty="0">
              <a:latin typeface="Arial" panose="020B0604020202020204" pitchFamily="34" charset="0"/>
              <a:cs typeface="Arial" panose="020B0604020202020204" pitchFamily="34" charset="0"/>
            </a:endParaRPr>
          </a:p>
          <a:p>
            <a:pPr marL="0" indent="0" algn="just">
              <a:buNone/>
            </a:pPr>
            <a:r>
              <a:rPr lang="pl-PL" sz="1800" b="1" dirty="0" smtClean="0">
                <a:latin typeface="Arial" panose="020B0604020202020204" pitchFamily="34" charset="0"/>
                <a:cs typeface="Arial" panose="020B0604020202020204" pitchFamily="34" charset="0"/>
              </a:rPr>
              <a:t>Innowacja </a:t>
            </a:r>
            <a:r>
              <a:rPr lang="pl-PL" sz="1800" b="1" dirty="0">
                <a:latin typeface="Arial" panose="020B0604020202020204" pitchFamily="34" charset="0"/>
                <a:cs typeface="Arial" panose="020B0604020202020204" pitchFamily="34" charset="0"/>
              </a:rPr>
              <a:t>to każde nowatorskie rozwiązanie programowe, organizacyjne </a:t>
            </a: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lub </a:t>
            </a:r>
            <a:r>
              <a:rPr lang="pl-PL" sz="1800" b="1" dirty="0">
                <a:latin typeface="Arial" panose="020B0604020202020204" pitchFamily="34" charset="0"/>
                <a:cs typeface="Arial" panose="020B0604020202020204" pitchFamily="34" charset="0"/>
              </a:rPr>
              <a:t>metodyczne, którego celem jest poprawa jakości pracy szkoły</a:t>
            </a:r>
            <a:r>
              <a:rPr lang="pl-PL" sz="1800" b="1" dirty="0" smtClean="0">
                <a:latin typeface="Arial" panose="020B0604020202020204" pitchFamily="34" charset="0"/>
                <a:cs typeface="Arial" panose="020B0604020202020204" pitchFamily="34" charset="0"/>
              </a:rPr>
              <a:t>.</a:t>
            </a:r>
          </a:p>
          <a:p>
            <a:pPr marL="0" indent="0" algn="just">
              <a:buNone/>
            </a:pPr>
            <a:endParaRPr lang="pl-PL" sz="1800" b="1" dirty="0" smtClean="0">
              <a:latin typeface="Arial" panose="020B0604020202020204" pitchFamily="34" charset="0"/>
              <a:cs typeface="Arial" panose="020B0604020202020204" pitchFamily="34" charset="0"/>
            </a:endParaRPr>
          </a:p>
          <a:p>
            <a:pPr marL="0" indent="0" algn="just">
              <a:buNone/>
            </a:pPr>
            <a:r>
              <a:rPr lang="pl-PL" sz="1800" b="1" dirty="0" smtClean="0">
                <a:latin typeface="Arial" panose="020B0604020202020204" pitchFamily="34" charset="0"/>
                <a:cs typeface="Arial" panose="020B0604020202020204" pitchFamily="34" charset="0"/>
              </a:rPr>
              <a:t>To </a:t>
            </a:r>
            <a:r>
              <a:rPr lang="pl-PL" sz="1800" b="1" dirty="0">
                <a:latin typeface="Arial" panose="020B0604020202020204" pitchFamily="34" charset="0"/>
                <a:cs typeface="Arial" panose="020B0604020202020204" pitchFamily="34" charset="0"/>
              </a:rPr>
              <a:t>samo działanie w jednej szkole może być uważane za powszechną praktykę, zaś w innej – za działanie innowacyjne. Wszystko </a:t>
            </a:r>
            <a:r>
              <a:rPr lang="pl-PL" sz="1800" b="1" dirty="0" smtClean="0">
                <a:latin typeface="Arial" panose="020B0604020202020204" pitchFamily="34" charset="0"/>
                <a:cs typeface="Arial" panose="020B0604020202020204" pitchFamily="34" charset="0"/>
              </a:rPr>
              <a:t>zależy od </a:t>
            </a:r>
            <a:r>
              <a:rPr lang="pl-PL" sz="1800" b="1" dirty="0">
                <a:latin typeface="Arial" panose="020B0604020202020204" pitchFamily="34" charset="0"/>
                <a:cs typeface="Arial" panose="020B0604020202020204" pitchFamily="34" charset="0"/>
              </a:rPr>
              <a:t>tego, jakie </a:t>
            </a:r>
            <a:r>
              <a:rPr lang="pl-PL" sz="1800" b="1" dirty="0" smtClean="0">
                <a:latin typeface="Arial" panose="020B0604020202020204" pitchFamily="34" charset="0"/>
                <a:cs typeface="Arial" panose="020B0604020202020204" pitchFamily="34" charset="0"/>
              </a:rPr>
              <a:t>są </a:t>
            </a:r>
            <a:r>
              <a:rPr lang="pl-PL" sz="1800" b="1" dirty="0">
                <a:latin typeface="Arial" panose="020B0604020202020204" pitchFamily="34" charset="0"/>
                <a:cs typeface="Arial" panose="020B0604020202020204" pitchFamily="34" charset="0"/>
              </a:rPr>
              <a:t>aktualne (przed wdrożeniem innowacji) rozwiązania stosowane </a:t>
            </a:r>
            <a:r>
              <a:rPr lang="pl-PL" sz="1800" b="1" dirty="0" smtClean="0">
                <a:latin typeface="Arial" panose="020B0604020202020204" pitchFamily="34" charset="0"/>
                <a:cs typeface="Arial" panose="020B0604020202020204" pitchFamily="34" charset="0"/>
              </a:rPr>
              <a:t/>
            </a:r>
            <a:br>
              <a:rPr lang="pl-PL" sz="1800" b="1" dirty="0" smtClean="0">
                <a:latin typeface="Arial" panose="020B0604020202020204" pitchFamily="34" charset="0"/>
                <a:cs typeface="Arial" panose="020B0604020202020204" pitchFamily="34" charset="0"/>
              </a:rPr>
            </a:br>
            <a:r>
              <a:rPr lang="pl-PL" sz="1800" b="1" dirty="0" smtClean="0">
                <a:latin typeface="Arial" panose="020B0604020202020204" pitchFamily="34" charset="0"/>
                <a:cs typeface="Arial" panose="020B0604020202020204" pitchFamily="34" charset="0"/>
              </a:rPr>
              <a:t>w </a:t>
            </a:r>
            <a:r>
              <a:rPr lang="pl-PL" sz="1800" b="1" dirty="0">
                <a:latin typeface="Arial" panose="020B0604020202020204" pitchFamily="34" charset="0"/>
                <a:cs typeface="Arial" panose="020B0604020202020204" pitchFamily="34" charset="0"/>
              </a:rPr>
              <a:t>danym zakresie</a:t>
            </a:r>
            <a:r>
              <a:rPr lang="pl-PL" sz="1800" b="1" dirty="0" smtClean="0">
                <a:latin typeface="Arial" panose="020B0604020202020204" pitchFamily="34" charset="0"/>
                <a:cs typeface="Arial" panose="020B0604020202020204" pitchFamily="34" charset="0"/>
              </a:rPr>
              <a:t>.</a:t>
            </a:r>
          </a:p>
          <a:p>
            <a:pPr marL="0" indent="0" algn="just">
              <a:buNone/>
            </a:pPr>
            <a:endParaRPr lang="pl-PL" sz="1800" b="1" dirty="0" smtClean="0">
              <a:latin typeface="Arial" panose="020B0604020202020204" pitchFamily="34" charset="0"/>
              <a:cs typeface="Arial" panose="020B0604020202020204" pitchFamily="34" charset="0"/>
            </a:endParaRPr>
          </a:p>
          <a:p>
            <a:pPr marL="0" indent="0" algn="just">
              <a:buNone/>
            </a:pPr>
            <a:r>
              <a:rPr lang="pl-PL" sz="1400" b="1" dirty="0" smtClean="0">
                <a:latin typeface="Arial" panose="020B0604020202020204" pitchFamily="34" charset="0"/>
                <a:cs typeface="Arial" panose="020B0604020202020204" pitchFamily="34" charset="0"/>
              </a:rPr>
              <a:t>Przykłady: </a:t>
            </a:r>
            <a:endParaRPr lang="pl-PL" sz="1400" b="1" dirty="0" smtClean="0">
              <a:latin typeface="Arial" panose="020B0604020202020204" pitchFamily="34" charset="0"/>
              <a:cs typeface="Arial" panose="020B0604020202020204" pitchFamily="34" charset="0"/>
            </a:endParaRPr>
          </a:p>
          <a:p>
            <a:pPr marL="0" indent="0" algn="just">
              <a:buNone/>
            </a:pPr>
            <a:r>
              <a:rPr lang="pl-PL" sz="1400" b="1" dirty="0">
                <a:latin typeface="Arial" panose="020B0604020202020204" pitchFamily="34" charset="0"/>
                <a:cs typeface="Arial" panose="020B0604020202020204" pitchFamily="34" charset="0"/>
              </a:rPr>
              <a:t>W</a:t>
            </a:r>
            <a:r>
              <a:rPr lang="pl-PL" sz="1400" b="1" dirty="0" smtClean="0">
                <a:latin typeface="Arial" panose="020B0604020202020204" pitchFamily="34" charset="0"/>
                <a:cs typeface="Arial" panose="020B0604020202020204" pitchFamily="34" charset="0"/>
              </a:rPr>
              <a:t> </a:t>
            </a:r>
            <a:r>
              <a:rPr lang="pl-PL" sz="1400" b="1" dirty="0" smtClean="0">
                <a:latin typeface="Arial" panose="020B0604020202020204" pitchFamily="34" charset="0"/>
                <a:cs typeface="Arial" panose="020B0604020202020204" pitchFamily="34" charset="0"/>
              </a:rPr>
              <a:t>Zespole Szkół Budowlanych w Bydgoszczy </a:t>
            </a:r>
            <a:r>
              <a:rPr lang="pl-PL" sz="1400" b="1" dirty="0">
                <a:latin typeface="Arial" panose="020B0604020202020204" pitchFamily="34" charset="0"/>
                <a:cs typeface="Arial" panose="020B0604020202020204" pitchFamily="34" charset="0"/>
              </a:rPr>
              <a:t>wprowadzono </a:t>
            </a:r>
            <a:r>
              <a:rPr lang="pl-PL" sz="1400" b="1" dirty="0" smtClean="0">
                <a:latin typeface="Arial" panose="020B0604020202020204" pitchFamily="34" charset="0"/>
                <a:cs typeface="Arial" panose="020B0604020202020204" pitchFamily="34" charset="0"/>
              </a:rPr>
              <a:t>innowację architektury wnętrz </a:t>
            </a:r>
            <a:r>
              <a:rPr lang="pl-PL" sz="1400" b="1" dirty="0" smtClean="0">
                <a:latin typeface="Arial" panose="020B0604020202020204" pitchFamily="34" charset="0"/>
                <a:cs typeface="Arial" panose="020B0604020202020204" pitchFamily="34" charset="0"/>
              </a:rPr>
              <a:t/>
            </a:r>
            <a:br>
              <a:rPr lang="pl-PL" sz="1400" b="1" dirty="0" smtClean="0">
                <a:latin typeface="Arial" panose="020B0604020202020204" pitchFamily="34" charset="0"/>
                <a:cs typeface="Arial" panose="020B0604020202020204" pitchFamily="34" charset="0"/>
              </a:rPr>
            </a:br>
            <a:r>
              <a:rPr lang="pl-PL" sz="1400" b="1" dirty="0" smtClean="0">
                <a:latin typeface="Arial" panose="020B0604020202020204" pitchFamily="34" charset="0"/>
                <a:cs typeface="Arial" panose="020B0604020202020204" pitchFamily="34" charset="0"/>
              </a:rPr>
              <a:t>do </a:t>
            </a:r>
            <a:r>
              <a:rPr lang="pl-PL" sz="1400" b="1" dirty="0" smtClean="0">
                <a:latin typeface="Arial" panose="020B0604020202020204" pitchFamily="34" charset="0"/>
                <a:cs typeface="Arial" panose="020B0604020202020204" pitchFamily="34" charset="0"/>
              </a:rPr>
              <a:t>kształcenia w zawodzie technik </a:t>
            </a:r>
            <a:r>
              <a:rPr lang="pl-PL" sz="1400" b="1" dirty="0">
                <a:latin typeface="Arial" panose="020B0604020202020204" pitchFamily="34" charset="0"/>
                <a:cs typeface="Arial" panose="020B0604020202020204" pitchFamily="34" charset="0"/>
              </a:rPr>
              <a:t>renowacji elementów </a:t>
            </a:r>
            <a:r>
              <a:rPr lang="pl-PL" sz="1400" b="1" dirty="0" smtClean="0">
                <a:latin typeface="Arial" panose="020B0604020202020204" pitchFamily="34" charset="0"/>
                <a:cs typeface="Arial" panose="020B0604020202020204" pitchFamily="34" charset="0"/>
              </a:rPr>
              <a:t>architektury, innowację </a:t>
            </a:r>
            <a:r>
              <a:rPr lang="pl-PL" sz="1400" b="1" dirty="0">
                <a:latin typeface="Arial" panose="020B0604020202020204" pitchFamily="34" charset="0"/>
                <a:cs typeface="Arial" panose="020B0604020202020204" pitchFamily="34" charset="0"/>
              </a:rPr>
              <a:t>komputerowe wspomaganie projektowania </a:t>
            </a:r>
            <a:r>
              <a:rPr lang="pl-PL" sz="1400" b="1" dirty="0" smtClean="0">
                <a:latin typeface="Arial" panose="020B0604020202020204" pitchFamily="34" charset="0"/>
                <a:cs typeface="Arial" panose="020B0604020202020204" pitchFamily="34" charset="0"/>
              </a:rPr>
              <a:t>CAD do kształcenia </a:t>
            </a:r>
            <a:r>
              <a:rPr lang="pl-PL" sz="1400" b="1" dirty="0">
                <a:latin typeface="Arial" panose="020B0604020202020204" pitchFamily="34" charset="0"/>
                <a:cs typeface="Arial" panose="020B0604020202020204" pitchFamily="34" charset="0"/>
              </a:rPr>
              <a:t>w zawodzie technik budownictwa, </a:t>
            </a:r>
            <a:r>
              <a:rPr lang="pl-PL" sz="1400" b="1" dirty="0" smtClean="0">
                <a:latin typeface="Arial" panose="020B0604020202020204" pitchFamily="34" charset="0"/>
                <a:cs typeface="Arial" panose="020B0604020202020204" pitchFamily="34" charset="0"/>
              </a:rPr>
              <a:t>geoinformatykę </a:t>
            </a:r>
            <a:r>
              <a:rPr lang="pl-PL" sz="1400" b="1" dirty="0" smtClean="0">
                <a:latin typeface="Arial" panose="020B0604020202020204" pitchFamily="34" charset="0"/>
                <a:cs typeface="Arial" panose="020B0604020202020204" pitchFamily="34" charset="0"/>
              </a:rPr>
              <a:t>do </a:t>
            </a:r>
            <a:r>
              <a:rPr lang="pl-PL" sz="1400" b="1" dirty="0" smtClean="0">
                <a:latin typeface="Arial" panose="020B0604020202020204" pitchFamily="34" charset="0"/>
                <a:cs typeface="Arial" panose="020B0604020202020204" pitchFamily="34" charset="0"/>
              </a:rPr>
              <a:t>kształcenia w zawodzie technik geodeta.</a:t>
            </a:r>
          </a:p>
          <a:p>
            <a:pPr marL="0" indent="0" algn="just">
              <a:buNone/>
            </a:pPr>
            <a:r>
              <a:rPr lang="pl-PL" sz="1400" b="1" dirty="0" smtClean="0">
                <a:latin typeface="Arial" panose="020B0604020202020204" pitchFamily="34" charset="0"/>
                <a:cs typeface="Arial" panose="020B0604020202020204" pitchFamily="34" charset="0"/>
              </a:rPr>
              <a:t>W Zespole Szkół Ekonomicznych i Administracyjnych w Bydgoszczy w zawodzie technik ekonomista wprowadzona zostanie innowacja „biznes i e-biznes” oraz „zarządzanie projektami”.</a:t>
            </a:r>
            <a:endParaRPr lang="pl-PL"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440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02234"/>
          </a:xfrm>
        </p:spPr>
        <p:txBody>
          <a:bodyPr/>
          <a:lstStyle/>
          <a:p>
            <a:r>
              <a:rPr lang="pl-PL" sz="2800" b="1" dirty="0"/>
              <a:t>Przygotowanie </a:t>
            </a:r>
            <a:r>
              <a:rPr lang="pl-PL" sz="2800" b="1" dirty="0" smtClean="0"/>
              <a:t>uczniów </a:t>
            </a:r>
            <a:r>
              <a:rPr lang="pl-PL" sz="2800" b="1" dirty="0"/>
              <a:t>do uzyskania dodatkowych umiejętności</a:t>
            </a:r>
            <a:endParaRPr lang="pl-PL" sz="2800" dirty="0"/>
          </a:p>
        </p:txBody>
      </p:sp>
      <p:sp>
        <p:nvSpPr>
          <p:cNvPr id="3" name="Symbol zastępczy zawartości 2"/>
          <p:cNvSpPr>
            <a:spLocks noGrp="1"/>
          </p:cNvSpPr>
          <p:nvPr>
            <p:ph idx="1"/>
          </p:nvPr>
        </p:nvSpPr>
        <p:spPr>
          <a:xfrm>
            <a:off x="457200" y="2276872"/>
            <a:ext cx="8229600" cy="3849291"/>
          </a:xfrm>
        </p:spPr>
        <p:txBody>
          <a:bodyPr/>
          <a:lstStyle/>
          <a:p>
            <a:pPr algn="just"/>
            <a:r>
              <a:rPr lang="pl-PL" sz="2000" b="1" dirty="0"/>
              <a:t>Przygotowanie </a:t>
            </a:r>
            <a:r>
              <a:rPr lang="pl-PL" sz="2000" b="1" dirty="0" smtClean="0"/>
              <a:t>uczniów do </a:t>
            </a:r>
            <a:r>
              <a:rPr lang="pl-PL" sz="2000" b="1" dirty="0"/>
              <a:t>uzyskania dodatkowych uprawnień, umiejętności zawodowych lub kwalifikacji </a:t>
            </a:r>
            <a:r>
              <a:rPr lang="pl-PL" sz="2000" b="1" dirty="0" smtClean="0"/>
              <a:t>rynkowych </a:t>
            </a:r>
            <a:r>
              <a:rPr lang="pl-PL" sz="2000" b="1" dirty="0"/>
              <a:t>w celu zwiększenia  szansy na </a:t>
            </a:r>
            <a:r>
              <a:rPr lang="pl-PL" sz="2000" b="1" dirty="0" smtClean="0"/>
              <a:t>zatrudnienie</a:t>
            </a:r>
          </a:p>
          <a:p>
            <a:pPr algn="just"/>
            <a:r>
              <a:rPr lang="pl-PL" sz="2000" dirty="0"/>
              <a:t>(…) Szkoła prowadząca kształcenie zawodowe </a:t>
            </a:r>
            <a:r>
              <a:rPr lang="pl-PL" sz="2000" b="1" u="sng" dirty="0"/>
              <a:t>może również zaoferować uczniowi przygotowanie </a:t>
            </a:r>
            <a:r>
              <a:rPr lang="pl-PL" sz="2000" b="1" u="sng" dirty="0" smtClean="0"/>
              <a:t>do </a:t>
            </a:r>
            <a:r>
              <a:rPr lang="pl-PL" sz="2000" b="1" u="sng" dirty="0"/>
              <a:t>nabycia dodatkowych uprawnień zawodowych</a:t>
            </a:r>
            <a:r>
              <a:rPr lang="pl-PL" sz="2000" dirty="0"/>
              <a:t> </a:t>
            </a:r>
            <a:r>
              <a:rPr lang="pl-PL" sz="2000" dirty="0" smtClean="0"/>
              <a:t>w </a:t>
            </a:r>
            <a:r>
              <a:rPr lang="pl-PL" sz="2000" dirty="0"/>
              <a:t>zakresie wybranych zawodów, </a:t>
            </a:r>
            <a:r>
              <a:rPr lang="pl-PL" sz="2000" b="1" u="sng" dirty="0"/>
              <a:t>dodatkowych umiejętności zawodowych </a:t>
            </a:r>
            <a:r>
              <a:rPr lang="pl-PL" sz="2000" dirty="0"/>
              <a:t>lub </a:t>
            </a:r>
            <a:r>
              <a:rPr lang="pl-PL" sz="2000" b="1" u="sng" dirty="0"/>
              <a:t>kwalifikacji rynkowych</a:t>
            </a:r>
            <a:r>
              <a:rPr lang="pl-PL" sz="2000" u="sng" dirty="0"/>
              <a:t> </a:t>
            </a:r>
            <a:r>
              <a:rPr lang="pl-PL" sz="2000" dirty="0"/>
              <a:t>funkcjonujących </a:t>
            </a:r>
            <a:r>
              <a:rPr lang="pl-PL" sz="2000" dirty="0" smtClean="0"/>
              <a:t/>
            </a:r>
            <a:br>
              <a:rPr lang="pl-PL" sz="2000" dirty="0" smtClean="0"/>
            </a:br>
            <a:r>
              <a:rPr lang="pl-PL" sz="2000" dirty="0" smtClean="0"/>
              <a:t>w Zintegrowanym </a:t>
            </a:r>
            <a:r>
              <a:rPr lang="pl-PL" sz="2000" dirty="0"/>
              <a:t>Systemie Kwalifikacji (…).</a:t>
            </a:r>
          </a:p>
          <a:p>
            <a:pPr marL="771525" indent="-771525" algn="just"/>
            <a:endParaRPr lang="pl-PL" sz="1400" dirty="0"/>
          </a:p>
          <a:p>
            <a:pPr algn="just"/>
            <a:endParaRPr lang="pl-PL" sz="1200" i="1" dirty="0"/>
          </a:p>
          <a:p>
            <a:pPr marL="0" indent="0" algn="just">
              <a:buNone/>
            </a:pPr>
            <a:r>
              <a:rPr lang="pl-PL" sz="1600" i="1" dirty="0"/>
              <a:t>Załącznik nr 1 rozporządzenia Ministra Edukacji Narodowej z 15 lutego 2019 r. </a:t>
            </a:r>
            <a:br>
              <a:rPr lang="pl-PL" sz="1600" i="1" dirty="0"/>
            </a:br>
            <a:r>
              <a:rPr lang="pl-PL" sz="1600" i="1" dirty="0"/>
              <a:t>w sprawie ogólnych celów i zadań kształcenia w zawodach szkolnictwa branżowego oraz klasyfikacji zawodów szkolnictwa branżowego </a:t>
            </a:r>
            <a:r>
              <a:rPr lang="pl-PL" sz="1600" i="1" dirty="0" smtClean="0"/>
              <a:t>(</a:t>
            </a:r>
            <a:r>
              <a:rPr lang="pl-PL" sz="1600" i="1" dirty="0"/>
              <a:t>Dz. U. z 2019 r., poz. 316 z </a:t>
            </a:r>
            <a:r>
              <a:rPr lang="pl-PL" sz="1600" i="1" dirty="0" err="1"/>
              <a:t>późn</a:t>
            </a:r>
            <a:r>
              <a:rPr lang="pl-PL" sz="1600" i="1" dirty="0"/>
              <a:t>. zm. )</a:t>
            </a:r>
          </a:p>
          <a:p>
            <a:pPr algn="just"/>
            <a:endParaRPr lang="pl-PL" sz="1600" b="1" dirty="0"/>
          </a:p>
        </p:txBody>
      </p:sp>
    </p:spTree>
    <p:extLst>
      <p:ext uri="{BB962C8B-B14F-4D97-AF65-F5344CB8AC3E}">
        <p14:creationId xmlns:p14="http://schemas.microsoft.com/office/powerpoint/2010/main" val="1611850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02234"/>
          </a:xfrm>
        </p:spPr>
        <p:txBody>
          <a:bodyPr/>
          <a:lstStyle/>
          <a:p>
            <a:r>
              <a:rPr lang="pl-PL" sz="2800" b="1" dirty="0" smtClean="0"/>
              <a:t>Branżowe Centra Umiejętności </a:t>
            </a:r>
            <a:endParaRPr lang="pl-PL" sz="2800" dirty="0"/>
          </a:p>
        </p:txBody>
      </p:sp>
      <p:sp>
        <p:nvSpPr>
          <p:cNvPr id="3" name="Symbol zastępczy zawartości 2"/>
          <p:cNvSpPr>
            <a:spLocks noGrp="1"/>
          </p:cNvSpPr>
          <p:nvPr>
            <p:ph idx="1"/>
          </p:nvPr>
        </p:nvSpPr>
        <p:spPr>
          <a:xfrm>
            <a:off x="457200" y="1772816"/>
            <a:ext cx="8229600" cy="4353347"/>
          </a:xfrm>
        </p:spPr>
        <p:txBody>
          <a:bodyPr/>
          <a:lstStyle/>
          <a:p>
            <a:pPr marL="0" indent="0" algn="just">
              <a:buNone/>
            </a:pPr>
            <a:r>
              <a:rPr lang="pl-PL" sz="2000" b="1" dirty="0">
                <a:latin typeface="Arial" panose="020B0604020202020204" pitchFamily="34" charset="0"/>
                <a:cs typeface="Arial" panose="020B0604020202020204" pitchFamily="34" charset="0"/>
              </a:rPr>
              <a:t>Branżowe Centra Umiejętności to projekt mający na celu przygotowywanie kadr dla polskiej gospodarki. Będą one prowadziły działalność edukacyjno-szkoleniową, integrująco-wspierającą, innowacyjno-rozwojową oraz doradczo-promocyjną. BCU jako nowa instytucja będzie wspierała rozwój kształcenia </a:t>
            </a:r>
            <a:r>
              <a:rPr lang="pl-PL" sz="2000" b="1" dirty="0" smtClean="0">
                <a:latin typeface="Arial" panose="020B0604020202020204" pitchFamily="34" charset="0"/>
                <a:cs typeface="Arial" panose="020B0604020202020204" pitchFamily="34" charset="0"/>
              </a:rPr>
              <a:t>zawodowego.</a:t>
            </a:r>
          </a:p>
          <a:p>
            <a:pPr marL="0" indent="0" algn="just">
              <a:buNone/>
            </a:pPr>
            <a:r>
              <a:rPr lang="pl-PL" sz="2000" b="1" dirty="0">
                <a:latin typeface="Arial" panose="020B0604020202020204" pitchFamily="34" charset="0"/>
                <a:cs typeface="Arial" panose="020B0604020202020204" pitchFamily="34" charset="0"/>
              </a:rPr>
              <a:t>Celem Branżowych Centrów Umiejętności jest wsparcie przygotowania kadr na potrzeby nowoczesnej gospodarki w poszczególnych branżach poprzez zapewnienie przestrzeni dla innowacyjnej i trwałej współpracy biznesu z edukacją zawodową na wszystkich poziomach kształcenia zawodowego, a także wdrożenie koncepcji doskonałości zawodowej </a:t>
            </a:r>
            <a:r>
              <a:rPr lang="pl-PL" sz="2000" b="1" dirty="0" smtClean="0">
                <a:latin typeface="Arial" panose="020B0604020202020204" pitchFamily="34" charset="0"/>
                <a:cs typeface="Arial" panose="020B0604020202020204" pitchFamily="34" charset="0"/>
              </a:rPr>
              <a:t>w </a:t>
            </a:r>
            <a:r>
              <a:rPr lang="pl-PL" sz="2000" b="1" dirty="0">
                <a:latin typeface="Arial" panose="020B0604020202020204" pitchFamily="34" charset="0"/>
                <a:cs typeface="Arial" panose="020B0604020202020204" pitchFamily="34" charset="0"/>
              </a:rPr>
              <a:t>polskim systemie kształcenia zawodowego.</a:t>
            </a:r>
          </a:p>
          <a:p>
            <a:pPr marL="0" indent="0" algn="just">
              <a:buNone/>
            </a:pPr>
            <a:endParaRPr lang="pl-PL" sz="2000" b="1" dirty="0" smtClean="0">
              <a:latin typeface="Arial" panose="020B0604020202020204" pitchFamily="34" charset="0"/>
              <a:cs typeface="Arial" panose="020B0604020202020204" pitchFamily="34" charset="0"/>
            </a:endParaRPr>
          </a:p>
          <a:p>
            <a:pPr marL="0" indent="0" algn="just">
              <a:buNone/>
            </a:pPr>
            <a:endParaRPr lang="pl-PL"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9463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02234"/>
          </a:xfrm>
        </p:spPr>
        <p:txBody>
          <a:bodyPr/>
          <a:lstStyle/>
          <a:p>
            <a:r>
              <a:rPr lang="pl-PL" sz="2400" b="1" dirty="0" smtClean="0">
                <a:latin typeface="Arial" panose="020B0604020202020204" pitchFamily="34" charset="0"/>
                <a:cs typeface="Arial" panose="020B0604020202020204" pitchFamily="34" charset="0"/>
              </a:rPr>
              <a:t>Przykłady działań sprzyjających rozwojowi kompetencji przyszłości w szkołach kujawsko-pomorskiego</a:t>
            </a:r>
            <a:endParaRPr lang="pl-PL" sz="24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67544" y="2060848"/>
            <a:ext cx="8229600" cy="3993307"/>
          </a:xfrm>
        </p:spPr>
        <p:txBody>
          <a:bodyPr/>
          <a:lstStyle/>
          <a:p>
            <a:pPr algn="just">
              <a:buFont typeface="+mj-lt"/>
              <a:buAutoNum type="arabicPeriod"/>
            </a:pPr>
            <a:r>
              <a:rPr lang="pl-PL" sz="1800" dirty="0" smtClean="0">
                <a:latin typeface="Arial" panose="020B0604020202020204" pitchFamily="34" charset="0"/>
                <a:cs typeface="Arial" panose="020B0604020202020204" pitchFamily="34" charset="0"/>
              </a:rPr>
              <a:t>„</a:t>
            </a:r>
            <a:r>
              <a:rPr lang="pl-PL" sz="1800" b="1" dirty="0" smtClean="0">
                <a:latin typeface="Arial" panose="020B0604020202020204" pitchFamily="34" charset="0"/>
                <a:cs typeface="Arial" panose="020B0604020202020204" pitchFamily="34" charset="0"/>
              </a:rPr>
              <a:t>Szkoła Patentów” – promowanie wynalazczości w ramach współpracy szkół z Politechniką Bydgoską;</a:t>
            </a:r>
          </a:p>
          <a:p>
            <a:pPr algn="just">
              <a:buFont typeface="+mj-lt"/>
              <a:buAutoNum type="arabicPeriod"/>
            </a:pPr>
            <a:r>
              <a:rPr lang="pl-PL" sz="1800" b="1" dirty="0" smtClean="0">
                <a:latin typeface="Arial" panose="020B0604020202020204" pitchFamily="34" charset="0"/>
                <a:cs typeface="Arial" panose="020B0604020202020204" pitchFamily="34" charset="0"/>
              </a:rPr>
              <a:t>Projekt </a:t>
            </a:r>
            <a:r>
              <a:rPr lang="pl-PL" sz="1800" b="1" dirty="0" err="1" smtClean="0">
                <a:latin typeface="Arial" panose="020B0604020202020204" pitchFamily="34" charset="0"/>
                <a:cs typeface="Arial" panose="020B0604020202020204" pitchFamily="34" charset="0"/>
              </a:rPr>
              <a:t>RoboLAB</a:t>
            </a:r>
            <a:r>
              <a:rPr lang="pl-PL" sz="1800" b="1" dirty="0" smtClean="0">
                <a:latin typeface="Arial" panose="020B0604020202020204" pitchFamily="34" charset="0"/>
                <a:cs typeface="Arial" panose="020B0604020202020204" pitchFamily="34" charset="0"/>
              </a:rPr>
              <a:t> – prowadzenie zajęć pozwalających uczniom zwiększyć kompetencje w zakresie zaawansowanej technologii;</a:t>
            </a:r>
          </a:p>
          <a:p>
            <a:pPr algn="just">
              <a:buFont typeface="+mj-lt"/>
              <a:buAutoNum type="arabicPeriod"/>
            </a:pPr>
            <a:r>
              <a:rPr lang="pl-PL" sz="1800" b="1" dirty="0" smtClean="0">
                <a:latin typeface="Arial" panose="020B0604020202020204" pitchFamily="34" charset="0"/>
                <a:cs typeface="Arial" panose="020B0604020202020204" pitchFamily="34" charset="0"/>
              </a:rPr>
              <a:t>Projekty rządowe – „Aktywna tablica”, „Laboratoria przyszłości”;</a:t>
            </a:r>
          </a:p>
          <a:p>
            <a:pPr algn="just">
              <a:buFont typeface="+mj-lt"/>
              <a:buAutoNum type="arabicPeriod"/>
            </a:pPr>
            <a:r>
              <a:rPr lang="pl-PL" sz="1800" b="1" dirty="0" smtClean="0">
                <a:latin typeface="Arial" panose="020B0604020202020204" pitchFamily="34" charset="0"/>
                <a:cs typeface="Arial" panose="020B0604020202020204" pitchFamily="34" charset="0"/>
              </a:rPr>
              <a:t>Realizacja programu ERASMUS+ - w 2021 r. 36 szkół uzyskało akceptację złożonych wniosków przez Narodową Agencję Programu Erasmus+, w tym 7 wnioskujących po raz pierwszy;</a:t>
            </a:r>
          </a:p>
          <a:p>
            <a:pPr algn="just">
              <a:buFont typeface="+mj-lt"/>
              <a:buAutoNum type="arabicPeriod"/>
            </a:pPr>
            <a:r>
              <a:rPr lang="pl-PL" sz="1800" b="1" dirty="0" smtClean="0">
                <a:latin typeface="Arial" panose="020B0604020202020204" pitchFamily="34" charset="0"/>
                <a:cs typeface="Arial" panose="020B0604020202020204" pitchFamily="34" charset="0"/>
              </a:rPr>
              <a:t>Realizacja programu </a:t>
            </a:r>
            <a:r>
              <a:rPr lang="pl-PL" sz="1800" b="1" dirty="0" err="1" smtClean="0">
                <a:latin typeface="Arial" panose="020B0604020202020204" pitchFamily="34" charset="0"/>
                <a:cs typeface="Arial" panose="020B0604020202020204" pitchFamily="34" charset="0"/>
              </a:rPr>
              <a:t>eTwinning</a:t>
            </a:r>
            <a:r>
              <a:rPr lang="pl-PL" sz="1800" b="1" dirty="0" smtClean="0">
                <a:latin typeface="Arial" panose="020B0604020202020204" pitchFamily="34" charset="0"/>
                <a:cs typeface="Arial" panose="020B0604020202020204" pitchFamily="34" charset="0"/>
              </a:rPr>
              <a:t>;</a:t>
            </a:r>
          </a:p>
          <a:p>
            <a:pPr algn="just">
              <a:buFont typeface="+mj-lt"/>
              <a:buAutoNum type="arabicPeriod"/>
            </a:pPr>
            <a:r>
              <a:rPr lang="pl-PL" sz="1800" b="1" dirty="0" smtClean="0">
                <a:latin typeface="Arial" panose="020B0604020202020204" pitchFamily="34" charset="0"/>
                <a:cs typeface="Arial" panose="020B0604020202020204" pitchFamily="34" charset="0"/>
              </a:rPr>
              <a:t>Realizacja nauki w szkołach z oddziałami dwujęzycznymi.</a:t>
            </a:r>
          </a:p>
          <a:p>
            <a:pPr algn="just">
              <a:buFont typeface="+mj-lt"/>
              <a:buAutoNum type="arabicPeriod"/>
            </a:pPr>
            <a:r>
              <a:rPr lang="pl-PL" sz="1800" b="1" dirty="0" smtClean="0">
                <a:latin typeface="Arial" panose="020B0604020202020204" pitchFamily="34" charset="0"/>
                <a:cs typeface="Arial" panose="020B0604020202020204" pitchFamily="34" charset="0"/>
              </a:rPr>
              <a:t>Darmowe zajęcia z programowania;</a:t>
            </a:r>
          </a:p>
          <a:p>
            <a:pPr algn="just">
              <a:buFont typeface="+mj-lt"/>
              <a:buAutoNum type="arabicPeriod"/>
            </a:pPr>
            <a:r>
              <a:rPr lang="pl-PL" sz="1800" b="1" dirty="0" smtClean="0">
                <a:latin typeface="Arial" panose="020B0604020202020204" pitchFamily="34" charset="0"/>
                <a:cs typeface="Arial" panose="020B0604020202020204" pitchFamily="34" charset="0"/>
              </a:rPr>
              <a:t>Projekt „Nowe kwalifikacje i dodatkowe uprawnienia motorem rozwoju mieszkańców regionu”.</a:t>
            </a:r>
          </a:p>
          <a:p>
            <a:pPr algn="just">
              <a:buFont typeface="+mj-lt"/>
              <a:buAutoNum type="arabicPeriod"/>
            </a:pPr>
            <a:endParaRPr lang="pl-PL" sz="1800" dirty="0" smtClean="0">
              <a:latin typeface="Arial" panose="020B0604020202020204" pitchFamily="34" charset="0"/>
              <a:cs typeface="Arial" panose="020B0604020202020204" pitchFamily="34" charset="0"/>
            </a:endParaRPr>
          </a:p>
          <a:p>
            <a:pPr algn="just">
              <a:buFont typeface="+mj-lt"/>
              <a:buAutoNum type="arabicPeriod"/>
            </a:pPr>
            <a:endParaRPr lang="pl-PL"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508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437112"/>
            <a:ext cx="8208912" cy="1362075"/>
          </a:xfrm>
        </p:spPr>
        <p:txBody>
          <a:bodyPr/>
          <a:lstStyle/>
          <a:p>
            <a:pPr algn="r"/>
            <a:r>
              <a:rPr lang="pl-PL" dirty="0" smtClean="0"/>
              <a:t/>
            </a:r>
            <a:br>
              <a:rPr lang="pl-PL" dirty="0" smtClean="0"/>
            </a:br>
            <a:r>
              <a:rPr lang="pl-PL" dirty="0" smtClean="0"/>
              <a:t>Dziękuję </a:t>
            </a:r>
            <a:r>
              <a:rPr lang="pl-PL" dirty="0"/>
              <a:t>za uwagę. </a:t>
            </a:r>
          </a:p>
        </p:txBody>
      </p:sp>
      <p:sp>
        <p:nvSpPr>
          <p:cNvPr id="3" name="Symbol zastępczy tekstu 2"/>
          <p:cNvSpPr>
            <a:spLocks noGrp="1"/>
          </p:cNvSpPr>
          <p:nvPr>
            <p:ph type="body" idx="1"/>
          </p:nvPr>
        </p:nvSpPr>
        <p:spPr/>
        <p:txBody>
          <a:bodyPr/>
          <a:lstStyle/>
          <a:p>
            <a:pPr algn="just"/>
            <a:r>
              <a:rPr lang="pl-PL" sz="2400" b="1" dirty="0">
                <a:solidFill>
                  <a:schemeClr val="tx1"/>
                </a:solidFill>
                <a:latin typeface="Arial" panose="020B0604020202020204" pitchFamily="34" charset="0"/>
                <a:cs typeface="Arial" panose="020B0604020202020204" pitchFamily="34" charset="0"/>
              </a:rPr>
              <a:t>Nauka kształtuje </a:t>
            </a:r>
            <a:r>
              <a:rPr lang="pl-PL" sz="2400" b="1" dirty="0" smtClean="0">
                <a:solidFill>
                  <a:schemeClr val="tx1"/>
                </a:solidFill>
                <a:latin typeface="Arial" panose="020B0604020202020204" pitchFamily="34" charset="0"/>
                <a:cs typeface="Arial" panose="020B0604020202020204" pitchFamily="34" charset="0"/>
              </a:rPr>
              <a:t>rzeczywistość. </a:t>
            </a:r>
            <a:r>
              <a:rPr lang="pl-PL" sz="2400" b="1" dirty="0">
                <a:solidFill>
                  <a:schemeClr val="tx1"/>
                </a:solidFill>
                <a:latin typeface="Arial" panose="020B0604020202020204" pitchFamily="34" charset="0"/>
                <a:cs typeface="Arial" panose="020B0604020202020204" pitchFamily="34" charset="0"/>
              </a:rPr>
              <a:t>Dobra edukacja jest kluczowym czynnikiem nie tylko dla rozwoju społeczeństwa, ale i budowania silnej gospodarki. </a:t>
            </a:r>
          </a:p>
          <a:p>
            <a:pPr algn="ctr"/>
            <a:endParaRPr lang="pl-PL"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576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a:xfrm>
            <a:off x="992188" y="476250"/>
            <a:ext cx="7972425" cy="1008063"/>
          </a:xfrm>
        </p:spPr>
        <p:txBody>
          <a:bodyPr/>
          <a:lstStyle/>
          <a:p>
            <a:r>
              <a:rPr lang="pl-PL" altLang="pl-PL" sz="1800" b="1" dirty="0" smtClean="0"/>
              <a:t>Udział uczniów i słuchaczy w kształceniu formalnym w roku szkolnym 2022/2023</a:t>
            </a:r>
          </a:p>
        </p:txBody>
      </p:sp>
      <p:sp>
        <p:nvSpPr>
          <p:cNvPr id="4099" name="Prostokąt 1"/>
          <p:cNvSpPr>
            <a:spLocks noChangeArrowheads="1"/>
          </p:cNvSpPr>
          <p:nvPr/>
        </p:nvSpPr>
        <p:spPr bwMode="auto">
          <a:xfrm>
            <a:off x="217488" y="1797050"/>
            <a:ext cx="8569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0" fontAlgn="base" hangingPunct="0">
              <a:spcBef>
                <a:spcPct val="0"/>
              </a:spcBef>
              <a:spcAft>
                <a:spcPct val="0"/>
              </a:spcAft>
              <a:buFontTx/>
              <a:buNone/>
            </a:pPr>
            <a:r>
              <a:rPr lang="pl-PL" altLang="pl-PL" sz="2000" b="1" smtClean="0">
                <a:solidFill>
                  <a:srgbClr val="002060"/>
                </a:solidFill>
                <a:cs typeface="Arial" charset="0"/>
              </a:rPr>
              <a:t> </a:t>
            </a:r>
            <a:endParaRPr lang="pl-PL" altLang="pl-PL" sz="2000" b="1" smtClean="0">
              <a:solidFill>
                <a:srgbClr val="0070C0"/>
              </a:solidFill>
              <a:cs typeface="Arial" charset="0"/>
            </a:endParaRPr>
          </a:p>
        </p:txBody>
      </p:sp>
      <p:graphicFrame>
        <p:nvGraphicFramePr>
          <p:cNvPr id="4100" name="Wykres 3"/>
          <p:cNvGraphicFramePr>
            <a:graphicFrameLocks/>
          </p:cNvGraphicFramePr>
          <p:nvPr>
            <p:extLst>
              <p:ext uri="{D42A27DB-BD31-4B8C-83A1-F6EECF244321}">
                <p14:modId xmlns:p14="http://schemas.microsoft.com/office/powerpoint/2010/main" val="2642674381"/>
              </p:ext>
            </p:extLst>
          </p:nvPr>
        </p:nvGraphicFramePr>
        <p:xfrm>
          <a:off x="995363" y="1555750"/>
          <a:ext cx="7331075" cy="4829175"/>
        </p:xfrm>
        <a:graphic>
          <a:graphicData uri="http://schemas.openxmlformats.org/presentationml/2006/ole">
            <mc:AlternateContent xmlns:mc="http://schemas.openxmlformats.org/markup-compatibility/2006">
              <mc:Choice xmlns:v="urn:schemas-microsoft-com:vml" Requires="v">
                <p:oleObj spid="_x0000_s3117" name="Wykres" r:id="rId3" imgW="7381803" imgH="4857725" progId="Excel.Sheet.8">
                  <p:embed/>
                </p:oleObj>
              </mc:Choice>
              <mc:Fallback>
                <p:oleObj name="Wykres" r:id="rId3" imgW="7381803" imgH="4857725" progId="Excel.Sheet.8">
                  <p:embed/>
                  <p:pic>
                    <p:nvPicPr>
                      <p:cNvPr id="0" name="Picture 2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5363" y="1555750"/>
                        <a:ext cx="7331075" cy="482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08405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467544" y="476250"/>
            <a:ext cx="8497069" cy="1081088"/>
          </a:xfrm>
        </p:spPr>
        <p:txBody>
          <a:bodyPr/>
          <a:lstStyle/>
          <a:p>
            <a:r>
              <a:rPr lang="pl-PL" altLang="pl-PL" sz="2000" b="1" dirty="0" smtClean="0"/>
              <a:t>Udział uczniów i słuchaczy w roku szkolnym 2022/2023</a:t>
            </a:r>
          </a:p>
        </p:txBody>
      </p:sp>
      <p:sp>
        <p:nvSpPr>
          <p:cNvPr id="5123" name="Prostokąt 1"/>
          <p:cNvSpPr>
            <a:spLocks noChangeArrowheads="1"/>
          </p:cNvSpPr>
          <p:nvPr/>
        </p:nvSpPr>
        <p:spPr bwMode="auto">
          <a:xfrm>
            <a:off x="217488" y="1797050"/>
            <a:ext cx="8569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pl-PL" altLang="pl-PL" sz="2000" b="1">
                <a:solidFill>
                  <a:srgbClr val="002060"/>
                </a:solidFill>
              </a:rPr>
              <a:t> </a:t>
            </a:r>
            <a:endParaRPr lang="pl-PL" altLang="pl-PL" sz="2000" b="1">
              <a:solidFill>
                <a:srgbClr val="0070C0"/>
              </a:solidFill>
            </a:endParaRPr>
          </a:p>
        </p:txBody>
      </p:sp>
      <p:graphicFrame>
        <p:nvGraphicFramePr>
          <p:cNvPr id="2" name="Wykres 1"/>
          <p:cNvGraphicFramePr/>
          <p:nvPr>
            <p:extLst>
              <p:ext uri="{D42A27DB-BD31-4B8C-83A1-F6EECF244321}">
                <p14:modId xmlns:p14="http://schemas.microsoft.com/office/powerpoint/2010/main" val="3675942619"/>
              </p:ext>
            </p:extLst>
          </p:nvPr>
        </p:nvGraphicFramePr>
        <p:xfrm>
          <a:off x="971600" y="1397000"/>
          <a:ext cx="6648400" cy="4480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0292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74242"/>
          </a:xfrm>
        </p:spPr>
        <p:txBody>
          <a:bodyPr/>
          <a:lstStyle/>
          <a:p>
            <a:r>
              <a:rPr lang="pl-PL" sz="2000" b="1" dirty="0" smtClean="0">
                <a:latin typeface="Arial" panose="020B0604020202020204" pitchFamily="34" charset="0"/>
                <a:cs typeface="Arial" panose="020B0604020202020204" pitchFamily="34" charset="0"/>
              </a:rPr>
              <a:t>Liczba szkół ponadpodstawowych kształcących w zawodach szkolnictwa branżowego w roku szkolnym 2022/23</a:t>
            </a:r>
            <a:endParaRPr lang="pl-PL" sz="2000" b="1" dirty="0">
              <a:latin typeface="Arial" panose="020B0604020202020204" pitchFamily="34" charset="0"/>
              <a:cs typeface="Arial" panose="020B0604020202020204" pitchFamily="34" charset="0"/>
            </a:endParaRPr>
          </a:p>
        </p:txBody>
      </p:sp>
      <p:graphicFrame>
        <p:nvGraphicFramePr>
          <p:cNvPr id="3" name="Wykres 2"/>
          <p:cNvGraphicFramePr/>
          <p:nvPr>
            <p:extLst>
              <p:ext uri="{D42A27DB-BD31-4B8C-83A1-F6EECF244321}">
                <p14:modId xmlns:p14="http://schemas.microsoft.com/office/powerpoint/2010/main" val="4206884585"/>
              </p:ext>
            </p:extLst>
          </p:nvPr>
        </p:nvGraphicFramePr>
        <p:xfrm>
          <a:off x="755576" y="1772816"/>
          <a:ext cx="741682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80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1"/>
          <p:cNvSpPr>
            <a:spLocks noGrp="1"/>
          </p:cNvSpPr>
          <p:nvPr>
            <p:ph type="title"/>
          </p:nvPr>
        </p:nvSpPr>
        <p:spPr>
          <a:xfrm>
            <a:off x="1187450" y="357188"/>
            <a:ext cx="7777163" cy="671512"/>
          </a:xfrm>
        </p:spPr>
        <p:txBody>
          <a:bodyPr/>
          <a:lstStyle/>
          <a:p>
            <a:pPr>
              <a:defRPr/>
            </a:pPr>
            <a:r>
              <a:rPr lang="pl-PL" sz="2000" b="1" dirty="0"/>
              <a:t>Branże, w których kształci się </a:t>
            </a:r>
            <a:r>
              <a:rPr lang="pl-PL" sz="2000" b="1" u="sng" dirty="0"/>
              <a:t>największa liczba</a:t>
            </a:r>
            <a:r>
              <a:rPr lang="pl-PL" sz="2000" b="1" dirty="0">
                <a:effectLst>
                  <a:outerShdw blurRad="38100" dist="38100" dir="2700000" algn="tl">
                    <a:srgbClr val="000000">
                      <a:alpha val="43137"/>
                    </a:srgbClr>
                  </a:outerShdw>
                </a:effectLst>
              </a:rPr>
              <a:t> </a:t>
            </a:r>
            <a:r>
              <a:rPr lang="pl-PL" sz="2000" b="1" dirty="0"/>
              <a:t>uczniów </a:t>
            </a:r>
            <a:br>
              <a:rPr lang="pl-PL" sz="2000" b="1" dirty="0"/>
            </a:br>
            <a:r>
              <a:rPr lang="pl-PL" sz="2000" b="1" dirty="0"/>
              <a:t>w województwie kujawsko-pomorskim</a:t>
            </a:r>
            <a:r>
              <a:rPr lang="pl-PL" sz="1800" b="1" dirty="0">
                <a:solidFill>
                  <a:srgbClr val="0070C0"/>
                </a:solidFill>
              </a:rPr>
              <a:t/>
            </a:r>
            <a:br>
              <a:rPr lang="pl-PL" sz="1800" b="1" dirty="0">
                <a:solidFill>
                  <a:srgbClr val="0070C0"/>
                </a:solidFill>
              </a:rPr>
            </a:br>
            <a:endParaRPr lang="pl-PL" sz="1800" b="1" dirty="0">
              <a:solidFill>
                <a:srgbClr val="0070C0"/>
              </a:solidFill>
            </a:endParaRPr>
          </a:p>
        </p:txBody>
      </p:sp>
      <p:graphicFrame>
        <p:nvGraphicFramePr>
          <p:cNvPr id="6" name="Wykres 5"/>
          <p:cNvGraphicFramePr>
            <a:graphicFrameLocks/>
          </p:cNvGraphicFramePr>
          <p:nvPr/>
        </p:nvGraphicFramePr>
        <p:xfrm>
          <a:off x="1514474" y="1028733"/>
          <a:ext cx="7305998"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3668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02234"/>
          </a:xfrm>
        </p:spPr>
        <p:txBody>
          <a:bodyPr/>
          <a:lstStyle/>
          <a:p>
            <a:r>
              <a:rPr lang="pl-PL" altLang="pl-PL" sz="2800" b="1" dirty="0">
                <a:latin typeface="Arial" panose="020B0604020202020204" pitchFamily="34" charset="0"/>
                <a:cs typeface="Arial" panose="020B0604020202020204" pitchFamily="34" charset="0"/>
              </a:rPr>
              <a:t>Z</a:t>
            </a:r>
            <a:r>
              <a:rPr lang="pl-PL" altLang="pl-PL" sz="2800" b="1" dirty="0" smtClean="0">
                <a:latin typeface="Arial" panose="020B0604020202020204" pitchFamily="34" charset="0"/>
                <a:cs typeface="Arial" panose="020B0604020202020204" pitchFamily="34" charset="0"/>
              </a:rPr>
              <a:t>miany wprowadzone w systemie polskiej oświaty od 2019 r. </a:t>
            </a:r>
            <a:endParaRPr lang="pl-PL" sz="2800" i="1" dirty="0">
              <a:solidFill>
                <a:srgbClr val="FF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2636912"/>
            <a:ext cx="8229600" cy="3489251"/>
          </a:xfrm>
        </p:spPr>
        <p:txBody>
          <a:bodyPr/>
          <a:lstStyle/>
          <a:p>
            <a:pPr algn="just"/>
            <a:r>
              <a:rPr lang="pl-PL" sz="2000" b="1" dirty="0">
                <a:latin typeface="Arial" panose="020B0604020202020204" pitchFamily="34" charset="0"/>
                <a:cs typeface="Arial" panose="020B0604020202020204" pitchFamily="34" charset="0"/>
              </a:rPr>
              <a:t>nowa podstawa programowa kształcenia ogólnego, </a:t>
            </a:r>
            <a:endParaRPr lang="pl-PL" sz="2000" b="1" dirty="0" smtClean="0">
              <a:latin typeface="Arial" panose="020B0604020202020204" pitchFamily="34" charset="0"/>
              <a:cs typeface="Arial" panose="020B0604020202020204" pitchFamily="34" charset="0"/>
            </a:endParaRPr>
          </a:p>
          <a:p>
            <a:pPr algn="just"/>
            <a:r>
              <a:rPr lang="pl-PL" sz="2000" b="1" dirty="0" smtClean="0">
                <a:latin typeface="Arial" panose="020B0604020202020204" pitchFamily="34" charset="0"/>
                <a:cs typeface="Arial" panose="020B0604020202020204" pitchFamily="34" charset="0"/>
              </a:rPr>
              <a:t>nowe podstawy programowe </a:t>
            </a:r>
            <a:r>
              <a:rPr lang="pl-PL" sz="2000" b="1" dirty="0">
                <a:latin typeface="Arial" panose="020B0604020202020204" pitchFamily="34" charset="0"/>
                <a:cs typeface="Arial" panose="020B0604020202020204" pitchFamily="34" charset="0"/>
              </a:rPr>
              <a:t>kształcenia w zawodach szkolnictwa branżowego oraz </a:t>
            </a:r>
            <a:r>
              <a:rPr lang="pl-PL" sz="2000" b="1" dirty="0" smtClean="0">
                <a:latin typeface="Arial" panose="020B0604020202020204" pitchFamily="34" charset="0"/>
                <a:cs typeface="Arial" panose="020B0604020202020204" pitchFamily="34" charset="0"/>
              </a:rPr>
              <a:t>dodatkowe </a:t>
            </a:r>
            <a:r>
              <a:rPr lang="pl-PL" sz="2000" b="1" dirty="0">
                <a:latin typeface="Arial" panose="020B0604020202020204" pitchFamily="34" charset="0"/>
                <a:cs typeface="Arial" panose="020B0604020202020204" pitchFamily="34" charset="0"/>
              </a:rPr>
              <a:t>umiejętności </a:t>
            </a:r>
            <a:r>
              <a:rPr lang="pl-PL" sz="2000" b="1" dirty="0" smtClean="0">
                <a:latin typeface="Arial" panose="020B0604020202020204" pitchFamily="34" charset="0"/>
                <a:cs typeface="Arial" panose="020B0604020202020204" pitchFamily="34" charset="0"/>
              </a:rPr>
              <a:t>zawodowe </a:t>
            </a:r>
            <a:r>
              <a:rPr lang="pl-PL" sz="2000" b="1" dirty="0">
                <a:latin typeface="Arial" panose="020B0604020202020204" pitchFamily="34" charset="0"/>
                <a:cs typeface="Arial" panose="020B0604020202020204" pitchFamily="34" charset="0"/>
              </a:rPr>
              <a:t>w zakresie wybranych zawodów szkolnictwa </a:t>
            </a:r>
            <a:r>
              <a:rPr lang="pl-PL" sz="2000" b="1" dirty="0" smtClean="0">
                <a:latin typeface="Arial" panose="020B0604020202020204" pitchFamily="34" charset="0"/>
                <a:cs typeface="Arial" panose="020B0604020202020204" pitchFamily="34" charset="0"/>
              </a:rPr>
              <a:t>branżowego,  </a:t>
            </a:r>
            <a:endParaRPr lang="pl-PL" sz="2000" b="1" dirty="0">
              <a:latin typeface="Arial" panose="020B0604020202020204" pitchFamily="34" charset="0"/>
              <a:cs typeface="Arial" panose="020B0604020202020204" pitchFamily="34" charset="0"/>
            </a:endParaRPr>
          </a:p>
          <a:p>
            <a:pPr algn="just"/>
            <a:r>
              <a:rPr lang="pl-PL" sz="2000" b="1" dirty="0">
                <a:latin typeface="Arial" panose="020B0604020202020204" pitchFamily="34" charset="0"/>
                <a:cs typeface="Arial" panose="020B0604020202020204" pitchFamily="34" charset="0"/>
              </a:rPr>
              <a:t>w</a:t>
            </a:r>
            <a:r>
              <a:rPr lang="pl-PL" sz="2000" b="1" dirty="0" smtClean="0">
                <a:latin typeface="Arial" panose="020B0604020202020204" pitchFamily="34" charset="0"/>
                <a:cs typeface="Arial" panose="020B0604020202020204" pitchFamily="34" charset="0"/>
              </a:rPr>
              <a:t>prowadzenie systemu </a:t>
            </a:r>
            <a:r>
              <a:rPr lang="pl-PL" sz="2000" b="1" dirty="0">
                <a:latin typeface="Arial" panose="020B0604020202020204" pitchFamily="34" charset="0"/>
                <a:cs typeface="Arial" panose="020B0604020202020204" pitchFamily="34" charset="0"/>
              </a:rPr>
              <a:t>doradztwa zawodowego </a:t>
            </a:r>
            <a:r>
              <a:rPr lang="pl-PL" sz="2000" b="1" dirty="0" smtClean="0">
                <a:latin typeface="Arial" panose="020B0604020202020204" pitchFamily="34" charset="0"/>
                <a:cs typeface="Arial" panose="020B0604020202020204" pitchFamily="34" charset="0"/>
              </a:rPr>
              <a:t>na wszystkich </a:t>
            </a:r>
            <a:r>
              <a:rPr lang="pl-PL" sz="2000" b="1" dirty="0">
                <a:latin typeface="Arial" panose="020B0604020202020204" pitchFamily="34" charset="0"/>
                <a:cs typeface="Arial" panose="020B0604020202020204" pitchFamily="34" charset="0"/>
              </a:rPr>
              <a:t>etapach edukacji, </a:t>
            </a:r>
            <a:endParaRPr lang="pl-PL" sz="2000" b="1" strike="sngStrike" dirty="0">
              <a:latin typeface="Arial" panose="020B0604020202020204" pitchFamily="34" charset="0"/>
              <a:cs typeface="Arial" panose="020B0604020202020204" pitchFamily="34" charset="0"/>
            </a:endParaRPr>
          </a:p>
          <a:p>
            <a:pPr algn="just"/>
            <a:r>
              <a:rPr lang="pl-PL" sz="2000" b="1" dirty="0">
                <a:latin typeface="Arial" panose="020B0604020202020204" pitchFamily="34" charset="0"/>
                <a:cs typeface="Arial" panose="020B0604020202020204" pitchFamily="34" charset="0"/>
              </a:rPr>
              <a:t>przywrócenie systemu doradztwa metodycznego, </a:t>
            </a:r>
          </a:p>
          <a:p>
            <a:pPr algn="just"/>
            <a:r>
              <a:rPr lang="pl-PL" sz="2000" b="1" dirty="0">
                <a:latin typeface="Arial" panose="020B0604020202020204" pitchFamily="34" charset="0"/>
                <a:cs typeface="Arial" panose="020B0604020202020204" pitchFamily="34" charset="0"/>
              </a:rPr>
              <a:t>uproszczenie realizacji innowacji w procesie dydaktycznym.</a:t>
            </a:r>
          </a:p>
          <a:p>
            <a:endParaRPr lang="pl-PL" sz="2400" dirty="0"/>
          </a:p>
        </p:txBody>
      </p:sp>
    </p:spTree>
    <p:extLst>
      <p:ext uri="{BB962C8B-B14F-4D97-AF65-F5344CB8AC3E}">
        <p14:creationId xmlns:p14="http://schemas.microsoft.com/office/powerpoint/2010/main" val="139327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02234"/>
          </a:xfrm>
        </p:spPr>
        <p:txBody>
          <a:bodyPr/>
          <a:lstStyle/>
          <a:p>
            <a:r>
              <a:rPr lang="pl-PL" altLang="pl-PL" sz="2800" b="1" dirty="0">
                <a:latin typeface="Arial" panose="020B0604020202020204" pitchFamily="34" charset="0"/>
                <a:cs typeface="Arial" panose="020B0604020202020204" pitchFamily="34" charset="0"/>
              </a:rPr>
              <a:t>Z</a:t>
            </a:r>
            <a:r>
              <a:rPr lang="pl-PL" altLang="pl-PL" sz="2800" b="1" dirty="0" smtClean="0">
                <a:latin typeface="Arial" panose="020B0604020202020204" pitchFamily="34" charset="0"/>
                <a:cs typeface="Arial" panose="020B0604020202020204" pitchFamily="34" charset="0"/>
              </a:rPr>
              <a:t>miany wprowadzone w systemie polskiej oświaty od 2019 r. </a:t>
            </a:r>
            <a:endParaRPr lang="pl-PL" sz="2800" i="1" dirty="0">
              <a:solidFill>
                <a:srgbClr val="FF0000"/>
              </a:solidFill>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1988840"/>
            <a:ext cx="8229600" cy="4137323"/>
          </a:xfrm>
        </p:spPr>
        <p:txBody>
          <a:bodyPr/>
          <a:lstStyle/>
          <a:p>
            <a:pPr algn="just"/>
            <a:r>
              <a:rPr lang="pl-PL" sz="2000" b="1" dirty="0" smtClean="0">
                <a:latin typeface="Arial" panose="020B0604020202020204" pitchFamily="34" charset="0"/>
                <a:cs typeface="Arial" panose="020B0604020202020204" pitchFamily="34" charset="0"/>
              </a:rPr>
              <a:t>odbudowa </a:t>
            </a:r>
            <a:r>
              <a:rPr lang="pl-PL" sz="2000" b="1" dirty="0">
                <a:latin typeface="Arial" panose="020B0604020202020204" pitchFamily="34" charset="0"/>
                <a:cs typeface="Arial" panose="020B0604020202020204" pitchFamily="34" charset="0"/>
              </a:rPr>
              <a:t>i rozwój kształcenia </a:t>
            </a:r>
            <a:r>
              <a:rPr lang="pl-PL" sz="2000" b="1" dirty="0" smtClean="0">
                <a:latin typeface="Arial" panose="020B0604020202020204" pitchFamily="34" charset="0"/>
                <a:cs typeface="Arial" panose="020B0604020202020204" pitchFamily="34" charset="0"/>
              </a:rPr>
              <a:t>zawodowego, w tym </a:t>
            </a:r>
            <a:r>
              <a:rPr lang="pl-PL" sz="2000" b="1" dirty="0" smtClean="0">
                <a:latin typeface="Arial" panose="020B0604020202020204" pitchFamily="34" charset="0"/>
                <a:cs typeface="Arial" panose="020B0604020202020204" pitchFamily="34" charset="0"/>
              </a:rPr>
              <a:t/>
            </a:r>
            <a:br>
              <a:rPr lang="pl-PL" sz="2000" b="1" dirty="0" smtClean="0">
                <a:latin typeface="Arial" panose="020B0604020202020204" pitchFamily="34" charset="0"/>
                <a:cs typeface="Arial" panose="020B0604020202020204" pitchFamily="34" charset="0"/>
              </a:rPr>
            </a:br>
            <a:r>
              <a:rPr lang="pl-PL" sz="2000" b="1" dirty="0" smtClean="0">
                <a:latin typeface="Arial" panose="020B0604020202020204" pitchFamily="34" charset="0"/>
                <a:cs typeface="Arial" panose="020B0604020202020204" pitchFamily="34" charset="0"/>
              </a:rPr>
              <a:t>w </a:t>
            </a:r>
            <a:r>
              <a:rPr lang="pl-PL" sz="2000" b="1" dirty="0" smtClean="0">
                <a:latin typeface="Arial" panose="020B0604020202020204" pitchFamily="34" charset="0"/>
                <a:cs typeface="Arial" panose="020B0604020202020204" pitchFamily="34" charset="0"/>
              </a:rPr>
              <a:t>szczególności</a:t>
            </a:r>
            <a:r>
              <a:rPr lang="pl-PL" sz="2000" b="1" dirty="0" smtClean="0">
                <a:latin typeface="Arial" panose="020B0604020202020204" pitchFamily="34" charset="0"/>
                <a:cs typeface="Arial" panose="020B0604020202020204" pitchFamily="34" charset="0"/>
              </a:rPr>
              <a:t>:</a:t>
            </a:r>
          </a:p>
          <a:p>
            <a:pPr marL="0" indent="0" algn="just">
              <a:buNone/>
            </a:pPr>
            <a:endParaRPr lang="pl-PL" sz="2000" b="1" dirty="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aktualizacja i rozwój oferty kształcenia na potrzeby rynku </a:t>
            </a:r>
            <a:r>
              <a:rPr lang="pl-PL" sz="2000" b="1" i="1" dirty="0" smtClean="0">
                <a:latin typeface="Arial" panose="020B0604020202020204" pitchFamily="34" charset="0"/>
                <a:cs typeface="Arial" panose="020B0604020202020204" pitchFamily="34" charset="0"/>
              </a:rPr>
              <a:t>pracy;</a:t>
            </a:r>
            <a:endParaRPr lang="pl-PL" sz="2000" b="1" i="1" dirty="0" smtClean="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stałe monitorowanie potrzeb rynku </a:t>
            </a:r>
            <a:r>
              <a:rPr lang="pl-PL" sz="2000" b="1" i="1" dirty="0" smtClean="0">
                <a:latin typeface="Arial" panose="020B0604020202020204" pitchFamily="34" charset="0"/>
                <a:cs typeface="Arial" panose="020B0604020202020204" pitchFamily="34" charset="0"/>
              </a:rPr>
              <a:t>pracy;</a:t>
            </a:r>
            <a:endParaRPr lang="pl-PL" sz="2000" b="1" i="1" dirty="0" smtClean="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oferta szkół adekwatna do potrzeb rynku </a:t>
            </a:r>
            <a:r>
              <a:rPr lang="pl-PL" sz="2000" b="1" i="1" dirty="0" smtClean="0">
                <a:latin typeface="Arial" panose="020B0604020202020204" pitchFamily="34" charset="0"/>
                <a:cs typeface="Arial" panose="020B0604020202020204" pitchFamily="34" charset="0"/>
              </a:rPr>
              <a:t>pracy;</a:t>
            </a:r>
            <a:endParaRPr lang="pl-PL" sz="2000" b="1" i="1" dirty="0" smtClean="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obowiązek współpracy szkół z </a:t>
            </a:r>
            <a:r>
              <a:rPr lang="pl-PL" sz="2000" b="1" i="1" dirty="0" smtClean="0">
                <a:latin typeface="Arial" panose="020B0604020202020204" pitchFamily="34" charset="0"/>
                <a:cs typeface="Arial" panose="020B0604020202020204" pitchFamily="34" charset="0"/>
              </a:rPr>
              <a:t>pracodawcami;</a:t>
            </a:r>
            <a:endParaRPr lang="pl-PL" sz="2000" b="1" i="1" dirty="0" smtClean="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dostosowanie kształcenia do potrzeb lokalnego </a:t>
            </a:r>
            <a:r>
              <a:rPr lang="pl-PL" sz="2000" b="1" i="1" dirty="0" smtClean="0">
                <a:latin typeface="Arial" panose="020B0604020202020204" pitchFamily="34" charset="0"/>
                <a:cs typeface="Arial" panose="020B0604020202020204" pitchFamily="34" charset="0"/>
              </a:rPr>
              <a:t>i </a:t>
            </a:r>
            <a:r>
              <a:rPr lang="pl-PL" sz="2000" b="1" i="1" dirty="0" smtClean="0">
                <a:latin typeface="Arial" panose="020B0604020202020204" pitchFamily="34" charset="0"/>
                <a:cs typeface="Arial" panose="020B0604020202020204" pitchFamily="34" charset="0"/>
              </a:rPr>
              <a:t>regionalnego rynku </a:t>
            </a:r>
            <a:r>
              <a:rPr lang="pl-PL" sz="2000" b="1" i="1" dirty="0" smtClean="0">
                <a:latin typeface="Arial" panose="020B0604020202020204" pitchFamily="34" charset="0"/>
                <a:cs typeface="Arial" panose="020B0604020202020204" pitchFamily="34" charset="0"/>
              </a:rPr>
              <a:t>pracy;</a:t>
            </a:r>
            <a:endParaRPr lang="pl-PL" sz="2000" b="1" i="1" dirty="0" smtClean="0">
              <a:latin typeface="Arial" panose="020B0604020202020204" pitchFamily="34" charset="0"/>
              <a:cs typeface="Arial" panose="020B0604020202020204" pitchFamily="34" charset="0"/>
            </a:endParaRPr>
          </a:p>
          <a:p>
            <a:pPr algn="just">
              <a:buFont typeface="Wingdings" pitchFamily="2" charset="2"/>
              <a:buChar char="Ø"/>
            </a:pPr>
            <a:r>
              <a:rPr lang="pl-PL" sz="2000" b="1" i="1" dirty="0" smtClean="0">
                <a:latin typeface="Arial" panose="020B0604020202020204" pitchFamily="34" charset="0"/>
                <a:cs typeface="Arial" panose="020B0604020202020204" pitchFamily="34" charset="0"/>
              </a:rPr>
              <a:t>rozwój kształcenia w </a:t>
            </a:r>
            <a:r>
              <a:rPr lang="pl-PL" sz="2000" b="1" i="1" dirty="0" smtClean="0">
                <a:latin typeface="Arial" panose="020B0604020202020204" pitchFamily="34" charset="0"/>
                <a:cs typeface="Arial" panose="020B0604020202020204" pitchFamily="34" charset="0"/>
              </a:rPr>
              <a:t>przedsiębiorstwach.</a:t>
            </a:r>
            <a:endParaRPr lang="pl-PL" sz="2000" b="1" i="1" dirty="0" smtClean="0">
              <a:latin typeface="Arial" panose="020B0604020202020204" pitchFamily="34" charset="0"/>
              <a:cs typeface="Arial" panose="020B0604020202020204" pitchFamily="34" charset="0"/>
            </a:endParaRPr>
          </a:p>
          <a:p>
            <a:pPr>
              <a:buNone/>
            </a:pPr>
            <a:endParaRPr lang="pl-PL" sz="2400" dirty="0"/>
          </a:p>
        </p:txBody>
      </p:sp>
    </p:spTree>
    <p:extLst>
      <p:ext uri="{BB962C8B-B14F-4D97-AF65-F5344CB8AC3E}">
        <p14:creationId xmlns:p14="http://schemas.microsoft.com/office/powerpoint/2010/main" val="1393275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2800" b="1" dirty="0"/>
              <a:t>KSZTAŁCENIE  W  ZAWODACH</a:t>
            </a:r>
            <a:endParaRPr lang="pl-PL" sz="2800"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457200" y="1844824"/>
            <a:ext cx="8229600" cy="4281339"/>
          </a:xfrm>
        </p:spPr>
        <p:txBody>
          <a:bodyPr/>
          <a:lstStyle/>
          <a:p>
            <a:r>
              <a:rPr lang="pl-PL" altLang="pl-PL" sz="2000" b="1" dirty="0">
                <a:latin typeface="Arial" panose="020B0604020202020204" pitchFamily="34" charset="0"/>
                <a:cs typeface="Arial" panose="020B0604020202020204" pitchFamily="34" charset="0"/>
              </a:rPr>
              <a:t>W woj. kujawsko-pomorskim – szkoły kształcą w 145 </a:t>
            </a:r>
            <a:r>
              <a:rPr lang="pl-PL" altLang="pl-PL" sz="2000" b="1" dirty="0" smtClean="0">
                <a:latin typeface="Arial" panose="020B0604020202020204" pitchFamily="34" charset="0"/>
                <a:cs typeface="Arial" panose="020B0604020202020204" pitchFamily="34" charset="0"/>
              </a:rPr>
              <a:t>zawodach.</a:t>
            </a:r>
          </a:p>
          <a:p>
            <a:endParaRPr lang="pl-PL" altLang="pl-PL" sz="2000" b="1" dirty="0" smtClean="0">
              <a:latin typeface="Arial" panose="020B0604020202020204" pitchFamily="34" charset="0"/>
              <a:cs typeface="Arial" panose="020B0604020202020204" pitchFamily="34" charset="0"/>
            </a:endParaRPr>
          </a:p>
          <a:p>
            <a:r>
              <a:rPr lang="pl-PL" sz="2000" b="1" dirty="0">
                <a:latin typeface="Arial" panose="020B0604020202020204" pitchFamily="34" charset="0"/>
                <a:cs typeface="Arial" panose="020B0604020202020204" pitchFamily="34" charset="0"/>
              </a:rPr>
              <a:t>Zawody najbardziej </a:t>
            </a:r>
            <a:r>
              <a:rPr lang="pl-PL" sz="2000" b="1" dirty="0" smtClean="0">
                <a:latin typeface="Arial" panose="020B0604020202020204" pitchFamily="34" charset="0"/>
                <a:cs typeface="Arial" panose="020B0604020202020204" pitchFamily="34" charset="0"/>
              </a:rPr>
              <a:t>popularne w </a:t>
            </a:r>
            <a:r>
              <a:rPr lang="pl-PL" sz="2000" b="1" dirty="0" smtClean="0">
                <a:latin typeface="Arial" panose="020B0604020202020204" pitchFamily="34" charset="0"/>
                <a:cs typeface="Arial" panose="020B0604020202020204" pitchFamily="34" charset="0"/>
              </a:rPr>
              <a:t>szkołach ze względu na liczbę uczniów i słuchaczy:</a:t>
            </a:r>
            <a:endParaRPr lang="pl-PL" sz="2000" b="1" dirty="0" smtClean="0">
              <a:latin typeface="Arial" panose="020B0604020202020204" pitchFamily="34" charset="0"/>
              <a:cs typeface="Arial" panose="020B0604020202020204" pitchFamily="34" charset="0"/>
            </a:endParaRP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T</a:t>
            </a:r>
            <a:r>
              <a:rPr lang="pl-PL" sz="1800" b="1" dirty="0" smtClean="0">
                <a:solidFill>
                  <a:prstClr val="black"/>
                </a:solidFill>
                <a:latin typeface="Arial" panose="020B0604020202020204" pitchFamily="34" charset="0"/>
                <a:cs typeface="Arial" panose="020B0604020202020204" pitchFamily="34" charset="0"/>
              </a:rPr>
              <a:t>echnik informatyk;</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Technik logistyk;</a:t>
            </a:r>
          </a:p>
          <a:p>
            <a:pPr marL="400050" lvl="1" indent="0" eaLnBrk="1" fontAlgn="auto" hangingPunct="1">
              <a:spcBef>
                <a:spcPts val="0"/>
              </a:spcBef>
              <a:spcAft>
                <a:spcPts val="0"/>
              </a:spcAft>
              <a:buFont typeface="Wingdings" pitchFamily="2" charset="2"/>
              <a:buChar char="v"/>
            </a:pPr>
            <a:r>
              <a:rPr lang="pl-PL" sz="1800" b="1" dirty="0">
                <a:solidFill>
                  <a:prstClr val="black"/>
                </a:solidFill>
                <a:latin typeface="Arial" panose="020B0604020202020204" pitchFamily="34" charset="0"/>
                <a:cs typeface="Arial" panose="020B0604020202020204" pitchFamily="34" charset="0"/>
              </a:rPr>
              <a:t>T</a:t>
            </a:r>
            <a:r>
              <a:rPr lang="pl-PL" sz="1800" b="1" dirty="0" smtClean="0">
                <a:solidFill>
                  <a:prstClr val="black"/>
                </a:solidFill>
                <a:latin typeface="Arial" panose="020B0604020202020204" pitchFamily="34" charset="0"/>
                <a:cs typeface="Arial" panose="020B0604020202020204" pitchFamily="34" charset="0"/>
              </a:rPr>
              <a:t>echnik żywienia i usług gastronomicznych;</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Technik ekonomista;</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Kucharz;</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Technik administracji;</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Opiekun medyczny;</a:t>
            </a:r>
          </a:p>
          <a:p>
            <a:pPr marL="400050" lvl="1" indent="0" eaLnBrk="1" fontAlgn="auto" hangingPunct="1">
              <a:spcBef>
                <a:spcPts val="0"/>
              </a:spcBef>
              <a:spcAft>
                <a:spcPts val="0"/>
              </a:spcAft>
              <a:buFont typeface="Wingdings" pitchFamily="2" charset="2"/>
              <a:buChar char="v"/>
            </a:pPr>
            <a:r>
              <a:rPr lang="pl-PL" sz="1800" b="1" dirty="0" smtClean="0">
                <a:solidFill>
                  <a:prstClr val="black"/>
                </a:solidFill>
                <a:latin typeface="Arial" panose="020B0604020202020204" pitchFamily="34" charset="0"/>
                <a:cs typeface="Arial" panose="020B0604020202020204" pitchFamily="34" charset="0"/>
              </a:rPr>
              <a:t>Technik masażysta.</a:t>
            </a:r>
          </a:p>
          <a:p>
            <a:pPr marL="400050" lvl="1" indent="0" eaLnBrk="1" fontAlgn="auto" hangingPunct="1">
              <a:spcBef>
                <a:spcPts val="0"/>
              </a:spcBef>
              <a:spcAft>
                <a:spcPts val="0"/>
              </a:spcAft>
              <a:buFont typeface="Wingdings" pitchFamily="2" charset="2"/>
              <a:buChar char="v"/>
            </a:pPr>
            <a:endParaRPr lang="pl-PL" sz="1800" dirty="0" smtClean="0">
              <a:solidFill>
                <a:prstClr val="black"/>
              </a:solidFill>
              <a:latin typeface="Arial" panose="020B0604020202020204" pitchFamily="34" charset="0"/>
              <a:cs typeface="Arial" panose="020B0604020202020204" pitchFamily="34" charset="0"/>
            </a:endParaRPr>
          </a:p>
          <a:p>
            <a:pPr marL="400050" lvl="1" indent="0" eaLnBrk="1" fontAlgn="auto" hangingPunct="1">
              <a:spcBef>
                <a:spcPts val="0"/>
              </a:spcBef>
              <a:spcAft>
                <a:spcPts val="0"/>
              </a:spcAft>
              <a:buFont typeface="Wingdings" pitchFamily="2" charset="2"/>
              <a:buChar char="v"/>
            </a:pPr>
            <a:endParaRPr lang="pl-PL" sz="1800" dirty="0">
              <a:solidFill>
                <a:prstClr val="black"/>
              </a:solidFill>
              <a:latin typeface="Arial" panose="020B0604020202020204" pitchFamily="34" charset="0"/>
              <a:cs typeface="Arial" panose="020B0604020202020204" pitchFamily="34" charset="0"/>
            </a:endParaRPr>
          </a:p>
          <a:p>
            <a:pPr marL="0" lvl="0" indent="0" eaLnBrk="1" fontAlgn="auto" hangingPunct="1">
              <a:spcBef>
                <a:spcPts val="0"/>
              </a:spcBef>
              <a:spcAft>
                <a:spcPts val="0"/>
              </a:spcAft>
              <a:buNone/>
            </a:pPr>
            <a:endParaRPr lang="pl-PL" sz="1800" dirty="0">
              <a:solidFill>
                <a:prstClr val="black"/>
              </a:solidFill>
              <a:latin typeface="Arial" panose="020B0604020202020204" pitchFamily="34" charset="0"/>
              <a:cs typeface="Arial" panose="020B0604020202020204" pitchFamily="34" charset="0"/>
            </a:endParaRPr>
          </a:p>
          <a:p>
            <a:endParaRPr lang="pl-PL" sz="2000" b="1" dirty="0"/>
          </a:p>
          <a:p>
            <a:endParaRPr lang="pl-PL" altLang="pl-PL" sz="2000" b="1" dirty="0"/>
          </a:p>
          <a:p>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85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a:xfrm>
            <a:off x="457200" y="0"/>
            <a:ext cx="8686800" cy="1412875"/>
          </a:xfrm>
        </p:spPr>
        <p:txBody>
          <a:bodyPr/>
          <a:lstStyle/>
          <a:p>
            <a:pPr eaLnBrk="1" hangingPunct="1"/>
            <a:r>
              <a:rPr lang="pl-PL" altLang="pl-PL" sz="2800" b="1" dirty="0" smtClean="0"/>
              <a:t>Zawody deficytowe  </a:t>
            </a:r>
            <a:br>
              <a:rPr lang="pl-PL" altLang="pl-PL" sz="2800" b="1" dirty="0" smtClean="0"/>
            </a:br>
            <a:r>
              <a:rPr lang="pl-PL" altLang="pl-PL" sz="2800" b="1" dirty="0" smtClean="0"/>
              <a:t>w </a:t>
            </a:r>
            <a:r>
              <a:rPr lang="pl-PL" altLang="pl-PL" sz="2800" b="1" dirty="0" smtClean="0"/>
              <a:t>województwie </a:t>
            </a:r>
            <a:r>
              <a:rPr lang="pl-PL" altLang="pl-PL" sz="2800" b="1" dirty="0" smtClean="0"/>
              <a:t>kujawsko-pomorskim</a:t>
            </a:r>
          </a:p>
        </p:txBody>
      </p:sp>
      <p:graphicFrame>
        <p:nvGraphicFramePr>
          <p:cNvPr id="3" name="Tabela 2"/>
          <p:cNvGraphicFramePr>
            <a:graphicFrameLocks noGrp="1"/>
          </p:cNvGraphicFramePr>
          <p:nvPr>
            <p:extLst>
              <p:ext uri="{D42A27DB-BD31-4B8C-83A1-F6EECF244321}">
                <p14:modId xmlns:p14="http://schemas.microsoft.com/office/powerpoint/2010/main" val="2942550208"/>
              </p:ext>
            </p:extLst>
          </p:nvPr>
        </p:nvGraphicFramePr>
        <p:xfrm>
          <a:off x="2843213" y="1484785"/>
          <a:ext cx="3905250" cy="4358656"/>
        </p:xfrm>
        <a:graphic>
          <a:graphicData uri="http://schemas.openxmlformats.org/drawingml/2006/table">
            <a:tbl>
              <a:tblPr firstRow="1" bandRow="1">
                <a:tableStyleId>{5C22544A-7EE6-4342-B048-85BDC9FD1C3A}</a:tableStyleId>
              </a:tblPr>
              <a:tblGrid>
                <a:gridCol w="1952625"/>
                <a:gridCol w="1952625"/>
              </a:tblGrid>
              <a:tr h="362612">
                <a:tc>
                  <a:txBody>
                    <a:bodyPr/>
                    <a:lstStyle/>
                    <a:p>
                      <a:pPr algn="ctr"/>
                      <a:r>
                        <a:rPr lang="pl-PL" sz="1800" dirty="0" smtClean="0">
                          <a:solidFill>
                            <a:schemeClr val="tx1"/>
                          </a:solidFill>
                        </a:rPr>
                        <a:t>2021</a:t>
                      </a:r>
                      <a:endParaRPr lang="pl-PL" sz="1800" dirty="0">
                        <a:solidFill>
                          <a:schemeClr val="tx1"/>
                        </a:solidFill>
                      </a:endParaRP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1800" dirty="0" smtClean="0">
                          <a:solidFill>
                            <a:schemeClr val="tx1"/>
                          </a:solidFill>
                        </a:rPr>
                        <a:t>2022</a:t>
                      </a:r>
                      <a:endParaRPr lang="pl-PL" sz="1800" dirty="0">
                        <a:solidFill>
                          <a:schemeClr val="tx1"/>
                        </a:solidFill>
                      </a:endParaRPr>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7867">
                <a:tc>
                  <a:txBody>
                    <a:bodyPr/>
                    <a:lstStyle/>
                    <a:p>
                      <a:r>
                        <a:rPr lang="pl-PL" sz="1600" dirty="0" smtClean="0"/>
                        <a:t>Betoniarze i zbrojarze</a:t>
                      </a:r>
                    </a:p>
                    <a:p>
                      <a:r>
                        <a:rPr lang="pl-PL" sz="1600" dirty="0" smtClean="0"/>
                        <a:t>Cieśle i stolarze budowlani</a:t>
                      </a:r>
                    </a:p>
                    <a:p>
                      <a:r>
                        <a:rPr lang="pl-PL" sz="1600" dirty="0" smtClean="0"/>
                        <a:t>Dekarze i blacharze budowlani</a:t>
                      </a:r>
                    </a:p>
                    <a:p>
                      <a:r>
                        <a:rPr lang="pl-PL" sz="1600" dirty="0" smtClean="0"/>
                        <a:t>Elektrycy</a:t>
                      </a:r>
                    </a:p>
                    <a:p>
                      <a:r>
                        <a:rPr lang="pl-PL" sz="1600" dirty="0" smtClean="0"/>
                        <a:t>Fizjoterapeuci</a:t>
                      </a:r>
                    </a:p>
                    <a:p>
                      <a:r>
                        <a:rPr lang="pl-PL" sz="1600" dirty="0" smtClean="0"/>
                        <a:t>Lekarze </a:t>
                      </a:r>
                    </a:p>
                    <a:p>
                      <a:r>
                        <a:rPr lang="pl-PL" sz="1600" dirty="0" smtClean="0"/>
                        <a:t>Nauczyciele  praktycznej nauki zawodu, przedmiotów zawodowych (… 41)</a:t>
                      </a:r>
                    </a:p>
                    <a:p>
                      <a:endParaRPr lang="pl-PL" sz="1600" dirty="0"/>
                    </a:p>
                    <a:p>
                      <a:endParaRPr lang="pl-PL" sz="16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pl-PL" sz="1600" dirty="0" smtClean="0"/>
                        <a:t>Betoniarze i zbrojarze</a:t>
                      </a:r>
                    </a:p>
                    <a:p>
                      <a:r>
                        <a:rPr lang="pl-PL" sz="1600" dirty="0" smtClean="0"/>
                        <a:t>Cieśle i stolarze budowlani</a:t>
                      </a:r>
                    </a:p>
                    <a:p>
                      <a:r>
                        <a:rPr lang="pl-PL" sz="1600" dirty="0" smtClean="0"/>
                        <a:t>Dekarze i blacharze budowlani</a:t>
                      </a:r>
                    </a:p>
                    <a:p>
                      <a:r>
                        <a:rPr lang="pl-PL" sz="1600" dirty="0" smtClean="0"/>
                        <a:t>Elektrycy</a:t>
                      </a:r>
                    </a:p>
                    <a:p>
                      <a:r>
                        <a:rPr lang="pl-PL" sz="1600" dirty="0" smtClean="0"/>
                        <a:t>Fizjoterapeuci</a:t>
                      </a:r>
                    </a:p>
                    <a:p>
                      <a:r>
                        <a:rPr lang="pl-PL" sz="1600" dirty="0" smtClean="0"/>
                        <a:t>Lekarze </a:t>
                      </a:r>
                    </a:p>
                    <a:p>
                      <a:r>
                        <a:rPr lang="pl-PL" sz="1600" dirty="0" smtClean="0"/>
                        <a:t>Nauczyciele  praktycznej nauki zawodu, przedmiotów zawodowych (…44)</a:t>
                      </a:r>
                    </a:p>
                    <a:p>
                      <a:pPr marL="342900" indent="-342900">
                        <a:buNone/>
                      </a:pPr>
                      <a:endParaRPr lang="pl-PL" sz="1600" dirty="0"/>
                    </a:p>
                  </a:txBody>
                  <a:tcPr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254" name="pole tekstowe 3"/>
          <p:cNvSpPr txBox="1">
            <a:spLocks noChangeArrowheads="1"/>
          </p:cNvSpPr>
          <p:nvPr/>
        </p:nvSpPr>
        <p:spPr bwMode="auto">
          <a:xfrm>
            <a:off x="1763713" y="6143625"/>
            <a:ext cx="7459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pl-PL" altLang="pl-PL" sz="1800" dirty="0" err="1"/>
              <a:t>Żródło</a:t>
            </a:r>
            <a:r>
              <a:rPr lang="pl-PL" altLang="pl-PL" sz="1800" dirty="0"/>
              <a:t>: Raporty WUP – Barometr zawodów </a:t>
            </a:r>
            <a:r>
              <a:rPr lang="pl-PL" altLang="pl-PL" sz="1800" dirty="0" smtClean="0"/>
              <a:t>2021 i 2022</a:t>
            </a:r>
            <a:endParaRPr lang="pl-PL" altLang="pl-PL" sz="1800" dirty="0"/>
          </a:p>
        </p:txBody>
      </p:sp>
    </p:spTree>
    <p:extLst>
      <p:ext uri="{BB962C8B-B14F-4D97-AF65-F5344CB8AC3E}">
        <p14:creationId xmlns:p14="http://schemas.microsoft.com/office/powerpoint/2010/main" val="2683294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otyw pakietu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uratoriu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Kuratorium" id="{4891C4E7-743C-45DE-B335-81221264D4B4}" vid="{12291FC2-6D27-4A05-94B9-D4FD3EB5282F}"/>
    </a:ext>
  </a:ext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493</TotalTime>
  <Words>636</Words>
  <Application>Microsoft Office PowerPoint</Application>
  <PresentationFormat>Pokaz na ekranie (4:3)</PresentationFormat>
  <Paragraphs>116</Paragraphs>
  <Slides>18</Slides>
  <Notes>0</Notes>
  <HiddenSlides>0</HiddenSlides>
  <MMClips>0</MMClips>
  <ScaleCrop>false</ScaleCrop>
  <HeadingPairs>
    <vt:vector size="6" baseType="variant">
      <vt:variant>
        <vt:lpstr>Motyw</vt:lpstr>
      </vt:variant>
      <vt:variant>
        <vt:i4>2</vt:i4>
      </vt:variant>
      <vt:variant>
        <vt:lpstr>Osadzone serwery OLE</vt:lpstr>
      </vt:variant>
      <vt:variant>
        <vt:i4>1</vt:i4>
      </vt:variant>
      <vt:variant>
        <vt:lpstr>Tytuły slajdów</vt:lpstr>
      </vt:variant>
      <vt:variant>
        <vt:i4>18</vt:i4>
      </vt:variant>
    </vt:vector>
  </HeadingPairs>
  <TitlesOfParts>
    <vt:vector size="21" baseType="lpstr">
      <vt:lpstr>1_Motyw pakietu Office</vt:lpstr>
      <vt:lpstr>Kuratorium</vt:lpstr>
      <vt:lpstr>Wykres</vt:lpstr>
      <vt:lpstr>„KOMPETENCJE JUTRA”</vt:lpstr>
      <vt:lpstr>Udział uczniów i słuchaczy w kształceniu formalnym w roku szkolnym 2022/2023</vt:lpstr>
      <vt:lpstr>Udział uczniów i słuchaczy w roku szkolnym 2022/2023</vt:lpstr>
      <vt:lpstr>Liczba szkół ponadpodstawowych kształcących w zawodach szkolnictwa branżowego w roku szkolnym 2022/23</vt:lpstr>
      <vt:lpstr>Branże, w których kształci się największa liczba uczniów  w województwie kujawsko-pomorskim </vt:lpstr>
      <vt:lpstr>Zmiany wprowadzone w systemie polskiej oświaty od 2019 r. </vt:lpstr>
      <vt:lpstr>Zmiany wprowadzone w systemie polskiej oświaty od 2019 r. </vt:lpstr>
      <vt:lpstr>KSZTAŁCENIE  W  ZAWODACH</vt:lpstr>
      <vt:lpstr>Zawody deficytowe   w województwie kujawsko-pomorskim</vt:lpstr>
      <vt:lpstr>Formy rozwijania kompetencji jutra  w szkolnictwie branżowym  województwa kujawsko-pomorskiego</vt:lpstr>
      <vt:lpstr>Staże i praktyki zawodowe</vt:lpstr>
      <vt:lpstr>Eksperyment i innowacje pedagogiczne</vt:lpstr>
      <vt:lpstr>Eksperyment i innowacje pedagogiczne</vt:lpstr>
      <vt:lpstr>Eksperyment i innowacje pedagogiczne</vt:lpstr>
      <vt:lpstr>Przygotowanie uczniów do uzyskania dodatkowych umiejętności</vt:lpstr>
      <vt:lpstr>Branżowe Centra Umiejętności </vt:lpstr>
      <vt:lpstr>Przykłady działań sprzyjających rozwojowi kompetencji przyszłości w szkołach kujawsko-pomorskiego</vt:lpstr>
      <vt:lpstr> Dziękuję za uwagę.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Iwona</dc:creator>
  <cp:lastModifiedBy>Kuratorium</cp:lastModifiedBy>
  <cp:revision>63</cp:revision>
  <dcterms:created xsi:type="dcterms:W3CDTF">2022-10-19T11:21:55Z</dcterms:created>
  <dcterms:modified xsi:type="dcterms:W3CDTF">2022-10-21T08:51:03Z</dcterms:modified>
</cp:coreProperties>
</file>