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35"/>
  </p:notesMasterIdLst>
  <p:sldIdLst>
    <p:sldId id="256" r:id="rId2"/>
    <p:sldId id="259" r:id="rId3"/>
    <p:sldId id="257" r:id="rId4"/>
    <p:sldId id="260" r:id="rId5"/>
    <p:sldId id="261" r:id="rId6"/>
    <p:sldId id="262" r:id="rId7"/>
    <p:sldId id="263" r:id="rId8"/>
    <p:sldId id="264" r:id="rId9"/>
    <p:sldId id="265" r:id="rId10"/>
    <p:sldId id="277" r:id="rId11"/>
    <p:sldId id="278" r:id="rId12"/>
    <p:sldId id="279" r:id="rId13"/>
    <p:sldId id="281" r:id="rId14"/>
    <p:sldId id="280" r:id="rId15"/>
    <p:sldId id="282" r:id="rId16"/>
    <p:sldId id="283" r:id="rId17"/>
    <p:sldId id="284" r:id="rId18"/>
    <p:sldId id="285" r:id="rId19"/>
    <p:sldId id="286" r:id="rId20"/>
    <p:sldId id="266" r:id="rId21"/>
    <p:sldId id="267" r:id="rId22"/>
    <p:sldId id="268" r:id="rId23"/>
    <p:sldId id="269" r:id="rId24"/>
    <p:sldId id="287" r:id="rId25"/>
    <p:sldId id="270" r:id="rId26"/>
    <p:sldId id="288" r:id="rId27"/>
    <p:sldId id="271" r:id="rId28"/>
    <p:sldId id="272" r:id="rId29"/>
    <p:sldId id="273" r:id="rId30"/>
    <p:sldId id="289" r:id="rId31"/>
    <p:sldId id="258" r:id="rId32"/>
    <p:sldId id="274" r:id="rId33"/>
    <p:sldId id="2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68428" autoAdjust="0"/>
  </p:normalViewPr>
  <p:slideViewPr>
    <p:cSldViewPr snapToGrid="0">
      <p:cViewPr varScale="1">
        <p:scale>
          <a:sx n="80" d="100"/>
          <a:sy n="80" d="100"/>
        </p:scale>
        <p:origin x="4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3" name="Rectangle 4"/>
          <p:cNvSpPr>
            <a:spLocks noGrp="1" noRot="1" noChangeAspect="1" noChangeArrowheads="1" noTextEdit="1"/>
          </p:cNvSpPr>
          <p:nvPr>
            <p:ph type="sldImg" idx="2"/>
          </p:nvPr>
        </p:nvSpPr>
        <p:spPr bwMode="auto">
          <a:xfrm>
            <a:off x="138113" y="766763"/>
            <a:ext cx="6823075" cy="3838575"/>
          </a:xfrm>
          <a:prstGeom prst="rect">
            <a:avLst/>
          </a:prstGeom>
          <a:noFill/>
          <a:ln w="9525">
            <a:solidFill>
              <a:srgbClr val="000000"/>
            </a:solidFill>
            <a:miter lim="800000"/>
            <a:headEnd/>
            <a:tailEnd/>
          </a:ln>
          <a:effectLst/>
        </p:spPr>
      </p:sp>
      <p:sp>
        <p:nvSpPr>
          <p:cNvPr id="104867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125911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384440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461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172969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139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58822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65304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277503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21412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74042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53099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409936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228068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202953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81C84EA4-8A12-45FA-B84F-A6B457AB9FD5}" type="datetimeFigureOut">
              <a:rPr lang="pl-PL" smtClean="0"/>
              <a:pPr/>
              <a:t>2022-10-07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29F7E4-118D-44EA-86A3-C1CE28924227}" type="slidenum">
              <a:rPr lang="pl-PL" smtClean="0"/>
              <a:pPr/>
              <a:t>‹#›</a:t>
            </a:fld>
            <a:endParaRPr lang="pl-PL"/>
          </a:p>
        </p:txBody>
      </p:sp>
    </p:spTree>
    <p:extLst>
      <p:ext uri="{BB962C8B-B14F-4D97-AF65-F5344CB8AC3E}">
        <p14:creationId xmlns:p14="http://schemas.microsoft.com/office/powerpoint/2010/main" val="10509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29F7E4-118D-44EA-86A3-C1CE28924227}" type="slidenum">
              <a:rPr lang="pl-PL" smtClean="0"/>
              <a:pPr/>
              <a:t>‹#›</a:t>
            </a:fld>
            <a:endParaRPr lang="pl-PL"/>
          </a:p>
        </p:txBody>
      </p:sp>
      <p:sp>
        <p:nvSpPr>
          <p:cNvPr id="5" name="Date Placeholder 4"/>
          <p:cNvSpPr>
            <a:spLocks noGrp="1"/>
          </p:cNvSpPr>
          <p:nvPr>
            <p:ph type="dt" sz="half" idx="10"/>
          </p:nvPr>
        </p:nvSpPr>
        <p:spPr/>
        <p:txBody>
          <a:bodyPr/>
          <a:lstStyle/>
          <a:p>
            <a:fld id="{81C84EA4-8A12-45FA-B84F-A6B457AB9FD5}" type="datetimeFigureOut">
              <a:rPr lang="pl-PL" smtClean="0"/>
              <a:pPr/>
              <a:t>2022-10-07</a:t>
            </a:fld>
            <a:endParaRPr lang="pl-PL"/>
          </a:p>
        </p:txBody>
      </p:sp>
    </p:spTree>
    <p:extLst>
      <p:ext uri="{BB962C8B-B14F-4D97-AF65-F5344CB8AC3E}">
        <p14:creationId xmlns:p14="http://schemas.microsoft.com/office/powerpoint/2010/main" val="163032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C84EA4-8A12-45FA-B84F-A6B457AB9FD5}" type="datetimeFigureOut">
              <a:rPr lang="pl-PL" smtClean="0"/>
              <a:pPr/>
              <a:t>2022-10-07</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29F7E4-118D-44EA-86A3-C1CE28924227}" type="slidenum">
              <a:rPr lang="pl-PL" smtClean="0"/>
              <a:pPr/>
              <a:t>‹#›</a:t>
            </a:fld>
            <a:endParaRPr lang="pl-PL"/>
          </a:p>
        </p:txBody>
      </p:sp>
    </p:spTree>
    <p:extLst>
      <p:ext uri="{BB962C8B-B14F-4D97-AF65-F5344CB8AC3E}">
        <p14:creationId xmlns:p14="http://schemas.microsoft.com/office/powerpoint/2010/main" val="280407372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eocaching.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ytuł 1"/>
          <p:cNvSpPr>
            <a:spLocks noGrp="1"/>
          </p:cNvSpPr>
          <p:nvPr>
            <p:ph type="ctrTitle" idx="4294967295"/>
          </p:nvPr>
        </p:nvSpPr>
        <p:spPr>
          <a:xfrm>
            <a:off x="0" y="2847975"/>
            <a:ext cx="9791700" cy="2133600"/>
          </a:xfrm>
        </p:spPr>
        <p:txBody>
          <a:bodyPr>
            <a:normAutofit fontScale="90000"/>
          </a:bodyPr>
          <a:lstStyle/>
          <a:p>
            <a:pPr algn="ctr"/>
            <a:r>
              <a:rPr lang="pl-PL" sz="6000" b="1" dirty="0">
                <a:solidFill>
                  <a:schemeClr val="tx1"/>
                </a:solidFill>
              </a:rPr>
              <a:t>Kompetencje jutra </a:t>
            </a:r>
            <a:br>
              <a:rPr lang="pl-PL" sz="6000" b="1" dirty="0">
                <a:solidFill>
                  <a:schemeClr val="tx1"/>
                </a:solidFill>
              </a:rPr>
            </a:br>
            <a:r>
              <a:rPr lang="pl-PL" sz="6000" b="1" dirty="0">
                <a:solidFill>
                  <a:schemeClr val="tx1"/>
                </a:solidFill>
              </a:rPr>
              <a:t>w szkołach województwa świętokrzyskiego</a:t>
            </a:r>
          </a:p>
        </p:txBody>
      </p:sp>
      <p:pic>
        <p:nvPicPr>
          <p:cNvPr id="3" name="Obraz 2"/>
          <p:cNvPicPr>
            <a:picLocks noChangeAspect="1"/>
          </p:cNvPicPr>
          <p:nvPr/>
        </p:nvPicPr>
        <p:blipFill>
          <a:blip r:embed="rId2"/>
          <a:stretch>
            <a:fillRect/>
          </a:stretch>
        </p:blipFill>
        <p:spPr>
          <a:xfrm>
            <a:off x="292156" y="182601"/>
            <a:ext cx="2432515" cy="2438611"/>
          </a:xfrm>
          <a:prstGeom prst="rect">
            <a:avLst/>
          </a:prstGeom>
        </p:spPr>
      </p:pic>
      <p:pic>
        <p:nvPicPr>
          <p:cNvPr id="4" name="Obraz 3"/>
          <p:cNvPicPr>
            <a:picLocks noChangeAspect="1"/>
          </p:cNvPicPr>
          <p:nvPr/>
        </p:nvPicPr>
        <p:blipFill>
          <a:blip r:embed="rId3"/>
          <a:stretch>
            <a:fillRect/>
          </a:stretch>
        </p:blipFill>
        <p:spPr>
          <a:xfrm>
            <a:off x="3327148" y="6049869"/>
            <a:ext cx="2889754" cy="682811"/>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00790"/>
            <a:ext cx="8596668" cy="120316"/>
          </a:xfrm>
        </p:spPr>
        <p:txBody>
          <a:bodyPr>
            <a:normAutofit fontScale="90000"/>
          </a:bodyPr>
          <a:lstStyle/>
          <a:p>
            <a:endParaRPr lang="pl-PL" dirty="0"/>
          </a:p>
        </p:txBody>
      </p:sp>
      <p:pic>
        <p:nvPicPr>
          <p:cNvPr id="4" name="Obraz 1"/>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628251" y="1143000"/>
            <a:ext cx="5110812" cy="44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72600" cy="1000125"/>
          </a:xfrm>
          <a:prstGeom prst="rect">
            <a:avLst/>
          </a:prstGeom>
          <a:ln>
            <a:noFill/>
          </a:ln>
          <a:effectLst>
            <a:outerShdw blurRad="292100" dist="139700" dir="2700000" algn="tl" rotWithShape="0">
              <a:srgbClr val="333333">
                <a:alpha val="65000"/>
              </a:srgbClr>
            </a:outerShdw>
          </a:effectLst>
        </p:spPr>
      </p:pic>
      <p:pic>
        <p:nvPicPr>
          <p:cNvPr id="6" name="Obraz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23412" y="548361"/>
            <a:ext cx="1764051" cy="2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p:cNvSpPr/>
          <p:nvPr/>
        </p:nvSpPr>
        <p:spPr>
          <a:xfrm>
            <a:off x="4788568" y="2032464"/>
            <a:ext cx="5281864" cy="3545266"/>
          </a:xfrm>
          <a:prstGeom prst="rect">
            <a:avLst/>
          </a:prstGeom>
        </p:spPr>
        <p:txBody>
          <a:bodyPr wrap="square">
            <a:spAutoFit/>
          </a:bodyPr>
          <a:lstStyle/>
          <a:p>
            <a:pPr marL="1076325" lvl="1" indent="-180975" algn="just">
              <a:lnSpc>
                <a:spcPct val="120000"/>
              </a:lnSpc>
              <a:spcBef>
                <a:spcPts val="300"/>
              </a:spcBef>
              <a:buFont typeface="Wingdings" panose="05000000000000000000" pitchFamily="2" charset="2"/>
              <a:buChar char="Ø"/>
              <a:defRPr/>
            </a:pPr>
            <a:r>
              <a:rPr lang="pl-PL" sz="1400" dirty="0">
                <a:cs typeface="Shonar Bangla" pitchFamily="34" charset="0"/>
              </a:rPr>
              <a:t>Wdrażanie działań w ramach Systemu Doradztwa Edukacyjno-Zawodowego zawartych w Świętokrzyskim Kalendarium na Rzecz Rozwoju Systemu Doradztwa Zawodowego</a:t>
            </a:r>
          </a:p>
          <a:p>
            <a:pPr marL="1076325" lvl="1" indent="-180975" algn="just">
              <a:lnSpc>
                <a:spcPct val="120000"/>
              </a:lnSpc>
              <a:spcBef>
                <a:spcPts val="300"/>
              </a:spcBef>
              <a:buFont typeface="Wingdings" panose="05000000000000000000" pitchFamily="2" charset="2"/>
              <a:buChar char="Ø"/>
              <a:defRPr/>
            </a:pPr>
            <a:r>
              <a:rPr lang="pl-PL" sz="1400" dirty="0">
                <a:cs typeface="Shonar Bangla" pitchFamily="34" charset="0"/>
              </a:rPr>
              <a:t>I Świętokrzyskie Forum dla doradztwa zawodowego „DORADZTWO ZAWODOWE PRZYSZŁOŚCI”.</a:t>
            </a:r>
          </a:p>
          <a:p>
            <a:pPr marL="1076325" lvl="1" indent="-180975" algn="just">
              <a:lnSpc>
                <a:spcPct val="120000"/>
              </a:lnSpc>
              <a:spcBef>
                <a:spcPts val="300"/>
              </a:spcBef>
              <a:buFont typeface="Wingdings" panose="05000000000000000000" pitchFamily="2" charset="2"/>
              <a:buChar char="Ø"/>
              <a:defRPr/>
            </a:pPr>
            <a:r>
              <a:rPr lang="pl-PL" sz="1400" dirty="0">
                <a:cs typeface="Shonar Bangla" pitchFamily="34" charset="0"/>
              </a:rPr>
              <a:t>Utworzenie w każdej szkole zakładki Szkolnego Kalendarium doradztwa zawodowego.</a:t>
            </a:r>
          </a:p>
          <a:p>
            <a:pPr marL="1076325" lvl="1" indent="-180975" algn="just">
              <a:lnSpc>
                <a:spcPct val="120000"/>
              </a:lnSpc>
              <a:spcBef>
                <a:spcPts val="300"/>
              </a:spcBef>
              <a:buFont typeface="Wingdings" panose="05000000000000000000" pitchFamily="2" charset="2"/>
              <a:buChar char="Ø"/>
              <a:defRPr/>
            </a:pPr>
            <a:r>
              <a:rPr lang="pl-PL" sz="1400" dirty="0">
                <a:solidFill>
                  <a:prstClr val="black"/>
                </a:solidFill>
                <a:cs typeface="Shonar Bangla" pitchFamily="34" charset="0"/>
              </a:rPr>
              <a:t>Seminarium naukowo-praktyczne „Zintegrowana Strategia Umiejętności 2030, czyli rola edukacji </a:t>
            </a:r>
            <a:br>
              <a:rPr lang="pl-PL" sz="1400" dirty="0">
                <a:solidFill>
                  <a:prstClr val="black"/>
                </a:solidFill>
                <a:cs typeface="Shonar Bangla" pitchFamily="34" charset="0"/>
              </a:rPr>
            </a:br>
            <a:r>
              <a:rPr lang="pl-PL" sz="1400" dirty="0">
                <a:solidFill>
                  <a:prstClr val="black"/>
                </a:solidFill>
                <a:cs typeface="Shonar Bangla" pitchFamily="34" charset="0"/>
              </a:rPr>
              <a:t>i doradztwa zawodowego w dobie rewolucji przemysłowej 4.0”. </a:t>
            </a:r>
          </a:p>
        </p:txBody>
      </p:sp>
      <p:sp>
        <p:nvSpPr>
          <p:cNvPr id="8" name="Prostokąt 7"/>
          <p:cNvSpPr/>
          <p:nvPr/>
        </p:nvSpPr>
        <p:spPr>
          <a:xfrm>
            <a:off x="1443790" y="5691157"/>
            <a:ext cx="39704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pl-PL" dirty="0"/>
              <a:t>22 Powiatowe Punkty Doradztwa Edukacyjno-Zawodowego</a:t>
            </a:r>
          </a:p>
        </p:txBody>
      </p:sp>
      <p:sp>
        <p:nvSpPr>
          <p:cNvPr id="9" name="Prostokąt 8"/>
          <p:cNvSpPr/>
          <p:nvPr/>
        </p:nvSpPr>
        <p:spPr>
          <a:xfrm>
            <a:off x="3048000" y="1094874"/>
            <a:ext cx="6902116" cy="646331"/>
          </a:xfrm>
          <a:prstGeom prst="rect">
            <a:avLst/>
          </a:prstGeom>
        </p:spPr>
        <p:txBody>
          <a:bodyPr wrap="square">
            <a:spAutoFit/>
          </a:bodyPr>
          <a:lstStyle/>
          <a:p>
            <a:pPr algn="ctr" defTabSz="304680">
              <a:defRPr/>
            </a:pPr>
            <a:r>
              <a:rPr lang="pl-PL"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PUNKTY DORADZTWA EDUKACYJNO-ZAWODOWEGO </a:t>
            </a:r>
          </a:p>
          <a:p>
            <a:pPr algn="ctr" defTabSz="304680">
              <a:defRPr/>
            </a:pPr>
            <a:r>
              <a:rPr lang="pl-PL"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 WOJEWÓDZTWIE ŚWIĘTOKRZYSKIM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8484" y="312822"/>
            <a:ext cx="7565518" cy="962526"/>
          </a:xfrm>
        </p:spPr>
        <p:txBody>
          <a:bodyPr>
            <a:normAutofit fontScale="90000"/>
          </a:bodyPr>
          <a:lstStyle/>
          <a:p>
            <a:pPr lvl="0"/>
            <a:r>
              <a:rPr lang="pl-PL" b="1" kern="0" dirty="0">
                <a:solidFill>
                  <a:prstClr val="black"/>
                </a:solidFill>
                <a:latin typeface="Times New Roman" panose="02020603050405020304" pitchFamily="18" charset="0"/>
                <a:cs typeface="Times New Roman" panose="02020603050405020304" pitchFamily="18" charset="0"/>
              </a:rPr>
              <a:t>Program wsparcia psychologiczno-pedagogicznego dla uczniów i nauczycieli</a:t>
            </a:r>
            <a:br>
              <a:rPr lang="pl-PL" altLang="pl-PL" b="1" kern="0" dirty="0">
                <a:solidFill>
                  <a:prstClr val="black"/>
                </a:solidFill>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idx="1"/>
          </p:nvPr>
        </p:nvSpPr>
        <p:spPr>
          <a:xfrm>
            <a:off x="677333" y="1395663"/>
            <a:ext cx="9982645" cy="4645700"/>
          </a:xfrm>
        </p:spPr>
        <p:txBody>
          <a:bodyPr>
            <a:noAutofit/>
          </a:bodyPr>
          <a:lstStyle/>
          <a:p>
            <a:r>
              <a:rPr lang="pl-PL" sz="1600" dirty="0"/>
              <a:t>Przeciwdziałając skutkom pandemii </a:t>
            </a:r>
            <a:r>
              <a:rPr lang="pl-PL" sz="1600" b="1" dirty="0"/>
              <a:t>Ministerstwo Edukacji i Nauki </a:t>
            </a:r>
            <a:r>
              <a:rPr lang="pl-PL" sz="1600" dirty="0"/>
              <a:t>realizuje </a:t>
            </a:r>
            <a:r>
              <a:rPr lang="pl-PL" sz="1600" b="1" dirty="0"/>
              <a:t>Program wsparcia psychologiczno-pedagogicznego dla uczniów i nauczycieli</a:t>
            </a:r>
            <a:r>
              <a:rPr lang="pl-PL" sz="1600" dirty="0"/>
              <a:t>. Program skierowany jest do dzieci i młodzieży ze szkół podstawowych i ponadpodstawowych, ich rodziców oraz nauczycieli i specjalistów szkolnych.</a:t>
            </a:r>
          </a:p>
          <a:p>
            <a:pPr algn="just"/>
            <a:r>
              <a:rPr lang="pl-PL" sz="1600" dirty="0"/>
              <a:t>Działania w ramach programu: </a:t>
            </a:r>
          </a:p>
          <a:p>
            <a:pPr marL="457200" indent="-457200">
              <a:buAutoNum type="arabicPeriod"/>
            </a:pPr>
            <a:r>
              <a:rPr lang="pl-PL" sz="1600" dirty="0"/>
              <a:t>Diagnoza problemów uczniów, głównie w zakresie dobrostanu psychicznego </a:t>
            </a:r>
            <a:br>
              <a:rPr lang="pl-PL" sz="1600" dirty="0"/>
            </a:br>
            <a:r>
              <a:rPr lang="pl-PL" sz="1600" dirty="0"/>
              <a:t>- z terenu województwa świętokrzyskiego w badaniu wzięło udział 49 wytypowanych szkół/placówek: 33 szkoły podstawowe, 14 szkół ponadpodstawowych oraz 2 placówki. </a:t>
            </a:r>
          </a:p>
          <a:p>
            <a:pPr marL="457200" indent="-457200" algn="just">
              <a:buAutoNum type="arabicPeriod"/>
            </a:pPr>
            <a:r>
              <a:rPr lang="pl-PL" sz="1600" dirty="0"/>
              <a:t>Bieżące wsparcie dzieci i młodzieży w </a:t>
            </a:r>
            <a:r>
              <a:rPr lang="pl-PL" sz="1600" b="1" u="sng" dirty="0"/>
              <a:t>odbudowywaniu relacji rówieśniczych</a:t>
            </a:r>
            <a:r>
              <a:rPr lang="pl-PL" sz="1600" dirty="0"/>
              <a:t>. </a:t>
            </a:r>
          </a:p>
          <a:p>
            <a:pPr marL="457200" indent="-457200" algn="just">
              <a:buAutoNum type="arabicPeriod"/>
            </a:pPr>
            <a:r>
              <a:rPr lang="pl-PL" sz="1600" dirty="0"/>
              <a:t>Szkolenia dla nauczycieli i specjalistów w ramach których zaprezentowane zostaną skuteczne metody pracy z uczniami doświadczającymi trudności.</a:t>
            </a:r>
          </a:p>
          <a:p>
            <a:pPr algn="just"/>
            <a:r>
              <a:rPr lang="pl-PL" sz="1600" dirty="0"/>
              <a:t>W celu skutecznego realizowania Programu powołani zostali </a:t>
            </a:r>
            <a:r>
              <a:rPr lang="pl-PL" sz="1600" b="1" dirty="0"/>
              <a:t>Koordynatorzy wsparcia Programu</a:t>
            </a:r>
            <a:r>
              <a:rPr lang="pl-PL" sz="1600" dirty="0"/>
              <a:t>. Świętokrzyski Kurator Oświaty zainicjował opracowanie systemowego wsparcia psychologiczno-pedagogicznego dla uczniów, nauczycieli i rodzin w postaci Świętokrzyskiej Sieci Wsparcia Psychologiczno-Pedagogicznego szkół/placówek.</a:t>
            </a:r>
          </a:p>
          <a:p>
            <a:r>
              <a:rPr lang="pl-PL" sz="1600" dirty="0"/>
              <a:t>Podstawowymi filarami Sieci są: Punkty konsultacyjne oraz Koordynatorzy wsparcia psychologiczno-pedagogicznego w poszczególnych powiatach</a:t>
            </a:r>
          </a:p>
        </p:txBody>
      </p:sp>
      <p:pic>
        <p:nvPicPr>
          <p:cNvPr id="6" name="Picture 15" descr="http://www.sspbrzescie.szkolnastrona.pl/container/logo_nowe_2013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77" y="-37449"/>
            <a:ext cx="1313051" cy="16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1287378"/>
            <a:ext cx="8596668" cy="643021"/>
          </a:xfrm>
        </p:spPr>
        <p:txBody>
          <a:bodyPr/>
          <a:lstStyle/>
          <a:p>
            <a:r>
              <a:rPr lang="pl-PL" dirty="0">
                <a:solidFill>
                  <a:schemeClr val="tx1"/>
                </a:solidFill>
              </a:rPr>
              <a:t>Dwujęzyczność w szkołach</a:t>
            </a:r>
          </a:p>
        </p:txBody>
      </p:sp>
      <p:sp>
        <p:nvSpPr>
          <p:cNvPr id="3" name="Symbol zastępczy zawartości 2"/>
          <p:cNvSpPr>
            <a:spLocks noGrp="1"/>
          </p:cNvSpPr>
          <p:nvPr>
            <p:ph idx="1"/>
          </p:nvPr>
        </p:nvSpPr>
        <p:spPr>
          <a:xfrm>
            <a:off x="677333" y="2093495"/>
            <a:ext cx="10102962" cy="3947868"/>
          </a:xfrm>
        </p:spPr>
        <p:txBody>
          <a:bodyPr/>
          <a:lstStyle/>
          <a:p>
            <a:r>
              <a:rPr lang="pl-P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Od 1 września 2021 roku funkcjonowało 9 </a:t>
            </a:r>
            <a:r>
              <a:rPr lang="pl-PL" dirty="0">
                <a:solidFill>
                  <a:schemeClr val="tx1"/>
                </a:solidFill>
                <a:latin typeface="Times New Roman" panose="02020603050405020304" pitchFamily="18" charset="0"/>
                <a:cs typeface="Times New Roman" panose="02020603050405020304" pitchFamily="18" charset="0"/>
              </a:rPr>
              <a:t>szkół podstawowych z oddziałami dwujęzycznymi,                      4 szkoły ponadpodstawowe z oddziałami dwujęzycznymi oraz 1 szkoła dwujęzyczna.</a:t>
            </a:r>
          </a:p>
          <a:p>
            <a:endParaRPr lang="pl-PL" dirty="0"/>
          </a:p>
        </p:txBody>
      </p:sp>
      <p:pic>
        <p:nvPicPr>
          <p:cNvPr id="4" name="Obraz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8148" y="2899611"/>
            <a:ext cx="7368308" cy="3848366"/>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72600" cy="1000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1058779"/>
            <a:ext cx="8596668" cy="1155031"/>
          </a:xfrm>
        </p:spPr>
        <p:txBody>
          <a:bodyPr/>
          <a:lstStyle/>
          <a:p>
            <a:r>
              <a:rPr lang="pl-PL" altLang="pl-PL" b="1" dirty="0">
                <a:solidFill>
                  <a:schemeClr val="tx1"/>
                </a:solidFill>
                <a:latin typeface="Times New Roman" panose="02020603050405020304" pitchFamily="18" charset="0"/>
                <a:cs typeface="Times New Roman" panose="02020603050405020304" pitchFamily="18" charset="0"/>
              </a:rPr>
              <a:t>Dwujęzyczność w szkołach</a:t>
            </a:r>
            <a:endParaRPr lang="pl-PL" dirty="0">
              <a:solidFill>
                <a:schemeClr val="tx1"/>
              </a:solidFill>
            </a:endParaRPr>
          </a:p>
        </p:txBody>
      </p:sp>
      <p:sp>
        <p:nvSpPr>
          <p:cNvPr id="3" name="Symbol zastępczy zawartości 2"/>
          <p:cNvSpPr>
            <a:spLocks noGrp="1"/>
          </p:cNvSpPr>
          <p:nvPr>
            <p:ph idx="1"/>
          </p:nvPr>
        </p:nvSpPr>
        <p:spPr>
          <a:xfrm>
            <a:off x="677334" y="1816767"/>
            <a:ext cx="6493487" cy="4547938"/>
          </a:xfrm>
        </p:spPr>
        <p:txBody>
          <a:bodyPr>
            <a:normAutofit fontScale="92500" lnSpcReduction="10000"/>
          </a:bodyPr>
          <a:lstStyle/>
          <a:p>
            <a:pPr marL="0" indent="0" algn="just">
              <a:buNone/>
            </a:pPr>
            <a:r>
              <a:rPr lang="pl-PL" b="1" dirty="0">
                <a:solidFill>
                  <a:schemeClr val="tx1"/>
                </a:solidFill>
                <a:cs typeface="Times New Roman" panose="02020603050405020304" pitchFamily="18" charset="0"/>
              </a:rPr>
              <a:t>Działania podjęte w ramach wsparcia dwujęzyczności:</a:t>
            </a:r>
          </a:p>
          <a:p>
            <a:pPr marL="0" indent="0" algn="just">
              <a:buNone/>
            </a:pPr>
            <a:endParaRPr lang="pl-PL" b="1" dirty="0">
              <a:solidFill>
                <a:schemeClr val="tx1"/>
              </a:solidFill>
              <a:cs typeface="Times New Roman" panose="02020603050405020304" pitchFamily="18" charset="0"/>
            </a:endParaRPr>
          </a:p>
          <a:p>
            <a:pPr algn="just"/>
            <a:r>
              <a:rPr lang="pl-PL" dirty="0">
                <a:solidFill>
                  <a:schemeClr val="tx1"/>
                </a:solidFill>
                <a:cs typeface="Times New Roman" panose="02020603050405020304" pitchFamily="18" charset="0"/>
              </a:rPr>
              <a:t>uaktualnianie informacji na stronie Kuratorium Oświaty w Kielcach na temat organizacji nauczania dwujęzycznego w szkołach;</a:t>
            </a:r>
          </a:p>
          <a:p>
            <a:pPr algn="just"/>
            <a:r>
              <a:rPr lang="pl-PL" dirty="0">
                <a:solidFill>
                  <a:schemeClr val="tx1"/>
                </a:solidFill>
                <a:cs typeface="Times New Roman" panose="02020603050405020304" pitchFamily="18" charset="0"/>
              </a:rPr>
              <a:t>konferencja z udziałem ekspertów w dziedzinie nauczania dwujęzycznego – II Świętokrzyski Kongres Dwujęzyczności;</a:t>
            </a:r>
          </a:p>
          <a:p>
            <a:pPr algn="just"/>
            <a:r>
              <a:rPr lang="pl-PL" dirty="0">
                <a:solidFill>
                  <a:schemeClr val="tx1"/>
                </a:solidFill>
                <a:cs typeface="Times New Roman" panose="02020603050405020304" pitchFamily="18" charset="0"/>
              </a:rPr>
              <a:t>szkolenie „Świętokrzyskie (jeszcze bardziej) dwujęzyczne” </a:t>
            </a:r>
            <a:br>
              <a:rPr lang="pl-PL" dirty="0">
                <a:solidFill>
                  <a:schemeClr val="tx1"/>
                </a:solidFill>
                <a:cs typeface="Times New Roman" panose="02020603050405020304" pitchFamily="18" charset="0"/>
              </a:rPr>
            </a:br>
            <a:r>
              <a:rPr lang="pl-PL" dirty="0">
                <a:solidFill>
                  <a:schemeClr val="tx1"/>
                </a:solidFill>
                <a:cs typeface="Times New Roman" panose="02020603050405020304" pitchFamily="18" charset="0"/>
              </a:rPr>
              <a:t>- wsparcie rozwoju formalnej dwujęzyczności w szkołach województwie świętokrzyskim.</a:t>
            </a:r>
          </a:p>
          <a:p>
            <a:pPr marL="0" indent="0" algn="just">
              <a:buNone/>
            </a:pPr>
            <a:r>
              <a:rPr lang="pl-PL" dirty="0">
                <a:solidFill>
                  <a:schemeClr val="tx1"/>
                </a:solidFill>
                <a:cs typeface="Times New Roman" panose="02020603050405020304" pitchFamily="18" charset="0"/>
              </a:rPr>
              <a:t> </a:t>
            </a:r>
            <a:br>
              <a:rPr lang="pl-PL" dirty="0">
                <a:solidFill>
                  <a:schemeClr val="tx1"/>
                </a:solidFill>
                <a:cs typeface="Times New Roman" panose="02020603050405020304" pitchFamily="18" charset="0"/>
              </a:rPr>
            </a:br>
            <a:endParaRPr lang="pl-PL" dirty="0">
              <a:solidFill>
                <a:schemeClr val="tx1"/>
              </a:solidFill>
              <a:cs typeface="Times New Roman" panose="02020603050405020304" pitchFamily="18" charset="0"/>
            </a:endParaRPr>
          </a:p>
          <a:p>
            <a:pPr marL="0" indent="0" algn="just">
              <a:buNone/>
            </a:pPr>
            <a:r>
              <a:rPr lang="pl-PL" b="1" dirty="0">
                <a:solidFill>
                  <a:schemeClr val="tx1"/>
                </a:solidFill>
                <a:cs typeface="Times New Roman" panose="02020603050405020304" pitchFamily="18" charset="0"/>
              </a:rPr>
              <a:t>W roku szkolnym 2022/2023 zostaną utworzone oddziały dwujęzyczne w 5 szkołach podstawowych i 2 liceach ogólnokształcących.</a:t>
            </a:r>
          </a:p>
          <a:p>
            <a:endParaRPr lang="pl-PL" dirty="0"/>
          </a:p>
        </p:txBody>
      </p:sp>
      <p:pic>
        <p:nvPicPr>
          <p:cNvPr id="4" name="Obraz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13011" y="1537937"/>
            <a:ext cx="2555776" cy="1916832"/>
          </a:xfrm>
          <a:prstGeom prst="rect">
            <a:avLst/>
          </a:prstGeom>
          <a:ln>
            <a:noFill/>
          </a:ln>
          <a:effectLst>
            <a:outerShdw blurRad="292100" dist="139700" dir="2700000" algn="tl" rotWithShape="0">
              <a:srgbClr val="333333">
                <a:alpha val="65000"/>
              </a:srgbClr>
            </a:outerShdw>
          </a:effectLst>
        </p:spPr>
      </p:pic>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5827" y="3908994"/>
            <a:ext cx="2031690" cy="2708920"/>
          </a:xfrm>
          <a:prstGeom prst="rect">
            <a:avLst/>
          </a:prstGeom>
          <a:ln>
            <a:noFill/>
          </a:ln>
          <a:effectLst>
            <a:outerShdw blurRad="292100" dist="139700" dir="2700000" algn="tl" rotWithShape="0">
              <a:srgbClr val="333333">
                <a:alpha val="65000"/>
              </a:srgbClr>
            </a:outerShdw>
          </a:effectLst>
        </p:spPr>
      </p:pic>
      <p:pic>
        <p:nvPicPr>
          <p:cNvPr id="6" name="Obraz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372600" cy="10001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37874" y="609600"/>
            <a:ext cx="7036128" cy="1320800"/>
          </a:xfrm>
        </p:spPr>
        <p:txBody>
          <a:bodyPr>
            <a:normAutofit fontScale="90000"/>
          </a:bodyPr>
          <a:lstStyle/>
          <a:p>
            <a:r>
              <a:rPr lang="pl-PL" b="1" dirty="0">
                <a:solidFill>
                  <a:schemeClr val="tx1"/>
                </a:solidFill>
                <a:latin typeface="Times New Roman" panose="02020603050405020304" pitchFamily="18" charset="0"/>
                <a:cs typeface="Times New Roman" panose="02020603050405020304" pitchFamily="18" charset="0"/>
              </a:rPr>
              <a:t>Regionalny Punkt Informacyjny Narodowej Agencji Programu Erasmus+</a:t>
            </a:r>
            <a:br>
              <a:rPr lang="pl-PL" b="1" dirty="0">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idx="1"/>
          </p:nvPr>
        </p:nvSpPr>
        <p:spPr>
          <a:xfrm>
            <a:off x="677334" y="2286000"/>
            <a:ext cx="8596668" cy="4174958"/>
          </a:xfrm>
        </p:spPr>
        <p:txBody>
          <a:bodyPr>
            <a:normAutofit/>
          </a:bodyPr>
          <a:lstStyle/>
          <a:p>
            <a:pPr marL="628650" indent="-447675" algn="just"/>
            <a:r>
              <a:rPr lang="pl-PL" dirty="0">
                <a:solidFill>
                  <a:schemeClr val="tx1"/>
                </a:solidFill>
                <a:cs typeface="Times New Roman" panose="02020603050405020304" pitchFamily="18" charset="0"/>
              </a:rPr>
              <a:t>Ogólnopolska inauguracja działalności Regionalnych Punktów Informacyjnych na lata 2021-2022 -  Warszawa.</a:t>
            </a:r>
          </a:p>
          <a:p>
            <a:pPr marL="628650" indent="-447675" algn="just"/>
            <a:r>
              <a:rPr lang="pl-PL" dirty="0">
                <a:solidFill>
                  <a:schemeClr val="tx1"/>
                </a:solidFill>
                <a:cs typeface="Times New Roman" panose="02020603050405020304" pitchFamily="18" charset="0"/>
              </a:rPr>
              <a:t>Ogólnopolski Dzień Informacyjny - Europejskie programy edukacyjne – spotkanie </a:t>
            </a:r>
            <a:r>
              <a:rPr lang="pl-PL" dirty="0" err="1">
                <a:solidFill>
                  <a:schemeClr val="tx1"/>
                </a:solidFill>
                <a:cs typeface="Times New Roman" panose="02020603050405020304" pitchFamily="18" charset="0"/>
              </a:rPr>
              <a:t>on-line</a:t>
            </a:r>
            <a:r>
              <a:rPr lang="pl-PL" dirty="0">
                <a:solidFill>
                  <a:schemeClr val="tx1"/>
                </a:solidFill>
                <a:cs typeface="Times New Roman" panose="02020603050405020304" pitchFamily="18" charset="0"/>
              </a:rPr>
              <a:t>.</a:t>
            </a:r>
          </a:p>
          <a:p>
            <a:pPr marL="628650" indent="-447675" algn="just"/>
            <a:r>
              <a:rPr lang="pl-PL" dirty="0">
                <a:solidFill>
                  <a:schemeClr val="tx1"/>
                </a:solidFill>
                <a:cs typeface="Times New Roman" panose="02020603050405020304" pitchFamily="18" charset="0"/>
              </a:rPr>
              <a:t>„Wdrażanie programu Erasmus+ w czasie pandemii” - spotkanie </a:t>
            </a:r>
            <a:r>
              <a:rPr lang="pl-PL" dirty="0" err="1">
                <a:solidFill>
                  <a:schemeClr val="tx1"/>
                </a:solidFill>
                <a:cs typeface="Times New Roman" panose="02020603050405020304" pitchFamily="18" charset="0"/>
              </a:rPr>
              <a:t>on-line</a:t>
            </a:r>
            <a:r>
              <a:rPr lang="pl-PL" dirty="0">
                <a:solidFill>
                  <a:schemeClr val="tx1"/>
                </a:solidFill>
                <a:cs typeface="Times New Roman" panose="02020603050405020304" pitchFamily="18" charset="0"/>
              </a:rPr>
              <a:t> we współpracy Regionalnych Punktów Informacyjnych Narodowej Agencji Programu Erasmus+ działających w Kuratorium Oświaty w Kielcach oraz w Centrum Kształcenia i Wychowania OHP w Tarnowie.</a:t>
            </a:r>
          </a:p>
          <a:p>
            <a:r>
              <a:rPr lang="pl-PL" dirty="0">
                <a:cs typeface="Times New Roman" panose="02020603050405020304" pitchFamily="18" charset="0"/>
              </a:rPr>
              <a:t>„Projekty Erasmus+ w praktyce”  - szkolenie dla nauczycieli i dyrektorów</a:t>
            </a:r>
          </a:p>
          <a:p>
            <a:pPr>
              <a:buNone/>
            </a:pPr>
            <a:r>
              <a:rPr lang="pl-PL" dirty="0">
                <a:cs typeface="Times New Roman" panose="02020603050405020304" pitchFamily="18" charset="0"/>
              </a:rPr>
              <a:t>       we współpracy  z Zespołem Szkół nr 3 w Kielcach oraz Samorządowym </a:t>
            </a:r>
          </a:p>
          <a:p>
            <a:pPr>
              <a:buNone/>
            </a:pPr>
            <a:r>
              <a:rPr lang="pl-PL" dirty="0">
                <a:cs typeface="Times New Roman" panose="02020603050405020304" pitchFamily="18" charset="0"/>
              </a:rPr>
              <a:t>       Ośrodkiem Doradztwa Metodycznego i Doskonalenia Nauczycieli </a:t>
            </a:r>
            <a:br>
              <a:rPr lang="pl-PL" dirty="0">
                <a:cs typeface="Times New Roman" panose="02020603050405020304" pitchFamily="18" charset="0"/>
              </a:rPr>
            </a:br>
            <a:r>
              <a:rPr lang="pl-PL" dirty="0">
                <a:cs typeface="Times New Roman" panose="02020603050405020304" pitchFamily="18" charset="0"/>
              </a:rPr>
              <a:t>   w Kielcach. </a:t>
            </a:r>
          </a:p>
          <a:p>
            <a:endParaRPr lang="pl-PL" dirty="0"/>
          </a:p>
        </p:txBody>
      </p:sp>
      <p:pic>
        <p:nvPicPr>
          <p:cNvPr id="4" name="Obraz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0253" y="4478743"/>
            <a:ext cx="2951747" cy="2213810"/>
          </a:xfrm>
          <a:prstGeom prst="rect">
            <a:avLst/>
          </a:prstGeom>
        </p:spPr>
      </p:pic>
      <p:pic>
        <p:nvPicPr>
          <p:cNvPr id="5" name="Obraz 4"/>
          <p:cNvPicPr>
            <a:picLocks noChangeAspect="1"/>
          </p:cNvPicPr>
          <p:nvPr/>
        </p:nvPicPr>
        <p:blipFill>
          <a:blip r:embed="rId3"/>
          <a:stretch>
            <a:fillRect/>
          </a:stretch>
        </p:blipFill>
        <p:spPr>
          <a:xfrm>
            <a:off x="0" y="0"/>
            <a:ext cx="1660358" cy="19491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45368" y="609600"/>
            <a:ext cx="7228634" cy="1320800"/>
          </a:xfrm>
        </p:spPr>
        <p:txBody>
          <a:bodyPr>
            <a:normAutofit fontScale="90000"/>
          </a:bodyPr>
          <a:lstStyle/>
          <a:p>
            <a:r>
              <a:rPr lang="pl-PL" b="1" dirty="0">
                <a:solidFill>
                  <a:schemeClr val="tx1"/>
                </a:solidFill>
                <a:latin typeface="Times New Roman" panose="02020603050405020304" pitchFamily="18" charset="0"/>
                <a:cs typeface="Times New Roman" panose="02020603050405020304" pitchFamily="18" charset="0"/>
              </a:rPr>
              <a:t>Efekty i rezultaty projektu </a:t>
            </a:r>
            <a:br>
              <a:rPr lang="pl-PL" b="1" dirty="0">
                <a:solidFill>
                  <a:schemeClr val="tx1"/>
                </a:solidFill>
                <a:latin typeface="Times New Roman" panose="02020603050405020304" pitchFamily="18" charset="0"/>
                <a:cs typeface="Times New Roman" panose="02020603050405020304" pitchFamily="18" charset="0"/>
              </a:rPr>
            </a:br>
            <a:r>
              <a:rPr lang="pl-PL"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pl-PL" b="1" dirty="0">
                <a:solidFill>
                  <a:schemeClr val="tx1"/>
                </a:solidFill>
                <a:latin typeface="Times New Roman" panose="02020603050405020304" pitchFamily="18" charset="0"/>
                <a:cs typeface="Times New Roman" panose="02020603050405020304" pitchFamily="18" charset="0"/>
              </a:rPr>
              <a:t>Matematyka</a:t>
            </a:r>
            <a:r>
              <a:rPr lang="pl-PL"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l-PL" b="1" dirty="0">
                <a:solidFill>
                  <a:schemeClr val="tx1"/>
                </a:solidFill>
                <a:latin typeface="Times New Roman" panose="02020603050405020304" pitchFamily="18" charset="0"/>
                <a:cs typeface="Times New Roman" panose="02020603050405020304" pitchFamily="18" charset="0"/>
              </a:rPr>
              <a:t>bez poprawki”</a:t>
            </a:r>
            <a:br>
              <a:rPr lang="pl-PL" b="1" dirty="0">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idx="1"/>
          </p:nvPr>
        </p:nvSpPr>
        <p:spPr>
          <a:xfrm>
            <a:off x="677334" y="2117557"/>
            <a:ext cx="7155224" cy="3970421"/>
          </a:xfrm>
        </p:spPr>
        <p:txBody>
          <a:bodyPr>
            <a:normAutofit/>
          </a:bodyPr>
          <a:lstStyle/>
          <a:p>
            <a:pPr>
              <a:buNone/>
            </a:pPr>
            <a:r>
              <a:rPr lang="pl-PL" dirty="0">
                <a:cs typeface="Times New Roman" panose="02020603050405020304" pitchFamily="18" charset="0"/>
              </a:rPr>
              <a:t>Z informacji przekazanych przez dyrektorów szkół biorących udział w projekcie wynika, iż 90,1% uczniów, którzy uczestniczyli.             W   zajęciach w ramach projektu </a:t>
            </a:r>
            <a:r>
              <a:rPr lang="pl-PL" b="1" dirty="0">
                <a:cs typeface="Times New Roman" panose="02020603050405020304" pitchFamily="18" charset="0"/>
              </a:rPr>
              <a:t>„Matematyka bez poprawki”</a:t>
            </a:r>
            <a:r>
              <a:rPr lang="pl-PL" dirty="0">
                <a:cs typeface="Times New Roman" panose="02020603050405020304" pitchFamily="18" charset="0"/>
              </a:rPr>
              <a:t> zdało egzamin maturalny z matematyki na poziomie podstawowym.</a:t>
            </a:r>
          </a:p>
          <a:p>
            <a:pPr>
              <a:buNone/>
            </a:pPr>
            <a:r>
              <a:rPr lang="pl-PL" dirty="0">
                <a:cs typeface="Times New Roman" panose="02020603050405020304" pitchFamily="18" charset="0"/>
              </a:rPr>
              <a:t>Organizacja projektu w świętokrzyskich szkołach ponadpodstawowych spotkała się z pozytywnym odbiorem zarówno ze strony nauczycieli jak i uczniów.</a:t>
            </a:r>
          </a:p>
          <a:p>
            <a:pPr>
              <a:buNone/>
            </a:pPr>
            <a:r>
              <a:rPr lang="pl-PL" b="1" i="1" dirty="0">
                <a:solidFill>
                  <a:srgbClr val="000000"/>
                </a:solidFill>
              </a:rPr>
              <a:t>Projekt "Matematyka bez poprawki" został dobrze zorganizowany, dzięki czemu uczniowie mogli aktywnie uczestniczyć w procesie nabywania wiedzy i kompetencji niezbędnych do rozwiązywania zadań egzaminacyjnych.</a:t>
            </a:r>
            <a:endParaRPr lang="pl-PL" b="1" i="1" dirty="0"/>
          </a:p>
          <a:p>
            <a:pPr algn="r">
              <a:buNone/>
            </a:pPr>
            <a:endParaRPr lang="pl-PL" dirty="0"/>
          </a:p>
          <a:p>
            <a:endParaRPr lang="pl-PL" dirty="0"/>
          </a:p>
        </p:txBody>
      </p:sp>
      <p:pic>
        <p:nvPicPr>
          <p:cNvPr id="4" name="Obraz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9178" y="2400546"/>
            <a:ext cx="3053026" cy="2632322"/>
          </a:xfrm>
          <a:prstGeom prst="rect">
            <a:avLst/>
          </a:prstGeom>
          <a:ln>
            <a:noFill/>
          </a:ln>
          <a:effectLst>
            <a:outerShdw blurRad="292100" dist="139700" dir="2700000" algn="tl" rotWithShape="0">
              <a:srgbClr val="333333">
                <a:alpha val="65000"/>
              </a:srgbClr>
            </a:outerShdw>
          </a:effectLst>
        </p:spPr>
      </p:pic>
      <p:pic>
        <p:nvPicPr>
          <p:cNvPr id="5" name="Obraz 4"/>
          <p:cNvPicPr>
            <a:picLocks noChangeAspect="1"/>
          </p:cNvPicPr>
          <p:nvPr/>
        </p:nvPicPr>
        <p:blipFill>
          <a:blip r:embed="rId3"/>
          <a:stretch>
            <a:fillRect/>
          </a:stretch>
        </p:blipFill>
        <p:spPr>
          <a:xfrm>
            <a:off x="0" y="0"/>
            <a:ext cx="1316850" cy="16338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52074" y="2791326"/>
            <a:ext cx="8157410" cy="3250036"/>
          </a:xfrm>
        </p:spPr>
        <p:txBody>
          <a:bodyPr>
            <a:normAutofit fontScale="85000" lnSpcReduction="20000"/>
          </a:bodyPr>
          <a:lstStyle/>
          <a:p>
            <a:pPr marL="0" indent="0" algn="just">
              <a:buNone/>
            </a:pPr>
            <a:r>
              <a:rPr lang="pl-PL" dirty="0">
                <a:solidFill>
                  <a:schemeClr val="tx1"/>
                </a:solidFill>
                <a:latin typeface="Times New Roman" panose="02020603050405020304" pitchFamily="18" charset="0"/>
                <a:cs typeface="Times New Roman" panose="02020603050405020304" pitchFamily="18" charset="0"/>
              </a:rPr>
              <a:t>Wdrożenie pilotażowego  programu I Świętokrzyskiej Olimpiady Przedszkolaka </a:t>
            </a:r>
            <a:br>
              <a:rPr lang="pl-PL" dirty="0">
                <a:solidFill>
                  <a:schemeClr val="tx1"/>
                </a:solidFill>
                <a:latin typeface="Times New Roman" panose="02020603050405020304" pitchFamily="18" charset="0"/>
                <a:cs typeface="Times New Roman" panose="02020603050405020304" pitchFamily="18" charset="0"/>
              </a:rPr>
            </a:br>
            <a:r>
              <a:rPr lang="pl-PL" dirty="0">
                <a:solidFill>
                  <a:schemeClr val="tx1"/>
                </a:solidFill>
                <a:latin typeface="Times New Roman" panose="02020603050405020304" pitchFamily="18" charset="0"/>
                <a:cs typeface="Times New Roman" panose="02020603050405020304" pitchFamily="18" charset="0"/>
              </a:rPr>
              <a:t>dla przedszkoli i oddziałów przedszkolnych z województwa świętokrzyskiego. </a:t>
            </a:r>
          </a:p>
          <a:p>
            <a:pPr algn="just">
              <a:buFont typeface="Wingdings" panose="05000000000000000000" pitchFamily="2" charset="2"/>
              <a:buChar char="§"/>
            </a:pPr>
            <a:r>
              <a:rPr lang="pl-PL" b="1" dirty="0">
                <a:solidFill>
                  <a:schemeClr val="tx1"/>
                </a:solidFill>
                <a:latin typeface="Times New Roman" panose="02020603050405020304" pitchFamily="18" charset="0"/>
                <a:cs typeface="Times New Roman" panose="02020603050405020304" pitchFamily="18" charset="0"/>
              </a:rPr>
              <a:t>Założone cele I Świętokrzyskiej Olimpiady Przedszkolaka:</a:t>
            </a:r>
          </a:p>
          <a:p>
            <a:pPr marL="733425" indent="-285750" algn="just"/>
            <a:r>
              <a:rPr lang="pl-PL" dirty="0">
                <a:solidFill>
                  <a:schemeClr val="tx1"/>
                </a:solidFill>
                <a:latin typeface="Times New Roman" panose="02020603050405020304" pitchFamily="18" charset="0"/>
                <a:cs typeface="Times New Roman" panose="02020603050405020304" pitchFamily="18" charset="0"/>
              </a:rPr>
              <a:t>propagowanie zdrowego stylu życia,</a:t>
            </a:r>
          </a:p>
          <a:p>
            <a:pPr marL="733425" indent="-285750" algn="just"/>
            <a:r>
              <a:rPr lang="pl-PL" dirty="0">
                <a:solidFill>
                  <a:schemeClr val="tx1"/>
                </a:solidFill>
                <a:latin typeface="Times New Roman" panose="02020603050405020304" pitchFamily="18" charset="0"/>
                <a:cs typeface="Times New Roman" panose="02020603050405020304" pitchFamily="18" charset="0"/>
              </a:rPr>
              <a:t>rozwijanie sprawności fizycznej i odporności psychicznej dzieci,</a:t>
            </a:r>
          </a:p>
          <a:p>
            <a:pPr marL="733425" indent="-285750" algn="just"/>
            <a:r>
              <a:rPr lang="pl-PL" b="1" dirty="0">
                <a:solidFill>
                  <a:schemeClr val="tx1"/>
                </a:solidFill>
                <a:latin typeface="Times New Roman" panose="02020603050405020304" pitchFamily="18" charset="0"/>
                <a:cs typeface="Times New Roman" panose="02020603050405020304" pitchFamily="18" charset="0"/>
              </a:rPr>
              <a:t>rozwijanie umiejętności współpracy i współdziałania w zespole</a:t>
            </a:r>
            <a:r>
              <a:rPr lang="pl-PL" dirty="0">
                <a:solidFill>
                  <a:schemeClr val="tx1"/>
                </a:solidFill>
                <a:latin typeface="Times New Roman" panose="02020603050405020304" pitchFamily="18" charset="0"/>
                <a:cs typeface="Times New Roman" panose="02020603050405020304" pitchFamily="18" charset="0"/>
              </a:rPr>
              <a:t>,</a:t>
            </a:r>
          </a:p>
          <a:p>
            <a:pPr marL="733425" indent="-285750" algn="just"/>
            <a:r>
              <a:rPr lang="pl-PL" dirty="0">
                <a:solidFill>
                  <a:schemeClr val="tx1"/>
                </a:solidFill>
                <a:latin typeface="Times New Roman" panose="02020603050405020304" pitchFamily="18" charset="0"/>
                <a:cs typeface="Times New Roman" panose="02020603050405020304" pitchFamily="18" charset="0"/>
              </a:rPr>
              <a:t>poznawanie i przestrzeganie zasad zdrowej rywalizacji sportowej,</a:t>
            </a:r>
          </a:p>
          <a:p>
            <a:pPr marL="733425" indent="-285750" algn="just"/>
            <a:r>
              <a:rPr lang="pl-PL" b="1" dirty="0">
                <a:solidFill>
                  <a:schemeClr val="tx1"/>
                </a:solidFill>
                <a:latin typeface="Times New Roman" panose="02020603050405020304" pitchFamily="18" charset="0"/>
                <a:cs typeface="Times New Roman" panose="02020603050405020304" pitchFamily="18" charset="0"/>
              </a:rPr>
              <a:t>rozwijanie odporności emocjonalnej w sytuacjach porażki lub zwycięstwa, wdrażanie  do przestrzegania reguł w zawodach sportowych</a:t>
            </a:r>
          </a:p>
          <a:p>
            <a:pPr marL="733425" indent="-285750" algn="just">
              <a:buNone/>
            </a:pPr>
            <a:endParaRPr lang="pl-PL" b="1" dirty="0">
              <a:solidFill>
                <a:schemeClr val="tx1"/>
              </a:solidFill>
              <a:latin typeface="Times New Roman" panose="02020603050405020304" pitchFamily="18" charset="0"/>
              <a:cs typeface="Times New Roman" panose="02020603050405020304" pitchFamily="18" charset="0"/>
            </a:endParaRPr>
          </a:p>
          <a:p>
            <a:pPr marL="733425" indent="-285750" algn="just">
              <a:buNone/>
            </a:pPr>
            <a:r>
              <a:rPr lang="pl-PL" sz="2100" b="1" dirty="0">
                <a:latin typeface="Times New Roman" panose="02020603050405020304" pitchFamily="18" charset="0"/>
                <a:cs typeface="Times New Roman" panose="02020603050405020304" pitchFamily="18" charset="0"/>
              </a:rPr>
              <a:t>W I Świętokrzyskiej Olimpiadzie Przedszkolaka uczestniczyło </a:t>
            </a:r>
            <a:r>
              <a:rPr lang="pl-PL" sz="2100" b="1" dirty="0">
                <a:solidFill>
                  <a:srgbClr val="FF0000"/>
                </a:solidFill>
                <a:latin typeface="Times New Roman" panose="02020603050405020304" pitchFamily="18" charset="0"/>
                <a:cs typeface="Times New Roman" panose="02020603050405020304" pitchFamily="18" charset="0"/>
              </a:rPr>
              <a:t>5196</a:t>
            </a:r>
            <a:r>
              <a:rPr lang="pl-PL" sz="2100" b="1" dirty="0">
                <a:latin typeface="Times New Roman" panose="02020603050405020304" pitchFamily="18" charset="0"/>
                <a:cs typeface="Times New Roman" panose="02020603050405020304" pitchFamily="18" charset="0"/>
              </a:rPr>
              <a:t> dzieci.</a:t>
            </a:r>
          </a:p>
          <a:p>
            <a:pPr marL="733425" indent="-285750" algn="just">
              <a:buNone/>
            </a:pPr>
            <a:endParaRPr lang="pl-PL" dirty="0"/>
          </a:p>
        </p:txBody>
      </p:sp>
      <p:sp>
        <p:nvSpPr>
          <p:cNvPr id="4" name="Tytuł 1"/>
          <p:cNvSpPr>
            <a:spLocks noGrp="1"/>
          </p:cNvSpPr>
          <p:nvPr>
            <p:ph type="title"/>
          </p:nvPr>
        </p:nvSpPr>
        <p:spPr>
          <a:xfrm>
            <a:off x="2586788" y="609600"/>
            <a:ext cx="6687213" cy="1320800"/>
          </a:xfrm>
        </p:spPr>
        <p:txBody>
          <a:bodyPr>
            <a:noAutofit/>
          </a:bodyPr>
          <a:lstStyle/>
          <a:p>
            <a:r>
              <a:rPr lang="pl-PL" sz="2800" b="1" dirty="0">
                <a:solidFill>
                  <a:schemeClr val="tx1"/>
                </a:solidFill>
                <a:latin typeface="Times New Roman" panose="02020603050405020304" pitchFamily="18" charset="0"/>
                <a:cs typeface="Times New Roman" panose="02020603050405020304" pitchFamily="18" charset="0"/>
              </a:rPr>
              <a:t>I Świętokrzyska Olimpiada                     Przedszkolaka</a:t>
            </a:r>
            <a:br>
              <a:rPr lang="pl-PL" sz="2800" dirty="0">
                <a:solidFill>
                  <a:schemeClr val="tx1"/>
                </a:solidFill>
              </a:rPr>
            </a:br>
            <a:endParaRPr lang="pl-PL" sz="2800" dirty="0">
              <a:solidFill>
                <a:schemeClr val="tx1"/>
              </a:solidFill>
            </a:endParaRPr>
          </a:p>
        </p:txBody>
      </p:sp>
      <p:pic>
        <p:nvPicPr>
          <p:cNvPr id="5" name="Obraz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8494" y="739552"/>
            <a:ext cx="4383505" cy="1221595"/>
          </a:xfrm>
          <a:prstGeom prst="rect">
            <a:avLst/>
          </a:prstGeom>
        </p:spPr>
      </p:pic>
      <p:pic>
        <p:nvPicPr>
          <p:cNvPr id="6" name="Obraz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466" y="1064405"/>
            <a:ext cx="1368152" cy="1606235"/>
          </a:xfrm>
          <a:prstGeom prst="rect">
            <a:avLst/>
          </a:prstGeom>
        </p:spPr>
      </p:pic>
      <p:pic>
        <p:nvPicPr>
          <p:cNvPr id="7" name="Obraz 6"/>
          <p:cNvPicPr>
            <a:picLocks noChangeAspect="1"/>
          </p:cNvPicPr>
          <p:nvPr/>
        </p:nvPicPr>
        <p:blipFill>
          <a:blip r:embed="rId4"/>
          <a:stretch>
            <a:fillRect/>
          </a:stretch>
        </p:blipFill>
        <p:spPr>
          <a:xfrm>
            <a:off x="0" y="0"/>
            <a:ext cx="1316850" cy="16338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770020"/>
            <a:ext cx="10596255" cy="1564106"/>
          </a:xfrm>
        </p:spPr>
        <p:txBody>
          <a:bodyPr>
            <a:normAutofit fontScale="90000"/>
          </a:bodyPr>
          <a:lstStyle/>
          <a:p>
            <a:r>
              <a:rPr lang="pl-PL" b="1" dirty="0">
                <a:solidFill>
                  <a:schemeClr val="tx1"/>
                </a:solidFill>
                <a:latin typeface="Times New Roman" panose="02020603050405020304" pitchFamily="18" charset="0"/>
                <a:cs typeface="Times New Roman" panose="02020603050405020304" pitchFamily="18" charset="0"/>
              </a:rPr>
              <a:t>                           </a:t>
            </a:r>
            <a:br>
              <a:rPr lang="pl-PL" b="1" dirty="0">
                <a:solidFill>
                  <a:schemeClr val="tx1"/>
                </a:solidFill>
                <a:latin typeface="Times New Roman" panose="02020603050405020304" pitchFamily="18" charset="0"/>
                <a:cs typeface="Times New Roman" panose="02020603050405020304" pitchFamily="18" charset="0"/>
              </a:rPr>
            </a:br>
            <a:r>
              <a:rPr lang="pl-PL" b="1" dirty="0">
                <a:solidFill>
                  <a:schemeClr val="tx1"/>
                </a:solidFill>
                <a:latin typeface="Times New Roman" panose="02020603050405020304" pitchFamily="18" charset="0"/>
                <a:cs typeface="Times New Roman" panose="02020603050405020304" pitchFamily="18" charset="0"/>
              </a:rPr>
              <a:t>   Program Rządowy Aktywna Tablica</a:t>
            </a:r>
            <a:br>
              <a:rPr lang="pl-PL" b="1" dirty="0">
                <a:solidFill>
                  <a:schemeClr val="tx1"/>
                </a:solidFill>
                <a:latin typeface="Times New Roman" panose="02020603050405020304" pitchFamily="18" charset="0"/>
                <a:cs typeface="Times New Roman" panose="02020603050405020304" pitchFamily="18" charset="0"/>
              </a:rPr>
            </a:br>
            <a:br>
              <a:rPr lang="pl-PL" dirty="0">
                <a:solidFill>
                  <a:schemeClr val="tx1"/>
                </a:solidFill>
              </a:rPr>
            </a:br>
            <a:r>
              <a:rPr lang="pl-PL" sz="1800" dirty="0">
                <a:solidFill>
                  <a:schemeClr val="tx1"/>
                </a:solidFill>
                <a:latin typeface="+mn-lt"/>
                <a:cs typeface="Times New Roman" panose="02020603050405020304" pitchFamily="18" charset="0"/>
              </a:rPr>
              <a:t>W ramach otrzymanych środków </a:t>
            </a:r>
            <a:br>
              <a:rPr lang="pl-PL" sz="1800" dirty="0">
                <a:solidFill>
                  <a:schemeClr val="tx1"/>
                </a:solidFill>
                <a:latin typeface="+mn-lt"/>
                <a:cs typeface="Times New Roman" panose="02020603050405020304" pitchFamily="18" charset="0"/>
              </a:rPr>
            </a:br>
            <a:r>
              <a:rPr lang="pl-PL" sz="1800" dirty="0">
                <a:solidFill>
                  <a:schemeClr val="tx1"/>
                </a:solidFill>
                <a:latin typeface="+mn-lt"/>
                <a:cs typeface="Times New Roman" panose="02020603050405020304" pitchFamily="18" charset="0"/>
              </a:rPr>
              <a:t>finansowych szkoły i placówki  </a:t>
            </a:r>
            <a:br>
              <a:rPr lang="pl-PL" sz="1800" dirty="0">
                <a:solidFill>
                  <a:schemeClr val="tx1"/>
                </a:solidFill>
                <a:latin typeface="+mn-lt"/>
                <a:cs typeface="Times New Roman" panose="02020603050405020304" pitchFamily="18" charset="0"/>
              </a:rPr>
            </a:br>
            <a:r>
              <a:rPr lang="pl-PL" sz="1800" dirty="0">
                <a:solidFill>
                  <a:schemeClr val="tx1"/>
                </a:solidFill>
                <a:latin typeface="+mn-lt"/>
                <a:cs typeface="Times New Roman" panose="02020603050405020304" pitchFamily="18" charset="0"/>
              </a:rPr>
              <a:t>zostały doposażone w sprzęt </a:t>
            </a:r>
            <a:br>
              <a:rPr lang="pl-PL" sz="1800" dirty="0">
                <a:solidFill>
                  <a:schemeClr val="tx1"/>
                </a:solidFill>
                <a:latin typeface="+mn-lt"/>
                <a:cs typeface="Times New Roman" panose="02020603050405020304" pitchFamily="18" charset="0"/>
              </a:rPr>
            </a:br>
            <a:r>
              <a:rPr lang="pl-PL" sz="1800" dirty="0">
                <a:solidFill>
                  <a:schemeClr val="tx1"/>
                </a:solidFill>
                <a:latin typeface="+mn-lt"/>
                <a:cs typeface="Times New Roman" panose="02020603050405020304" pitchFamily="18" charset="0"/>
              </a:rPr>
              <a:t>komputerowy, monitory oraz</a:t>
            </a:r>
            <a:br>
              <a:rPr lang="pl-PL" sz="1800" dirty="0">
                <a:solidFill>
                  <a:schemeClr val="tx1"/>
                </a:solidFill>
                <a:latin typeface="+mn-lt"/>
                <a:cs typeface="Times New Roman" panose="02020603050405020304" pitchFamily="18" charset="0"/>
              </a:rPr>
            </a:br>
            <a:r>
              <a:rPr lang="pl-PL" sz="1800" dirty="0">
                <a:solidFill>
                  <a:schemeClr val="tx1"/>
                </a:solidFill>
                <a:latin typeface="+mn-lt"/>
                <a:cs typeface="Times New Roman" panose="02020603050405020304" pitchFamily="18" charset="0"/>
              </a:rPr>
              <a:t> sprzęt i pomoce dydaktyczne</a:t>
            </a:r>
            <a:br>
              <a:rPr lang="pl-PL" sz="1800" dirty="0">
                <a:solidFill>
                  <a:schemeClr val="tx1"/>
                </a:solidFill>
                <a:latin typeface="+mn-lt"/>
                <a:cs typeface="Times New Roman" panose="02020603050405020304" pitchFamily="18" charset="0"/>
              </a:rPr>
            </a:br>
            <a:r>
              <a:rPr lang="pl-PL" sz="1800" dirty="0">
                <a:solidFill>
                  <a:schemeClr val="tx1"/>
                </a:solidFill>
                <a:latin typeface="+mn-lt"/>
                <a:cs typeface="Times New Roman" panose="02020603050405020304" pitchFamily="18" charset="0"/>
              </a:rPr>
              <a:t> lub narzędzia do terapii </a:t>
            </a:r>
            <a:br>
              <a:rPr lang="pl-PL" sz="1800" dirty="0">
                <a:solidFill>
                  <a:schemeClr val="tx1"/>
                </a:solidFill>
                <a:latin typeface="+mn-lt"/>
                <a:cs typeface="Times New Roman" panose="02020603050405020304" pitchFamily="18" charset="0"/>
              </a:rPr>
            </a:br>
            <a:r>
              <a:rPr lang="pl-PL" sz="1800" dirty="0">
                <a:solidFill>
                  <a:schemeClr val="tx1"/>
                </a:solidFill>
                <a:latin typeface="+mn-lt"/>
                <a:cs typeface="Times New Roman" panose="02020603050405020304" pitchFamily="18" charset="0"/>
              </a:rPr>
              <a:t>wykorzystujących TIK.  </a:t>
            </a:r>
            <a:br>
              <a:rPr lang="pl-PL" dirty="0">
                <a:solidFill>
                  <a:schemeClr val="tx1"/>
                </a:solidFill>
                <a:latin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idx="1"/>
          </p:nvPr>
        </p:nvSpPr>
        <p:spPr>
          <a:xfrm>
            <a:off x="5149516" y="1937084"/>
            <a:ext cx="6015789" cy="4572001"/>
          </a:xfrm>
        </p:spPr>
        <p:txBody>
          <a:bodyPr>
            <a:normAutofit fontScale="25000" lnSpcReduction="20000"/>
          </a:bodyPr>
          <a:lstStyle/>
          <a:p>
            <a:pPr marL="0" indent="0">
              <a:buNone/>
            </a:pPr>
            <a:r>
              <a:rPr lang="pl-PL" sz="4800" b="1" dirty="0">
                <a:solidFill>
                  <a:schemeClr val="tx1"/>
                </a:solidFill>
                <a:cs typeface="Times New Roman" panose="02020603050405020304" pitchFamily="18" charset="0"/>
              </a:rPr>
              <a:t>Edycja - </a:t>
            </a:r>
            <a:r>
              <a:rPr lang="pl-PL" sz="4800" b="1" u="sng" dirty="0">
                <a:solidFill>
                  <a:schemeClr val="tx1"/>
                </a:solidFill>
                <a:cs typeface="Times New Roman" panose="02020603050405020304" pitchFamily="18" charset="0"/>
              </a:rPr>
              <a:t>wrzesień/październik</a:t>
            </a:r>
            <a:r>
              <a:rPr lang="pl-PL" sz="4800" b="1" dirty="0">
                <a:solidFill>
                  <a:schemeClr val="tx1"/>
                </a:solidFill>
                <a:cs typeface="Times New Roman" panose="02020603050405020304" pitchFamily="18" charset="0"/>
              </a:rPr>
              <a:t> 2021 roku</a:t>
            </a:r>
          </a:p>
          <a:p>
            <a:pPr>
              <a:buFont typeface="Wingdings" panose="05000000000000000000" pitchFamily="2" charset="2"/>
              <a:buChar char="§"/>
            </a:pPr>
            <a:r>
              <a:rPr lang="pl-PL" sz="4800" dirty="0">
                <a:solidFill>
                  <a:schemeClr val="tx1"/>
                </a:solidFill>
                <a:cs typeface="Times New Roman" panose="02020603050405020304" pitchFamily="18" charset="0"/>
              </a:rPr>
              <a:t> </a:t>
            </a:r>
            <a:r>
              <a:rPr lang="pl-PL" sz="4800" b="1" dirty="0">
                <a:solidFill>
                  <a:schemeClr val="tx1"/>
                </a:solidFill>
                <a:cs typeface="Times New Roman" panose="02020603050405020304" pitchFamily="18" charset="0"/>
              </a:rPr>
              <a:t>250 </a:t>
            </a:r>
            <a:r>
              <a:rPr lang="pl-PL" sz="4800" dirty="0">
                <a:solidFill>
                  <a:schemeClr val="tx1"/>
                </a:solidFill>
                <a:cs typeface="Times New Roman" panose="02020603050405020304" pitchFamily="18" charset="0"/>
              </a:rPr>
              <a:t>publicznych i niepublicznych szkół podstawowych i ponadpodstawowych wnioskowało o udział w programie:</a:t>
            </a:r>
          </a:p>
          <a:p>
            <a:pPr marL="447675" indent="-85725">
              <a:tabLst>
                <a:tab pos="542925" algn="l"/>
              </a:tabLst>
            </a:pPr>
            <a:r>
              <a:rPr lang="pl-PL" sz="4800" dirty="0">
                <a:solidFill>
                  <a:schemeClr val="tx1"/>
                </a:solidFill>
                <a:cs typeface="Times New Roman" panose="02020603050405020304" pitchFamily="18" charset="0"/>
              </a:rPr>
              <a:t> szkół podstawowych – 192 </a:t>
            </a:r>
          </a:p>
          <a:p>
            <a:pPr marL="447675" indent="-85725">
              <a:tabLst>
                <a:tab pos="542925" algn="l"/>
              </a:tabLst>
            </a:pPr>
            <a:r>
              <a:rPr lang="pl-PL" sz="4800" dirty="0">
                <a:solidFill>
                  <a:schemeClr val="tx1"/>
                </a:solidFill>
                <a:cs typeface="Times New Roman" panose="02020603050405020304" pitchFamily="18" charset="0"/>
              </a:rPr>
              <a:t> szkół ponadpodstawowych – 58 </a:t>
            </a:r>
          </a:p>
          <a:p>
            <a:pPr>
              <a:buFont typeface="Wingdings" panose="05000000000000000000" pitchFamily="2" charset="2"/>
              <a:buChar char="§"/>
            </a:pPr>
            <a:r>
              <a:rPr lang="pl-PL" sz="4800" dirty="0">
                <a:solidFill>
                  <a:schemeClr val="tx1"/>
                </a:solidFill>
                <a:cs typeface="Times New Roman" panose="02020603050405020304" pitchFamily="18" charset="0"/>
              </a:rPr>
              <a:t> Liczba wniosków zaopiniowanych pozytywnie – </a:t>
            </a:r>
            <a:r>
              <a:rPr lang="pl-PL" sz="4800" b="1" dirty="0">
                <a:solidFill>
                  <a:schemeClr val="tx1"/>
                </a:solidFill>
                <a:cs typeface="Times New Roman" panose="02020603050405020304" pitchFamily="18" charset="0"/>
              </a:rPr>
              <a:t>107</a:t>
            </a:r>
            <a:r>
              <a:rPr lang="pl-PL" sz="4800" dirty="0">
                <a:solidFill>
                  <a:schemeClr val="tx1"/>
                </a:solidFill>
                <a:cs typeface="Times New Roman" panose="02020603050405020304" pitchFamily="18" charset="0"/>
              </a:rPr>
              <a:t>  w tym:</a:t>
            </a:r>
          </a:p>
          <a:p>
            <a:pPr marL="542925" indent="-180975"/>
            <a:r>
              <a:rPr lang="pl-PL" sz="4800" dirty="0">
                <a:solidFill>
                  <a:schemeClr val="tx1"/>
                </a:solidFill>
                <a:cs typeface="Times New Roman" panose="02020603050405020304" pitchFamily="18" charset="0"/>
              </a:rPr>
              <a:t>wnioski szkół podstawowych – 56 </a:t>
            </a:r>
          </a:p>
          <a:p>
            <a:pPr marL="542925" indent="-180975"/>
            <a:r>
              <a:rPr lang="pl-PL" sz="4800" dirty="0">
                <a:solidFill>
                  <a:schemeClr val="tx1"/>
                </a:solidFill>
                <a:cs typeface="Times New Roman" panose="02020603050405020304" pitchFamily="18" charset="0"/>
              </a:rPr>
              <a:t>wnioski szkół ponadpodstawowych – 51 </a:t>
            </a:r>
          </a:p>
          <a:p>
            <a:pPr marL="542925" indent="0">
              <a:buNone/>
            </a:pPr>
            <a:r>
              <a:rPr lang="pl-PL" sz="4800" b="1" dirty="0">
                <a:solidFill>
                  <a:schemeClr val="tx1"/>
                </a:solidFill>
                <a:cs typeface="Times New Roman" panose="02020603050405020304" pitchFamily="18" charset="0"/>
              </a:rPr>
              <a:t>				Łączna kwota – 2 545 047,00 zł </a:t>
            </a:r>
            <a:endParaRPr lang="pl-PL" sz="4800" dirty="0">
              <a:solidFill>
                <a:schemeClr val="tx1"/>
              </a:solidFill>
              <a:cs typeface="Times New Roman" panose="02020603050405020304" pitchFamily="18" charset="0"/>
            </a:endParaRPr>
          </a:p>
          <a:p>
            <a:pPr marL="0" indent="0">
              <a:buNone/>
            </a:pPr>
            <a:r>
              <a:rPr lang="pl-PL" sz="4800" b="1" dirty="0">
                <a:solidFill>
                  <a:schemeClr val="tx1"/>
                </a:solidFill>
                <a:cs typeface="Times New Roman" panose="02020603050405020304" pitchFamily="18" charset="0"/>
              </a:rPr>
              <a:t>Edycja – </a:t>
            </a:r>
            <a:r>
              <a:rPr lang="pl-PL" sz="4800" b="1" u="sng" dirty="0">
                <a:solidFill>
                  <a:schemeClr val="tx1"/>
                </a:solidFill>
                <a:cs typeface="Times New Roman" panose="02020603050405020304" pitchFamily="18" charset="0"/>
              </a:rPr>
              <a:t>maj/czerwiec </a:t>
            </a:r>
            <a:r>
              <a:rPr lang="pl-PL" sz="4800" b="1" dirty="0">
                <a:solidFill>
                  <a:schemeClr val="tx1"/>
                </a:solidFill>
                <a:cs typeface="Times New Roman" panose="02020603050405020304" pitchFamily="18" charset="0"/>
              </a:rPr>
              <a:t>2022 roku</a:t>
            </a:r>
          </a:p>
          <a:p>
            <a:pPr>
              <a:buFont typeface="Wingdings" panose="05000000000000000000" pitchFamily="2" charset="2"/>
              <a:buChar char="§"/>
            </a:pPr>
            <a:r>
              <a:rPr lang="pl-PL" sz="4800" b="1" dirty="0">
                <a:solidFill>
                  <a:schemeClr val="tx1"/>
                </a:solidFill>
                <a:cs typeface="Times New Roman" panose="02020603050405020304" pitchFamily="18" charset="0"/>
              </a:rPr>
              <a:t>143 </a:t>
            </a:r>
            <a:r>
              <a:rPr lang="pl-PL" sz="4800" dirty="0">
                <a:solidFill>
                  <a:schemeClr val="tx1"/>
                </a:solidFill>
                <a:cs typeface="Times New Roman" panose="02020603050405020304" pitchFamily="18" charset="0"/>
              </a:rPr>
              <a:t>publicznych i niepublicznych szkół podstawowych i ponadpodstawowych wnioskowało</a:t>
            </a:r>
            <a:br>
              <a:rPr lang="pl-PL" sz="4800" dirty="0">
                <a:solidFill>
                  <a:schemeClr val="tx1"/>
                </a:solidFill>
                <a:cs typeface="Times New Roman" panose="02020603050405020304" pitchFamily="18" charset="0"/>
              </a:rPr>
            </a:br>
            <a:r>
              <a:rPr lang="pl-PL" sz="4800" dirty="0">
                <a:solidFill>
                  <a:schemeClr val="tx1"/>
                </a:solidFill>
                <a:cs typeface="Times New Roman" panose="02020603050405020304" pitchFamily="18" charset="0"/>
              </a:rPr>
              <a:t>o udział w programie:</a:t>
            </a:r>
          </a:p>
          <a:p>
            <a:pPr marL="542925" indent="-180975"/>
            <a:r>
              <a:rPr lang="pl-PL" sz="4800" dirty="0">
                <a:solidFill>
                  <a:schemeClr val="tx1"/>
                </a:solidFill>
                <a:cs typeface="Times New Roman" panose="02020603050405020304" pitchFamily="18" charset="0"/>
              </a:rPr>
              <a:t> szkół podstawowych – 137</a:t>
            </a:r>
          </a:p>
          <a:p>
            <a:pPr marL="542925" indent="-180975"/>
            <a:r>
              <a:rPr lang="pl-PL" sz="4800" dirty="0">
                <a:solidFill>
                  <a:schemeClr val="tx1"/>
                </a:solidFill>
                <a:cs typeface="Times New Roman" panose="02020603050405020304" pitchFamily="18" charset="0"/>
              </a:rPr>
              <a:t> szkół ponadpodstawowych – 6</a:t>
            </a:r>
          </a:p>
          <a:p>
            <a:pPr>
              <a:buFont typeface="Wingdings" panose="05000000000000000000" pitchFamily="2" charset="2"/>
              <a:buChar char="§"/>
            </a:pPr>
            <a:r>
              <a:rPr lang="pl-PL" sz="4800" dirty="0">
                <a:solidFill>
                  <a:schemeClr val="tx1"/>
                </a:solidFill>
                <a:cs typeface="Times New Roman" panose="02020603050405020304" pitchFamily="18" charset="0"/>
              </a:rPr>
              <a:t>Liczba wniosków zaopiniowanych pozytywnie – </a:t>
            </a:r>
            <a:r>
              <a:rPr lang="pl-PL" sz="4800" b="1" dirty="0">
                <a:solidFill>
                  <a:schemeClr val="tx1"/>
                </a:solidFill>
                <a:cs typeface="Times New Roman" panose="02020603050405020304" pitchFamily="18" charset="0"/>
              </a:rPr>
              <a:t>81</a:t>
            </a:r>
            <a:r>
              <a:rPr lang="pl-PL" sz="4800" dirty="0">
                <a:solidFill>
                  <a:schemeClr val="tx1"/>
                </a:solidFill>
                <a:cs typeface="Times New Roman" panose="02020603050405020304" pitchFamily="18" charset="0"/>
              </a:rPr>
              <a:t>  w tym:</a:t>
            </a:r>
          </a:p>
          <a:p>
            <a:pPr marL="628650" indent="-266700"/>
            <a:r>
              <a:rPr lang="pl-PL" sz="4800" dirty="0">
                <a:solidFill>
                  <a:schemeClr val="tx1"/>
                </a:solidFill>
                <a:cs typeface="Times New Roman" panose="02020603050405020304" pitchFamily="18" charset="0"/>
              </a:rPr>
              <a:t>wnioski  szkół podstawowych – 75 </a:t>
            </a:r>
          </a:p>
          <a:p>
            <a:pPr marL="628650" indent="-266700"/>
            <a:r>
              <a:rPr lang="pl-PL" sz="4800" dirty="0">
                <a:solidFill>
                  <a:schemeClr val="tx1"/>
                </a:solidFill>
                <a:cs typeface="Times New Roman" panose="02020603050405020304" pitchFamily="18" charset="0"/>
              </a:rPr>
              <a:t>wnioski szkół ponadpodstawowych –  6 </a:t>
            </a:r>
          </a:p>
          <a:p>
            <a:pPr marL="542925" indent="0">
              <a:buNone/>
            </a:pPr>
            <a:r>
              <a:rPr lang="pl-PL" sz="4800" dirty="0">
                <a:solidFill>
                  <a:schemeClr val="tx1"/>
                </a:solidFill>
                <a:cs typeface="Times New Roman" panose="02020603050405020304" pitchFamily="18" charset="0"/>
              </a:rPr>
              <a:t> 				 </a:t>
            </a:r>
            <a:r>
              <a:rPr lang="pl-PL" sz="4800" b="1" dirty="0">
                <a:solidFill>
                  <a:schemeClr val="tx1"/>
                </a:solidFill>
                <a:cs typeface="Times New Roman" panose="02020603050405020304" pitchFamily="18" charset="0"/>
              </a:rPr>
              <a:t>Łączna kwota – 2 597 571,80 zł </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348537" cy="9384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85012" y="1985211"/>
            <a:ext cx="8337884" cy="4056151"/>
          </a:xfrm>
        </p:spPr>
        <p:txBody>
          <a:bodyPr>
            <a:normAutofit fontScale="92500" lnSpcReduction="10000"/>
          </a:bodyPr>
          <a:lstStyle/>
          <a:p>
            <a:pPr marL="0" indent="0">
              <a:buNone/>
            </a:pPr>
            <a:r>
              <a:rPr lang="pl-PL" sz="1600" b="1" dirty="0">
                <a:solidFill>
                  <a:schemeClr val="tx1"/>
                </a:solidFill>
                <a:cs typeface="Times New Roman" panose="02020603050405020304" pitchFamily="18" charset="0"/>
              </a:rPr>
              <a:t>Szkoły podstawowe prowadzone przez JST,  </a:t>
            </a:r>
            <a:r>
              <a:rPr lang="pl-PL" sz="1600" dirty="0">
                <a:solidFill>
                  <a:schemeClr val="tx1"/>
                </a:solidFill>
                <a:cs typeface="Times New Roman" panose="02020603050405020304" pitchFamily="18" charset="0"/>
              </a:rPr>
              <a:t>które mogły przestąpić do projektu – </a:t>
            </a:r>
            <a:r>
              <a:rPr lang="pl-PL" sz="1600" b="1" dirty="0">
                <a:solidFill>
                  <a:schemeClr val="tx1"/>
                </a:solidFill>
                <a:cs typeface="Times New Roman" panose="02020603050405020304" pitchFamily="18" charset="0"/>
              </a:rPr>
              <a:t>427</a:t>
            </a:r>
          </a:p>
          <a:p>
            <a:r>
              <a:rPr lang="pl-PL" sz="1600" b="1" dirty="0">
                <a:solidFill>
                  <a:schemeClr val="tx1"/>
                </a:solidFill>
                <a:cs typeface="Times New Roman" panose="02020603050405020304" pitchFamily="18" charset="0"/>
              </a:rPr>
              <a:t> </a:t>
            </a:r>
            <a:r>
              <a:rPr lang="pl-PL" sz="1600" dirty="0">
                <a:solidFill>
                  <a:schemeClr val="tx1"/>
                </a:solidFill>
                <a:cs typeface="Times New Roman" panose="02020603050405020304" pitchFamily="18" charset="0"/>
              </a:rPr>
              <a:t>Wszystkie szkoły przystąpiły do projektu i ich wnioski zostały rozpatrzone pozytywnie.</a:t>
            </a:r>
          </a:p>
          <a:p>
            <a:pPr marL="457200" lvl="1" indent="0">
              <a:buNone/>
            </a:pPr>
            <a:r>
              <a:rPr lang="pl-PL" dirty="0">
                <a:solidFill>
                  <a:schemeClr val="tx1"/>
                </a:solidFill>
                <a:cs typeface="Times New Roman" panose="02020603050405020304" pitchFamily="18" charset="0"/>
              </a:rPr>
              <a:t>					</a:t>
            </a:r>
            <a:r>
              <a:rPr lang="pl-PL" b="1" dirty="0">
                <a:solidFill>
                  <a:schemeClr val="tx1"/>
                </a:solidFill>
                <a:cs typeface="Times New Roman" panose="02020603050405020304" pitchFamily="18" charset="0"/>
              </a:rPr>
              <a:t>Łączna kwota – 28 486 000. 00 zł</a:t>
            </a:r>
          </a:p>
          <a:p>
            <a:pPr marL="0" indent="0">
              <a:buNone/>
            </a:pPr>
            <a:r>
              <a:rPr lang="pl-PL" sz="1600" b="1" dirty="0">
                <a:solidFill>
                  <a:schemeClr val="tx1"/>
                </a:solidFill>
                <a:cs typeface="Times New Roman" panose="02020603050405020304" pitchFamily="18" charset="0"/>
              </a:rPr>
              <a:t>Szkoły podstawowe niepubliczne</a:t>
            </a:r>
            <a:r>
              <a:rPr lang="pl-PL" sz="1600" dirty="0">
                <a:solidFill>
                  <a:schemeClr val="tx1"/>
                </a:solidFill>
                <a:cs typeface="Times New Roman" panose="02020603050405020304" pitchFamily="18" charset="0"/>
              </a:rPr>
              <a:t>, które mogły przestąpić do projektu - </a:t>
            </a:r>
            <a:r>
              <a:rPr lang="pl-PL" sz="1600" b="1" dirty="0">
                <a:solidFill>
                  <a:schemeClr val="tx1"/>
                </a:solidFill>
                <a:cs typeface="Times New Roman" panose="02020603050405020304" pitchFamily="18" charset="0"/>
              </a:rPr>
              <a:t>118</a:t>
            </a:r>
            <a:endParaRPr lang="pl-PL" sz="1600" dirty="0">
              <a:solidFill>
                <a:schemeClr val="tx1"/>
              </a:solidFill>
              <a:cs typeface="Times New Roman" panose="02020603050405020304" pitchFamily="18" charset="0"/>
            </a:endParaRPr>
          </a:p>
          <a:p>
            <a:r>
              <a:rPr lang="pl-PL" sz="1600" b="1" dirty="0">
                <a:solidFill>
                  <a:schemeClr val="tx1"/>
                </a:solidFill>
                <a:cs typeface="Times New Roman" panose="02020603050405020304" pitchFamily="18" charset="0"/>
              </a:rPr>
              <a:t>112</a:t>
            </a:r>
            <a:r>
              <a:rPr lang="pl-PL" sz="1600" dirty="0">
                <a:solidFill>
                  <a:schemeClr val="tx1"/>
                </a:solidFill>
                <a:cs typeface="Times New Roman" panose="02020603050405020304" pitchFamily="18" charset="0"/>
              </a:rPr>
              <a:t>  szkół przystąpiło do projektu i ich wnioski zostały rozpatrzone pozytywnie.  </a:t>
            </a:r>
          </a:p>
          <a:p>
            <a:pPr marL="0" indent="0">
              <a:buNone/>
            </a:pPr>
            <a:r>
              <a:rPr lang="pl-PL" sz="1600" dirty="0">
                <a:solidFill>
                  <a:schemeClr val="tx1"/>
                </a:solidFill>
                <a:cs typeface="Times New Roman" panose="02020603050405020304" pitchFamily="18" charset="0"/>
              </a:rPr>
              <a:t>					</a:t>
            </a:r>
            <a:r>
              <a:rPr lang="pl-PL" sz="1600" b="1" dirty="0">
                <a:solidFill>
                  <a:schemeClr val="tx1"/>
                </a:solidFill>
                <a:cs typeface="Times New Roman" panose="02020603050405020304" pitchFamily="18" charset="0"/>
              </a:rPr>
              <a:t>Łączna kwota -  4 000 800. 00 zł</a:t>
            </a:r>
          </a:p>
          <a:p>
            <a:pPr marL="0" indent="0">
              <a:buNone/>
            </a:pPr>
            <a:r>
              <a:rPr lang="pl-PL" sz="1600" b="1" dirty="0">
                <a:solidFill>
                  <a:schemeClr val="tx1"/>
                </a:solidFill>
                <a:cs typeface="Times New Roman" panose="02020603050405020304" pitchFamily="18" charset="0"/>
              </a:rPr>
              <a:t>Pozostałe placówki mogą złożyć wnioski do września 2022 r. </a:t>
            </a:r>
            <a:endParaRPr lang="pl-PL" sz="1600" dirty="0">
              <a:solidFill>
                <a:schemeClr val="tx1"/>
              </a:solidFill>
              <a:cs typeface="Times New Roman" panose="02020603050405020304" pitchFamily="18" charset="0"/>
            </a:endParaRPr>
          </a:p>
          <a:p>
            <a:pPr marL="0" indent="0">
              <a:buNone/>
            </a:pPr>
            <a:endParaRPr lang="pl-PL" sz="1600" dirty="0">
              <a:solidFill>
                <a:srgbClr val="7030A0"/>
              </a:solidFill>
              <a:cs typeface="Times New Roman" panose="02020603050405020304" pitchFamily="18" charset="0"/>
            </a:endParaRPr>
          </a:p>
          <a:p>
            <a:pPr algn="just">
              <a:buNone/>
            </a:pPr>
            <a:r>
              <a:rPr lang="pl-PL" sz="1600" dirty="0">
                <a:solidFill>
                  <a:schemeClr val="tx1"/>
                </a:solidFill>
                <a:cs typeface="Times New Roman" panose="02020603050405020304" pitchFamily="18" charset="0"/>
              </a:rPr>
              <a:t>Projekt opiera się na wsparciu finansowym przeznaczonym na zakup wyposażenia  technicznego  niezbędnego do rozwoju umiejętności praktycznych wśród dzieci i młodzieży np.: drukarki 3D, aparat fotograficzny, kamera przenośna, mikroporty z akcesoriami oraz </a:t>
            </a:r>
            <a:br>
              <a:rPr lang="pl-PL" sz="1600" dirty="0">
                <a:solidFill>
                  <a:schemeClr val="tx1"/>
                </a:solidFill>
                <a:cs typeface="Times New Roman" panose="02020603050405020304" pitchFamily="18" charset="0"/>
              </a:rPr>
            </a:br>
            <a:r>
              <a:rPr lang="pl-PL" sz="1600" dirty="0">
                <a:solidFill>
                  <a:schemeClr val="tx1"/>
                </a:solidFill>
                <a:cs typeface="Times New Roman" panose="02020603050405020304" pitchFamily="18" charset="0"/>
              </a:rPr>
              <a:t>do wyboru na wyposażenie stanowisk, na sprzęt AGD, sprzęt audi-video, robotykę, materiały eksploatacyjne, pomoce projektowe i BHP.   </a:t>
            </a:r>
          </a:p>
          <a:p>
            <a:endParaRPr lang="pl-PL" dirty="0"/>
          </a:p>
        </p:txBody>
      </p:sp>
      <p:sp>
        <p:nvSpPr>
          <p:cNvPr id="4" name="Tytuł 1"/>
          <p:cNvSpPr>
            <a:spLocks noGrp="1"/>
          </p:cNvSpPr>
          <p:nvPr>
            <p:ph type="title"/>
          </p:nvPr>
        </p:nvSpPr>
        <p:spPr>
          <a:xfrm>
            <a:off x="677334" y="1106904"/>
            <a:ext cx="8596668" cy="823495"/>
          </a:xfrm>
        </p:spPr>
        <p:txBody>
          <a:bodyPr>
            <a:noAutofit/>
          </a:bodyPr>
          <a:lstStyle/>
          <a:p>
            <a:pPr algn="ctr"/>
            <a:r>
              <a:rPr lang="pl-PL" sz="2800" b="1" dirty="0">
                <a:solidFill>
                  <a:schemeClr val="tx1"/>
                </a:solidFill>
                <a:latin typeface="Times New Roman" panose="02020603050405020304" pitchFamily="18" charset="0"/>
                <a:cs typeface="Times New Roman" panose="02020603050405020304" pitchFamily="18" charset="0"/>
              </a:rPr>
              <a:t>Projekt „Laboratoria przyszłości” </a:t>
            </a:r>
            <a:br>
              <a:rPr lang="pl-PL" sz="2800" b="1" dirty="0">
                <a:solidFill>
                  <a:schemeClr val="tx1"/>
                </a:solidFill>
                <a:latin typeface="Times New Roman" panose="02020603050405020304" pitchFamily="18" charset="0"/>
                <a:cs typeface="Times New Roman" panose="02020603050405020304" pitchFamily="18" charset="0"/>
              </a:rPr>
            </a:br>
            <a:endParaRPr lang="pl-PL" sz="2800" b="1" dirty="0">
              <a:solidFill>
                <a:schemeClr val="tx1"/>
              </a:solidFill>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348537" cy="938463"/>
          </a:xfrm>
          <a:prstGeom prst="rect">
            <a:avLst/>
          </a:prstGeom>
          <a:ln>
            <a:noFill/>
          </a:ln>
          <a:effectLst>
            <a:outerShdw blurRad="292100" dist="139700" dir="2700000" algn="tl" rotWithShape="0">
              <a:srgbClr val="333333">
                <a:alpha val="65000"/>
              </a:srgbClr>
            </a:outerShdw>
          </a:effectLst>
        </p:spPr>
      </p:pic>
      <p:pic>
        <p:nvPicPr>
          <p:cNvPr id="6" name="Obraz 5"/>
          <p:cNvPicPr>
            <a:picLocks noChangeAspect="1"/>
          </p:cNvPicPr>
          <p:nvPr/>
        </p:nvPicPr>
        <p:blipFill>
          <a:blip r:embed="rId3"/>
          <a:stretch>
            <a:fillRect/>
          </a:stretch>
        </p:blipFill>
        <p:spPr>
          <a:xfrm>
            <a:off x="8951494" y="4876800"/>
            <a:ext cx="3240505" cy="1981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475" y="1070811"/>
            <a:ext cx="12011526" cy="1128692"/>
          </a:xfrm>
        </p:spPr>
        <p:txBody>
          <a:bodyPr>
            <a:normAutofit/>
          </a:bodyPr>
          <a:lstStyle/>
          <a:p>
            <a:r>
              <a:rPr lang="pl-PL" b="1" dirty="0">
                <a:solidFill>
                  <a:schemeClr val="tx1"/>
                </a:solidFill>
                <a:latin typeface="Times New Roman" panose="02020603050405020304" pitchFamily="18" charset="0"/>
                <a:cs typeface="Times New Roman" panose="02020603050405020304" pitchFamily="18" charset="0"/>
              </a:rPr>
              <a:t>Program Ministra Edukacji i Nauki - Poznaj Polskę</a:t>
            </a:r>
            <a:endParaRPr lang="pl-PL" dirty="0"/>
          </a:p>
        </p:txBody>
      </p:sp>
      <p:sp>
        <p:nvSpPr>
          <p:cNvPr id="3" name="Symbol zastępczy zawartości 2"/>
          <p:cNvSpPr>
            <a:spLocks noGrp="1"/>
          </p:cNvSpPr>
          <p:nvPr>
            <p:ph idx="1"/>
          </p:nvPr>
        </p:nvSpPr>
        <p:spPr>
          <a:xfrm>
            <a:off x="677334" y="2248929"/>
            <a:ext cx="8596668" cy="3792433"/>
          </a:xfrm>
        </p:spPr>
        <p:txBody>
          <a:bodyPr>
            <a:normAutofit lnSpcReduction="10000"/>
          </a:bodyPr>
          <a:lstStyle/>
          <a:p>
            <a:pPr>
              <a:buNone/>
            </a:pPr>
            <a:r>
              <a:rPr lang="pl-PL" dirty="0">
                <a:latin typeface="Times New Roman" panose="02020603050405020304" pitchFamily="18" charset="0"/>
                <a:cs typeface="Times New Roman" panose="02020603050405020304" pitchFamily="18" charset="0"/>
              </a:rPr>
              <a:t>Pilotażowy program Ministra Edukacji i Nauki, w ramach którego szkoły otrzymały środki </a:t>
            </a:r>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na dofinansowanie wyjazdu do znajdujących się w Polsce muzeów, miejsc pamięci, obiektów kultury, instytucji popularyzujących osiągnięcia nauki. </a:t>
            </a:r>
          </a:p>
          <a:p>
            <a:pPr>
              <a:buNone/>
            </a:pPr>
            <a:endParaRPr lang="pl-PL" dirty="0">
              <a:latin typeface="Times New Roman" panose="02020603050405020304" pitchFamily="18" charset="0"/>
              <a:cs typeface="Times New Roman" panose="02020603050405020304" pitchFamily="18" charset="0"/>
            </a:endParaRPr>
          </a:p>
          <a:p>
            <a:r>
              <a:rPr lang="pl-PL" sz="1200" dirty="0">
                <a:solidFill>
                  <a:schemeClr val="tx1"/>
                </a:solidFill>
                <a:cs typeface="Times New Roman" panose="02020603050405020304" pitchFamily="18" charset="0"/>
              </a:rPr>
              <a:t>Zainicjowanie konferencji poświęconych                                                                                                             miejscom pamięci narodowej poległym </a:t>
            </a:r>
            <a:br>
              <a:rPr lang="pl-PL" sz="1200" dirty="0">
                <a:solidFill>
                  <a:schemeClr val="tx1"/>
                </a:solidFill>
                <a:cs typeface="Times New Roman" panose="02020603050405020304" pitchFamily="18" charset="0"/>
              </a:rPr>
            </a:br>
            <a:r>
              <a:rPr lang="pl-PL" sz="1200" dirty="0">
                <a:solidFill>
                  <a:schemeClr val="tx1"/>
                </a:solidFill>
                <a:cs typeface="Times New Roman" panose="02020603050405020304" pitchFamily="18" charset="0"/>
              </a:rPr>
              <a:t>i spacyfikowanych w czasie II wojny światowej                                                                                                         wsiach polskich - Mauzoleum Martyrologii                                                                                                                                Wsi Polskiej w Michniowie.</a:t>
            </a:r>
          </a:p>
          <a:p>
            <a:pPr marL="285750" indent="-285750"/>
            <a:r>
              <a:rPr lang="pl-PL" sz="1200" dirty="0">
                <a:cs typeface="Times New Roman" panose="02020603050405020304" pitchFamily="18" charset="0"/>
              </a:rPr>
              <a:t>Przedstawienie historycznych wycieczek                                                                                                                                  szkolnych w ramach programu Poznaj Polskę                                                                                                               z uwzględnieniem walorów przyrodniczych.</a:t>
            </a:r>
          </a:p>
          <a:p>
            <a:pPr marL="285750" indent="-285750" algn="just">
              <a:buFont typeface="Arial" panose="020B0604020202020204" pitchFamily="34" charset="0"/>
              <a:buChar char="•"/>
            </a:pPr>
            <a:endParaRPr lang="pl-PL" sz="1200" dirty="0">
              <a:cs typeface="Times New Roman" panose="02020603050405020304" pitchFamily="18" charset="0"/>
            </a:endParaRPr>
          </a:p>
          <a:p>
            <a:pPr marL="285750" indent="-285750"/>
            <a:r>
              <a:rPr lang="pl-PL" sz="1200" dirty="0">
                <a:cs typeface="Times New Roman" panose="02020603050405020304" pitchFamily="18" charset="0"/>
              </a:rPr>
              <a:t>Zaprojektowanie ścieżki edukacyjnej                                                                                                                             Michniów - Wąchock - </a:t>
            </a:r>
            <a:r>
              <a:rPr lang="pl-PL" sz="1200" dirty="0" err="1">
                <a:cs typeface="Times New Roman" panose="02020603050405020304" pitchFamily="18" charset="0"/>
              </a:rPr>
              <a:t>Wykus</a:t>
            </a:r>
            <a:r>
              <a:rPr lang="pl-PL" sz="1200" dirty="0">
                <a:cs typeface="Times New Roman" panose="02020603050405020304" pitchFamily="18" charset="0"/>
              </a:rPr>
              <a:t>.</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348537" cy="938463"/>
          </a:xfrm>
          <a:prstGeom prst="rect">
            <a:avLst/>
          </a:prstGeom>
          <a:ln>
            <a:noFill/>
          </a:ln>
          <a:effectLst>
            <a:outerShdw blurRad="292100" dist="139700" dir="2700000" algn="tl" rotWithShape="0">
              <a:srgbClr val="333333">
                <a:alpha val="65000"/>
              </a:srgbClr>
            </a:outerShdw>
          </a:effectLst>
        </p:spPr>
      </p:pic>
      <p:pic>
        <p:nvPicPr>
          <p:cNvPr id="5" name="Obraz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2332" y="3299193"/>
            <a:ext cx="4342440"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ytuł 1"/>
          <p:cNvSpPr>
            <a:spLocks noGrp="1"/>
          </p:cNvSpPr>
          <p:nvPr>
            <p:ph type="title" idx="4294967295"/>
          </p:nvPr>
        </p:nvSpPr>
        <p:spPr>
          <a:xfrm>
            <a:off x="0" y="1381125"/>
            <a:ext cx="9278938" cy="1028700"/>
          </a:xfrm>
        </p:spPr>
        <p:txBody>
          <a:bodyPr>
            <a:normAutofit/>
          </a:bodyPr>
          <a:lstStyle/>
          <a:p>
            <a:r>
              <a:rPr lang="pl-PL" sz="5400" b="1" i="0" dirty="0">
                <a:solidFill>
                  <a:srgbClr val="202124"/>
                </a:solidFill>
                <a:effectLst/>
                <a:latin typeface="arial" panose="020B0604020202020204" pitchFamily="34" charset="0"/>
              </a:rPr>
              <a:t>Kompetencje</a:t>
            </a:r>
            <a:endParaRPr lang="pl-PL" sz="5400" b="1" dirty="0"/>
          </a:p>
        </p:txBody>
      </p:sp>
      <p:sp>
        <p:nvSpPr>
          <p:cNvPr id="1048598" name="Symbol zastępczy zawartości 2"/>
          <p:cNvSpPr>
            <a:spLocks noGrp="1"/>
          </p:cNvSpPr>
          <p:nvPr>
            <p:ph sz="quarter" idx="4294967295"/>
          </p:nvPr>
        </p:nvSpPr>
        <p:spPr>
          <a:xfrm>
            <a:off x="0" y="2686050"/>
            <a:ext cx="10825163" cy="3832225"/>
          </a:xfrm>
        </p:spPr>
        <p:txBody>
          <a:bodyPr>
            <a:normAutofit/>
          </a:bodyPr>
          <a:lstStyle/>
          <a:p>
            <a:r>
              <a:rPr lang="pl-PL" sz="3200" b="1" i="0" dirty="0">
                <a:solidFill>
                  <a:srgbClr val="202124"/>
                </a:solidFill>
                <a:effectLst/>
                <a:latin typeface="arial" panose="020B0604020202020204" pitchFamily="34" charset="0"/>
              </a:rPr>
              <a:t> zakres wiedzy, umiejętności i doświadczenia. </a:t>
            </a:r>
            <a:endParaRPr lang="pl-PL" sz="3200" b="1" dirty="0"/>
          </a:p>
        </p:txBody>
      </p:sp>
      <p:pic>
        <p:nvPicPr>
          <p:cNvPr id="5" name="Obraz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336505" cy="1104900"/>
          </a:xfrm>
          <a:prstGeom prst="rect">
            <a:avLst/>
          </a:prstGeom>
          <a:ln>
            <a:noFill/>
          </a:ln>
          <a:effectLst>
            <a:outerShdw blurRad="292100" dist="139700" dir="2700000" algn="tl" rotWithShape="0">
              <a:srgbClr val="333333">
                <a:alpha val="65000"/>
              </a:srgbClr>
            </a:outerShdw>
          </a:effectLst>
        </p:spPr>
      </p:pic>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116" y="3633787"/>
            <a:ext cx="4524823" cy="3014663"/>
          </a:xfrm>
          <a:prstGeom prst="rect">
            <a:avLst/>
          </a:prstGeom>
        </p:spPr>
      </p:pic>
    </p:spTree>
  </p:cSld>
  <p:clrMapOvr>
    <a:masterClrMapping/>
  </p:clrMapOvr>
  <p:transition>
    <p:pull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ytuł 1"/>
          <p:cNvSpPr>
            <a:spLocks noGrp="1"/>
          </p:cNvSpPr>
          <p:nvPr>
            <p:ph type="title"/>
          </p:nvPr>
        </p:nvSpPr>
        <p:spPr>
          <a:xfrm>
            <a:off x="206478" y="1457325"/>
            <a:ext cx="7905136" cy="800099"/>
          </a:xfrm>
        </p:spPr>
        <p:txBody>
          <a:bodyPr>
            <a:normAutofit/>
          </a:bodyPr>
          <a:lstStyle/>
          <a:p>
            <a:r>
              <a:rPr lang="pl-PL" sz="3200" b="1" dirty="0">
                <a:solidFill>
                  <a:schemeClr val="tx1"/>
                </a:solidFill>
              </a:rPr>
              <a:t>Top 5 kompetencji jutra:</a:t>
            </a:r>
          </a:p>
        </p:txBody>
      </p:sp>
      <p:sp>
        <p:nvSpPr>
          <p:cNvPr id="1048612" name="Symbol zastępczy zawartości 2"/>
          <p:cNvSpPr>
            <a:spLocks noGrp="1"/>
          </p:cNvSpPr>
          <p:nvPr>
            <p:ph idx="1"/>
          </p:nvPr>
        </p:nvSpPr>
        <p:spPr>
          <a:xfrm>
            <a:off x="609600" y="2628900"/>
            <a:ext cx="9956800" cy="3845052"/>
          </a:xfrm>
        </p:spPr>
        <p:txBody>
          <a:bodyPr/>
          <a:lstStyle/>
          <a:p>
            <a:r>
              <a:rPr lang="pl-PL" dirty="0"/>
              <a:t>Współpraca w zespole</a:t>
            </a:r>
          </a:p>
          <a:p>
            <a:r>
              <a:rPr lang="pl-PL" dirty="0"/>
              <a:t>Kompetencje cyfrowe i techniczne </a:t>
            </a:r>
          </a:p>
          <a:p>
            <a:r>
              <a:rPr lang="pl-PL" dirty="0"/>
              <a:t>Analizowanie danych</a:t>
            </a:r>
          </a:p>
          <a:p>
            <a:r>
              <a:rPr lang="pl-PL" dirty="0"/>
              <a:t>Rozwiazywanie złożonych problemów</a:t>
            </a:r>
          </a:p>
          <a:p>
            <a:r>
              <a:rPr lang="pl-PL" dirty="0"/>
              <a:t>Kreatywność</a:t>
            </a:r>
          </a:p>
          <a:p>
            <a:endParaRPr lang="pl-PL" dirty="0"/>
          </a:p>
        </p:txBody>
      </p:sp>
      <p:pic>
        <p:nvPicPr>
          <p:cNvPr id="2097155" name="Obraz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94155" y="3458806"/>
            <a:ext cx="4710675" cy="3138487"/>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az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7072" cy="1000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Symbol zastępczy zawartości 3"/>
          <p:cNvGraphicFramePr>
            <a:graphicFrameLocks noGrp="1"/>
          </p:cNvGraphicFramePr>
          <p:nvPr>
            <p:ph sz="quarter" idx="4294967295"/>
            <p:extLst>
              <p:ext uri="{D42A27DB-BD31-4B8C-83A1-F6EECF244321}">
                <p14:modId xmlns:p14="http://schemas.microsoft.com/office/powerpoint/2010/main" val="35860268"/>
              </p:ext>
            </p:extLst>
          </p:nvPr>
        </p:nvGraphicFramePr>
        <p:xfrm>
          <a:off x="0" y="206375"/>
          <a:ext cx="9401176" cy="6109218"/>
        </p:xfrm>
        <a:graphic>
          <a:graphicData uri="http://schemas.openxmlformats.org/drawingml/2006/table">
            <a:tbl>
              <a:tblPr firstRow="1" bandRow="1">
                <a:tableStyleId>{5C22544A-7EE6-4342-B048-85BDC9FD1C3A}</a:tableStyleId>
              </a:tblPr>
              <a:tblGrid>
                <a:gridCol w="4700588">
                  <a:extLst>
                    <a:ext uri="{9D8B030D-6E8A-4147-A177-3AD203B41FA5}">
                      <a16:colId xmlns:a16="http://schemas.microsoft.com/office/drawing/2014/main" val="20000"/>
                    </a:ext>
                  </a:extLst>
                </a:gridCol>
                <a:gridCol w="4700588">
                  <a:extLst>
                    <a:ext uri="{9D8B030D-6E8A-4147-A177-3AD203B41FA5}">
                      <a16:colId xmlns:a16="http://schemas.microsoft.com/office/drawing/2014/main" val="20001"/>
                    </a:ext>
                  </a:extLst>
                </a:gridCol>
              </a:tblGrid>
              <a:tr h="854247">
                <a:tc gridSpan="2">
                  <a:txBody>
                    <a:bodyPr/>
                    <a:lstStyle/>
                    <a:p>
                      <a:pPr algn="ctr"/>
                      <a:r>
                        <a:rPr lang="pl-PL" sz="2200" dirty="0"/>
                        <a:t>Kompetencje pracowników przyszłości - przykłady</a:t>
                      </a:r>
                    </a:p>
                  </a:txBody>
                  <a:tcPr/>
                </a:tc>
                <a:tc hMerge="1">
                  <a:txBody>
                    <a:bodyPr/>
                    <a:lstStyle/>
                    <a:p>
                      <a:endParaRPr lang="pl-PL" dirty="0"/>
                    </a:p>
                  </a:txBody>
                  <a:tcPr/>
                </a:tc>
                <a:extLst>
                  <a:ext uri="{0D108BD9-81ED-4DB2-BD59-A6C34878D82A}">
                    <a16:rowId xmlns:a16="http://schemas.microsoft.com/office/drawing/2014/main" val="10000"/>
                  </a:ext>
                </a:extLst>
              </a:tr>
              <a:tr h="943080">
                <a:tc>
                  <a:txBody>
                    <a:bodyPr/>
                    <a:lstStyle/>
                    <a:p>
                      <a:r>
                        <a:rPr lang="pl-PL" dirty="0"/>
                        <a:t>Odkrywanie sensu i nadawanie znaczenia</a:t>
                      </a:r>
                    </a:p>
                  </a:txBody>
                  <a:tcPr/>
                </a:tc>
                <a:tc>
                  <a:txBody>
                    <a:bodyPr/>
                    <a:lstStyle/>
                    <a:p>
                      <a:r>
                        <a:rPr lang="pl-PL" dirty="0"/>
                        <a:t>Zdolność do odkrywania głębszego sensu lub znaczenia tego co ważne</a:t>
                      </a:r>
                      <a:r>
                        <a:rPr lang="pl-PL" baseline="0" dirty="0"/>
                        <a:t> </a:t>
                      </a:r>
                      <a:endParaRPr lang="pl-PL" dirty="0"/>
                    </a:p>
                  </a:txBody>
                  <a:tcPr/>
                </a:tc>
                <a:extLst>
                  <a:ext uri="{0D108BD9-81ED-4DB2-BD59-A6C34878D82A}">
                    <a16:rowId xmlns:a16="http://schemas.microsoft.com/office/drawing/2014/main" val="10001"/>
                  </a:ext>
                </a:extLst>
              </a:tr>
              <a:tr h="1347257">
                <a:tc>
                  <a:txBody>
                    <a:bodyPr/>
                    <a:lstStyle/>
                    <a:p>
                      <a:r>
                        <a:rPr lang="pl-PL" dirty="0"/>
                        <a:t>Inteligencja społeczna</a:t>
                      </a:r>
                    </a:p>
                  </a:txBody>
                  <a:tcPr/>
                </a:tc>
                <a:tc>
                  <a:txBody>
                    <a:bodyPr/>
                    <a:lstStyle/>
                    <a:p>
                      <a:r>
                        <a:rPr lang="pl-PL" dirty="0"/>
                        <a:t>Zdolność do nawiązywania relacji z innymi w głęboki i bezpośredni sposób, umiejętność wyczuwania i stymulowania reakcji i pożądanych</a:t>
                      </a:r>
                      <a:r>
                        <a:rPr lang="pl-PL" baseline="0" dirty="0"/>
                        <a:t> interakcji</a:t>
                      </a:r>
                      <a:endParaRPr lang="pl-PL" dirty="0"/>
                    </a:p>
                  </a:txBody>
                  <a:tcPr/>
                </a:tc>
                <a:extLst>
                  <a:ext uri="{0D108BD9-81ED-4DB2-BD59-A6C34878D82A}">
                    <a16:rowId xmlns:a16="http://schemas.microsoft.com/office/drawing/2014/main" val="10002"/>
                  </a:ext>
                </a:extLst>
              </a:tr>
              <a:tr h="1010777">
                <a:tc>
                  <a:txBody>
                    <a:bodyPr/>
                    <a:lstStyle/>
                    <a:p>
                      <a:r>
                        <a:rPr lang="pl-PL" dirty="0"/>
                        <a:t>Niekonwencjonalne</a:t>
                      </a:r>
                      <a:r>
                        <a:rPr lang="pl-PL" baseline="0" dirty="0"/>
                        <a:t> i adaptacyjne myślenie</a:t>
                      </a:r>
                      <a:endParaRPr lang="pl-PL" dirty="0"/>
                    </a:p>
                  </a:txBody>
                  <a:tcPr/>
                </a:tc>
                <a:tc>
                  <a:txBody>
                    <a:bodyPr/>
                    <a:lstStyle/>
                    <a:p>
                      <a:r>
                        <a:rPr lang="pl-PL" dirty="0"/>
                        <a:t>Biegłość w myśleniu i znajdowaniu rozwiązań i odpowiedzi wykraczając poza utarta rutynę i schematy </a:t>
                      </a:r>
                    </a:p>
                  </a:txBody>
                  <a:tcPr/>
                </a:tc>
                <a:extLst>
                  <a:ext uri="{0D108BD9-81ED-4DB2-BD59-A6C34878D82A}">
                    <a16:rowId xmlns:a16="http://schemas.microsoft.com/office/drawing/2014/main" val="10003"/>
                  </a:ext>
                </a:extLst>
              </a:tr>
              <a:tr h="943080">
                <a:tc>
                  <a:txBody>
                    <a:bodyPr/>
                    <a:lstStyle/>
                    <a:p>
                      <a:r>
                        <a:rPr lang="pl-PL" dirty="0"/>
                        <a:t>Kompetencje międzykulturowe</a:t>
                      </a:r>
                    </a:p>
                  </a:txBody>
                  <a:tcPr/>
                </a:tc>
                <a:tc>
                  <a:txBody>
                    <a:bodyPr/>
                    <a:lstStyle/>
                    <a:p>
                      <a:r>
                        <a:rPr lang="pl-PL" dirty="0"/>
                        <a:t>Umiejętność działania w różnych środowiskach kulturowych</a:t>
                      </a:r>
                    </a:p>
                  </a:txBody>
                  <a:tcPr/>
                </a:tc>
                <a:extLst>
                  <a:ext uri="{0D108BD9-81ED-4DB2-BD59-A6C34878D82A}">
                    <a16:rowId xmlns:a16="http://schemas.microsoft.com/office/drawing/2014/main" val="10004"/>
                  </a:ext>
                </a:extLst>
              </a:tr>
              <a:tr h="1010777">
                <a:tc>
                  <a:txBody>
                    <a:bodyPr/>
                    <a:lstStyle/>
                    <a:p>
                      <a:r>
                        <a:rPr lang="pl-PL" dirty="0"/>
                        <a:t>Myślenie obliczeniowe</a:t>
                      </a:r>
                    </a:p>
                  </a:txBody>
                  <a:tcPr/>
                </a:tc>
                <a:tc>
                  <a:txBody>
                    <a:bodyPr/>
                    <a:lstStyle/>
                    <a:p>
                      <a:r>
                        <a:rPr lang="pl-PL" dirty="0"/>
                        <a:t>Umiejętność analizy statystycznej i rozumowania ilościowego, wyciągania wniosków</a:t>
                      </a:r>
                    </a:p>
                  </a:txBody>
                  <a:tcPr/>
                </a:tc>
                <a:extLst>
                  <a:ext uri="{0D108BD9-81ED-4DB2-BD59-A6C34878D82A}">
                    <a16:rowId xmlns:a16="http://schemas.microsoft.com/office/drawing/2014/main" val="10005"/>
                  </a:ext>
                </a:extLst>
              </a:tr>
            </a:tbl>
          </a:graphicData>
        </a:graphic>
      </p:graphicFrame>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Symbol zastępczy zawartości 3"/>
          <p:cNvGraphicFramePr>
            <a:graphicFrameLocks noGrp="1"/>
          </p:cNvGraphicFramePr>
          <p:nvPr>
            <p:ph sz="quarter" idx="4294967295"/>
            <p:extLst>
              <p:ext uri="{D42A27DB-BD31-4B8C-83A1-F6EECF244321}">
                <p14:modId xmlns:p14="http://schemas.microsoft.com/office/powerpoint/2010/main" val="2352591208"/>
              </p:ext>
            </p:extLst>
          </p:nvPr>
        </p:nvGraphicFramePr>
        <p:xfrm>
          <a:off x="0" y="176213"/>
          <a:ext cx="9439275" cy="6570875"/>
        </p:xfrm>
        <a:graphic>
          <a:graphicData uri="http://schemas.openxmlformats.org/drawingml/2006/table">
            <a:tbl>
              <a:tblPr firstRow="1" bandRow="1">
                <a:tableStyleId>{5C22544A-7EE6-4342-B048-85BDC9FD1C3A}</a:tableStyleId>
              </a:tblPr>
              <a:tblGrid>
                <a:gridCol w="4652126">
                  <a:extLst>
                    <a:ext uri="{9D8B030D-6E8A-4147-A177-3AD203B41FA5}">
                      <a16:colId xmlns:a16="http://schemas.microsoft.com/office/drawing/2014/main" val="20000"/>
                    </a:ext>
                  </a:extLst>
                </a:gridCol>
                <a:gridCol w="4787149">
                  <a:extLst>
                    <a:ext uri="{9D8B030D-6E8A-4147-A177-3AD203B41FA5}">
                      <a16:colId xmlns:a16="http://schemas.microsoft.com/office/drawing/2014/main" val="20001"/>
                    </a:ext>
                  </a:extLst>
                </a:gridCol>
              </a:tblGrid>
              <a:tr h="722411">
                <a:tc gridSpan="2">
                  <a:txBody>
                    <a:bodyPr/>
                    <a:lstStyle/>
                    <a:p>
                      <a:pPr algn="ctr"/>
                      <a:r>
                        <a:rPr lang="pl-PL" sz="2200" dirty="0"/>
                        <a:t>Kompetencje pracowników przyszłości- przykłady</a:t>
                      </a:r>
                    </a:p>
                  </a:txBody>
                  <a:tcPr/>
                </a:tc>
                <a:tc hMerge="1">
                  <a:txBody>
                    <a:bodyPr/>
                    <a:lstStyle/>
                    <a:p>
                      <a:endParaRPr lang="pl-PL" dirty="0"/>
                    </a:p>
                  </a:txBody>
                  <a:tcPr/>
                </a:tc>
                <a:extLst>
                  <a:ext uri="{0D108BD9-81ED-4DB2-BD59-A6C34878D82A}">
                    <a16:rowId xmlns:a16="http://schemas.microsoft.com/office/drawing/2014/main" val="10000"/>
                  </a:ext>
                </a:extLst>
              </a:tr>
              <a:tr h="962828">
                <a:tc>
                  <a:txBody>
                    <a:bodyPr/>
                    <a:lstStyle/>
                    <a:p>
                      <a:r>
                        <a:rPr lang="pl-PL" dirty="0"/>
                        <a:t>Umiejętności</a:t>
                      </a:r>
                      <a:r>
                        <a:rPr lang="pl-PL" baseline="0" dirty="0"/>
                        <a:t> korzystania z nowych mediów</a:t>
                      </a:r>
                      <a:endParaRPr lang="pl-PL" dirty="0"/>
                    </a:p>
                  </a:txBody>
                  <a:tcPr/>
                </a:tc>
                <a:tc>
                  <a:txBody>
                    <a:bodyPr/>
                    <a:lstStyle/>
                    <a:p>
                      <a:r>
                        <a:rPr lang="pl-PL" dirty="0"/>
                        <a:t>Umiejętność krytycznej oceny i opracowania treści z wykorzystaniem nowych form medialnych- filmy,</a:t>
                      </a:r>
                      <a:r>
                        <a:rPr lang="pl-PL" baseline="0" dirty="0"/>
                        <a:t> blogi i podkasty</a:t>
                      </a:r>
                      <a:endParaRPr lang="pl-PL" dirty="0"/>
                    </a:p>
                  </a:txBody>
                  <a:tcPr/>
                </a:tc>
                <a:extLst>
                  <a:ext uri="{0D108BD9-81ED-4DB2-BD59-A6C34878D82A}">
                    <a16:rowId xmlns:a16="http://schemas.microsoft.com/office/drawing/2014/main" val="10001"/>
                  </a:ext>
                </a:extLst>
              </a:tr>
              <a:tr h="673980">
                <a:tc>
                  <a:txBody>
                    <a:bodyPr/>
                    <a:lstStyle/>
                    <a:p>
                      <a:r>
                        <a:rPr lang="pl-PL" dirty="0"/>
                        <a:t>Transdyscyplinarność</a:t>
                      </a:r>
                    </a:p>
                  </a:txBody>
                  <a:tcPr/>
                </a:tc>
                <a:tc>
                  <a:txBody>
                    <a:bodyPr/>
                    <a:lstStyle/>
                    <a:p>
                      <a:r>
                        <a:rPr lang="pl-PL" dirty="0"/>
                        <a:t>Zdolność i umiejętność rozumienia pojęć z różnych dyscyplin</a:t>
                      </a:r>
                    </a:p>
                  </a:txBody>
                  <a:tcPr/>
                </a:tc>
                <a:extLst>
                  <a:ext uri="{0D108BD9-81ED-4DB2-BD59-A6C34878D82A}">
                    <a16:rowId xmlns:a16="http://schemas.microsoft.com/office/drawing/2014/main" val="10002"/>
                  </a:ext>
                </a:extLst>
              </a:tr>
              <a:tr h="962828">
                <a:tc>
                  <a:txBody>
                    <a:bodyPr/>
                    <a:lstStyle/>
                    <a:p>
                      <a:r>
                        <a:rPr lang="pl-PL" dirty="0"/>
                        <a:t>Myślenie projektowe</a:t>
                      </a:r>
                    </a:p>
                  </a:txBody>
                  <a:tcPr/>
                </a:tc>
                <a:tc>
                  <a:txBody>
                    <a:bodyPr/>
                    <a:lstStyle/>
                    <a:p>
                      <a:r>
                        <a:rPr lang="pl-PL" dirty="0"/>
                        <a:t>Umiejętność przedstawiania</a:t>
                      </a:r>
                      <a:r>
                        <a:rPr lang="pl-PL" baseline="0" dirty="0"/>
                        <a:t> i opracowywania zadań i procedur w taki sposób aby osiągnąć pożądane rezultaty</a:t>
                      </a:r>
                      <a:endParaRPr lang="pl-PL" dirty="0"/>
                    </a:p>
                  </a:txBody>
                  <a:tcPr/>
                </a:tc>
                <a:extLst>
                  <a:ext uri="{0D108BD9-81ED-4DB2-BD59-A6C34878D82A}">
                    <a16:rowId xmlns:a16="http://schemas.microsoft.com/office/drawing/2014/main" val="10003"/>
                  </a:ext>
                </a:extLst>
              </a:tr>
              <a:tr h="2158788">
                <a:tc>
                  <a:txBody>
                    <a:bodyPr/>
                    <a:lstStyle/>
                    <a:p>
                      <a:r>
                        <a:rPr lang="pl-PL" dirty="0"/>
                        <a:t>Zarzadzanie obciążeniem kognitywnym</a:t>
                      </a:r>
                    </a:p>
                  </a:txBody>
                  <a:tcPr/>
                </a:tc>
                <a:tc>
                  <a:txBody>
                    <a:bodyPr/>
                    <a:lstStyle/>
                    <a:p>
                      <a:r>
                        <a:rPr lang="pl-PL" dirty="0"/>
                        <a:t>Zdolność do rozróżniania i filtrowania informacji pod katem ważności, na przykład:</a:t>
                      </a:r>
                      <a:r>
                        <a:rPr lang="pl-PL" baseline="0" dirty="0"/>
                        <a:t> ćwiczenie filtrowania społecznościowego – hierarchizowania, tagowanie lub dodawanie innych metadanych do treści pomagają w wyłonieniu spośród całego szumu informacji o lepszej jakości lub bardziej istotnych</a:t>
                      </a:r>
                      <a:endParaRPr lang="pl-PL" dirty="0"/>
                    </a:p>
                  </a:txBody>
                  <a:tcPr/>
                </a:tc>
                <a:extLst>
                  <a:ext uri="{0D108BD9-81ED-4DB2-BD59-A6C34878D82A}">
                    <a16:rowId xmlns:a16="http://schemas.microsoft.com/office/drawing/2014/main" val="10004"/>
                  </a:ext>
                </a:extLst>
              </a:tr>
              <a:tr h="962828">
                <a:tc>
                  <a:txBody>
                    <a:bodyPr/>
                    <a:lstStyle/>
                    <a:p>
                      <a:r>
                        <a:rPr lang="pl-PL" dirty="0"/>
                        <a:t>Wirtualna współpraca </a:t>
                      </a:r>
                    </a:p>
                  </a:txBody>
                  <a:tcPr/>
                </a:tc>
                <a:tc>
                  <a:txBody>
                    <a:bodyPr/>
                    <a:lstStyle/>
                    <a:p>
                      <a:r>
                        <a:rPr lang="pl-PL" dirty="0"/>
                        <a:t>Zdolność do wydajnej pracy , zaangażowania i wykazywania obecności jako członek wirtualnego zespołu</a:t>
                      </a:r>
                    </a:p>
                  </a:txBody>
                  <a:tcPr/>
                </a:tc>
                <a:extLst>
                  <a:ext uri="{0D108BD9-81ED-4DB2-BD59-A6C34878D82A}">
                    <a16:rowId xmlns:a16="http://schemas.microsoft.com/office/drawing/2014/main" val="10005"/>
                  </a:ext>
                </a:extLst>
              </a:tr>
            </a:tbl>
          </a:graphicData>
        </a:graphic>
      </p:graphicFrame>
    </p:spTree>
  </p:cSld>
  <p:clrMapOvr>
    <a:masterClrMapping/>
  </p:clrMapOvr>
  <p:transition>
    <p:wheel spokes="3"/>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Symbol zastępczy zawartości 3"/>
          <p:cNvGraphicFramePr>
            <a:graphicFrameLocks noGrp="1"/>
          </p:cNvGraphicFramePr>
          <p:nvPr>
            <p:ph sz="quarter" idx="4294967295"/>
            <p:extLst>
              <p:ext uri="{D42A27DB-BD31-4B8C-83A1-F6EECF244321}">
                <p14:modId xmlns:p14="http://schemas.microsoft.com/office/powerpoint/2010/main" val="2462003674"/>
              </p:ext>
            </p:extLst>
          </p:nvPr>
        </p:nvGraphicFramePr>
        <p:xfrm>
          <a:off x="1" y="571500"/>
          <a:ext cx="10639424" cy="5736234"/>
        </p:xfrm>
        <a:graphic>
          <a:graphicData uri="http://schemas.openxmlformats.org/drawingml/2006/table">
            <a:tbl>
              <a:tblPr firstRow="1" firstCol="1" bandRow="1">
                <a:tableStyleId>{5C22544A-7EE6-4342-B048-85BDC9FD1C3A}</a:tableStyleId>
              </a:tblPr>
              <a:tblGrid>
                <a:gridCol w="1572148">
                  <a:extLst>
                    <a:ext uri="{9D8B030D-6E8A-4147-A177-3AD203B41FA5}">
                      <a16:colId xmlns:a16="http://schemas.microsoft.com/office/drawing/2014/main" val="20000"/>
                    </a:ext>
                  </a:extLst>
                </a:gridCol>
                <a:gridCol w="9067276">
                  <a:extLst>
                    <a:ext uri="{9D8B030D-6E8A-4147-A177-3AD203B41FA5}">
                      <a16:colId xmlns:a16="http://schemas.microsoft.com/office/drawing/2014/main" val="20001"/>
                    </a:ext>
                  </a:extLst>
                </a:gridCol>
              </a:tblGrid>
              <a:tr h="1447761">
                <a:tc gridSpan="2">
                  <a:txBody>
                    <a:bodyPr/>
                    <a:lstStyle/>
                    <a:p>
                      <a:pPr algn="ctr">
                        <a:lnSpc>
                          <a:spcPct val="107000"/>
                        </a:lnSpc>
                        <a:spcAft>
                          <a:spcPts val="0"/>
                        </a:spcAft>
                      </a:pPr>
                      <a:r>
                        <a:rPr lang="pl-PL" sz="2400" dirty="0">
                          <a:effectLst/>
                        </a:rPr>
                        <a:t>Kompetencje pracowników przyszłości – działania podejmowane w szkołach ponadpodstawowych województwa</a:t>
                      </a:r>
                      <a:r>
                        <a:rPr lang="pl-PL" sz="2400" baseline="0" dirty="0">
                          <a:effectLst/>
                        </a:rPr>
                        <a:t> świętokrzyskiego</a:t>
                      </a:r>
                      <a:endParaRPr lang="pl-PL" sz="2400" dirty="0">
                        <a:effectLst/>
                      </a:endParaRPr>
                    </a:p>
                    <a:p>
                      <a:pPr algn="ctr">
                        <a:lnSpc>
                          <a:spcPct val="107000"/>
                        </a:lnSpc>
                        <a:spcAft>
                          <a:spcPts val="0"/>
                        </a:spcAft>
                      </a:pPr>
                      <a:r>
                        <a:rPr lang="pl-PL" sz="2400" dirty="0">
                          <a:effectLst/>
                        </a:rPr>
                        <a:t> </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extLst>
                  <a:ext uri="{0D108BD9-81ED-4DB2-BD59-A6C34878D82A}">
                    <a16:rowId xmlns:a16="http://schemas.microsoft.com/office/drawing/2014/main" val="10000"/>
                  </a:ext>
                </a:extLst>
              </a:tr>
              <a:tr h="4229139">
                <a:tc>
                  <a:txBody>
                    <a:bodyPr/>
                    <a:lstStyle/>
                    <a:p>
                      <a:pPr>
                        <a:lnSpc>
                          <a:spcPct val="107000"/>
                        </a:lnSpc>
                        <a:spcAft>
                          <a:spcPts val="0"/>
                        </a:spcAft>
                      </a:pPr>
                      <a:r>
                        <a:rPr lang="pl-PL" sz="1200" dirty="0">
                          <a:effectLst/>
                        </a:rPr>
                        <a:t>Współpraca w zespole</a:t>
                      </a:r>
                    </a:p>
                    <a:p>
                      <a:pPr>
                        <a:lnSpc>
                          <a:spcPct val="107000"/>
                        </a:lnSpc>
                        <a:spcAft>
                          <a:spcPts val="0"/>
                        </a:spcAft>
                      </a:pPr>
                      <a:r>
                        <a:rPr lang="pl-PL" sz="1200" dirty="0">
                          <a:effectLst/>
                        </a:rPr>
                        <a:t>- myślenie projektowe</a:t>
                      </a:r>
                    </a:p>
                    <a:p>
                      <a:pPr>
                        <a:lnSpc>
                          <a:spcPct val="107000"/>
                        </a:lnSpc>
                        <a:spcAft>
                          <a:spcPts val="0"/>
                        </a:spcAft>
                      </a:pPr>
                      <a:r>
                        <a:rPr lang="pl-PL" sz="1200" dirty="0">
                          <a:effectLst/>
                        </a:rPr>
                        <a:t>- wirtualna współpraca</a:t>
                      </a:r>
                    </a:p>
                    <a:p>
                      <a:pPr>
                        <a:lnSpc>
                          <a:spcPct val="107000"/>
                        </a:lnSpc>
                        <a:spcAft>
                          <a:spcPts val="0"/>
                        </a:spcAft>
                      </a:pPr>
                      <a:r>
                        <a:rPr lang="pl-PL" sz="1200" dirty="0">
                          <a:effectLst/>
                        </a:rPr>
                        <a:t>- umiejętność działania w różnych środowiskach kulturowych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l-PL" sz="1100" dirty="0">
                          <a:effectLst/>
                        </a:rPr>
                        <a:t>1</a:t>
                      </a:r>
                      <a:r>
                        <a:rPr lang="pl-PL" sz="1400" dirty="0">
                          <a:effectLst/>
                          <a:latin typeface="Times New Roman" panose="02020603050405020304" pitchFamily="18" charset="0"/>
                          <a:cs typeface="Times New Roman" panose="02020603050405020304" pitchFamily="18" charset="0"/>
                        </a:rPr>
                        <a:t>. </a:t>
                      </a:r>
                      <a:r>
                        <a:rPr lang="pl-PL" sz="1400" dirty="0">
                          <a:effectLst/>
                          <a:latin typeface="+mn-lt"/>
                          <a:cs typeface="Times New Roman" panose="02020603050405020304" pitchFamily="18" charset="0"/>
                        </a:rPr>
                        <a:t>Technik hotelarstwa: realizacja projektu RPO WŚ „Kosmiczni hotelarze”, stworzenie wirtualnych pracowni zawodowych  oraz współpraca uczniów w module multiplayer z wykorzystanie wirtualnej rzeczywistości (VR) i rozszerzonej rzeczywistości (AR)</a:t>
                      </a:r>
                    </a:p>
                    <a:p>
                      <a:pPr>
                        <a:lnSpc>
                          <a:spcPct val="107000"/>
                        </a:lnSpc>
                        <a:spcAft>
                          <a:spcPts val="0"/>
                        </a:spcAft>
                      </a:pPr>
                      <a:r>
                        <a:rPr lang="pl-PL" sz="1400" dirty="0">
                          <a:effectLst/>
                          <a:latin typeface="+mn-lt"/>
                          <a:cs typeface="Times New Roman" panose="02020603050405020304" pitchFamily="18" charset="0"/>
                        </a:rPr>
                        <a:t>2. Zajęcia prowadzone przez młodzież szkoły dla uczniów szkół podstawowych i przedszkolaków: animacja czasu wolnego savoir vivre przy stole</a:t>
                      </a:r>
                    </a:p>
                    <a:p>
                      <a:pPr marL="0" marR="0" lvl="0" indent="0" algn="l" defTabSz="914400" rtl="0" eaLnBrk="1" fontAlgn="auto" latinLnBrk="0" hangingPunct="1">
                        <a:lnSpc>
                          <a:spcPct val="107000"/>
                        </a:lnSpc>
                        <a:spcBef>
                          <a:spcPts val="0"/>
                        </a:spcBef>
                        <a:spcAft>
                          <a:spcPts val="0"/>
                        </a:spcAft>
                        <a:buClrTx/>
                        <a:buSzTx/>
                        <a:buFontTx/>
                        <a:buNone/>
                      </a:pPr>
                      <a:r>
                        <a:rPr lang="pl-PL" sz="1400" dirty="0">
                          <a:effectLst/>
                          <a:latin typeface="+mn-lt"/>
                          <a:ea typeface="Calibri" panose="020F0502020204030204" pitchFamily="34" charset="0"/>
                          <a:cs typeface="Times New Roman" panose="02020603050405020304" pitchFamily="18" charset="0"/>
                        </a:rPr>
                        <a:t>3.</a:t>
                      </a:r>
                      <a:r>
                        <a:rPr lang="pl-PL" sz="1400" dirty="0">
                          <a:effectLst/>
                          <a:latin typeface="+mn-lt"/>
                          <a:cs typeface="Times New Roman" panose="02020603050405020304" pitchFamily="18" charset="0"/>
                        </a:rPr>
                        <a:t> Program</a:t>
                      </a:r>
                      <a:r>
                        <a:rPr lang="pl-PL" sz="1400" baseline="0" dirty="0">
                          <a:effectLst/>
                          <a:latin typeface="+mn-lt"/>
                          <a:cs typeface="Times New Roman" panose="02020603050405020304" pitchFamily="18" charset="0"/>
                        </a:rPr>
                        <a:t> </a:t>
                      </a:r>
                      <a:r>
                        <a:rPr lang="pl-PL" sz="1400" dirty="0">
                          <a:effectLst/>
                          <a:latin typeface="+mn-lt"/>
                          <a:cs typeface="Times New Roman" panose="02020603050405020304" pitchFamily="18" charset="0"/>
                        </a:rPr>
                        <a:t> e – Twining ; koło wydruku 3D; Program Flex,</a:t>
                      </a:r>
                    </a:p>
                    <a:p>
                      <a:pPr marL="0" marR="0" lvl="0" indent="0" algn="l" defTabSz="914400" rtl="0" eaLnBrk="1" fontAlgn="auto" latinLnBrk="0" hangingPunct="1">
                        <a:lnSpc>
                          <a:spcPct val="107000"/>
                        </a:lnSpc>
                        <a:spcBef>
                          <a:spcPts val="0"/>
                        </a:spcBef>
                        <a:spcAft>
                          <a:spcPts val="0"/>
                        </a:spcAft>
                        <a:buClrTx/>
                        <a:buSzTx/>
                        <a:buFontTx/>
                        <a:buNone/>
                      </a:pPr>
                      <a:r>
                        <a:rPr lang="pl-PL" sz="1400" dirty="0">
                          <a:effectLst/>
                          <a:latin typeface="+mn-lt"/>
                          <a:cs typeface="Times New Roman" panose="02020603050405020304" pitchFamily="18" charset="0"/>
                        </a:rPr>
                        <a:t>4 . Laboratoria Przyszłości</a:t>
                      </a:r>
                    </a:p>
                    <a:p>
                      <a:pPr marL="0" marR="0" lvl="0" indent="0" algn="l" defTabSz="914400" rtl="0" eaLnBrk="1" fontAlgn="auto" latinLnBrk="0" hangingPunct="1">
                        <a:lnSpc>
                          <a:spcPct val="107000"/>
                        </a:lnSpc>
                        <a:spcBef>
                          <a:spcPts val="0"/>
                        </a:spcBef>
                        <a:spcAft>
                          <a:spcPts val="0"/>
                        </a:spcAft>
                        <a:buClrTx/>
                        <a:buSzTx/>
                        <a:buFontTx/>
                        <a:buNone/>
                      </a:pPr>
                      <a:r>
                        <a:rPr lang="pl-PL" sz="1400" dirty="0">
                          <a:effectLst/>
                          <a:latin typeface="+mn-lt"/>
                          <a:cs typeface="Times New Roman" panose="02020603050405020304" pitchFamily="18" charset="0"/>
                        </a:rPr>
                        <a:t>5. Klasy dwujęzyczne</a:t>
                      </a:r>
                    </a:p>
                    <a:p>
                      <a:pPr>
                        <a:lnSpc>
                          <a:spcPct val="107000"/>
                        </a:lnSpc>
                        <a:spcAft>
                          <a:spcPts val="0"/>
                        </a:spcAft>
                      </a:pPr>
                      <a:r>
                        <a:rPr lang="pl-PL" sz="1400" dirty="0">
                          <a:effectLst/>
                          <a:latin typeface="+mn-lt"/>
                          <a:ea typeface="Calibri" panose="020F0502020204030204" pitchFamily="34" charset="0"/>
                          <a:cs typeface="Times New Roman" panose="02020603050405020304" pitchFamily="18" charset="0"/>
                        </a:rPr>
                        <a:t>6. </a:t>
                      </a:r>
                      <a:r>
                        <a:rPr lang="pl-PL" sz="1400" dirty="0">
                          <a:effectLst/>
                          <a:latin typeface="+mn-lt"/>
                          <a:ea typeface="+mn-ea"/>
                          <a:cs typeface="Times New Roman" panose="02020603050405020304" pitchFamily="18" charset="0"/>
                        </a:rPr>
                        <a:t>P</a:t>
                      </a:r>
                      <a:r>
                        <a:rPr lang="pl-PL" sz="1400" dirty="0">
                          <a:effectLst/>
                          <a:latin typeface="+mn-lt"/>
                          <a:cs typeface="Times New Roman" panose="02020603050405020304" pitchFamily="18" charset="0"/>
                        </a:rPr>
                        <a:t>rojekty przedmiotowe; Teatr „ Lustro”; </a:t>
                      </a:r>
                    </a:p>
                    <a:p>
                      <a:pPr>
                        <a:lnSpc>
                          <a:spcPct val="107000"/>
                        </a:lnSpc>
                        <a:spcAft>
                          <a:spcPts val="0"/>
                        </a:spcAft>
                      </a:pPr>
                      <a:r>
                        <a:rPr lang="pl-PL" sz="1400" dirty="0">
                          <a:effectLst/>
                          <a:latin typeface="+mn-lt"/>
                          <a:ea typeface="Calibri" panose="020F0502020204030204" pitchFamily="34" charset="0"/>
                          <a:cs typeface="Times New Roman" panose="02020603050405020304" pitchFamily="18" charset="0"/>
                        </a:rPr>
                        <a:t>7. </a:t>
                      </a:r>
                      <a:r>
                        <a:rPr lang="pl-PL" sz="1400" dirty="0">
                          <a:effectLst/>
                          <a:latin typeface="+mn-lt"/>
                          <a:ea typeface="+mn-ea"/>
                          <a:cs typeface="Times New Roman" panose="02020603050405020304" pitchFamily="18" charset="0"/>
                        </a:rPr>
                        <a:t>R</a:t>
                      </a:r>
                      <a:r>
                        <a:rPr lang="pl-PL" sz="1400" dirty="0">
                          <a:effectLst/>
                          <a:latin typeface="+mn-lt"/>
                          <a:cs typeface="Times New Roman" panose="02020603050405020304" pitchFamily="18" charset="0"/>
                        </a:rPr>
                        <a:t>ealizacja zadań w formie projektu, poszukiwanie rozwiązań problemów napotkanych w trakcie realizacji, dopasowanie do aktualnych wymagań branżowych</a:t>
                      </a:r>
                    </a:p>
                    <a:p>
                      <a:pPr>
                        <a:lnSpc>
                          <a:spcPct val="107000"/>
                        </a:lnSpc>
                        <a:spcAft>
                          <a:spcPts val="0"/>
                        </a:spcAft>
                      </a:pPr>
                      <a:r>
                        <a:rPr lang="pl-PL" sz="1400" dirty="0">
                          <a:effectLst/>
                          <a:latin typeface="+mn-lt"/>
                          <a:cs typeface="Times New Roman" panose="02020603050405020304" pitchFamily="18" charset="0"/>
                        </a:rPr>
                        <a:t>8.</a:t>
                      </a:r>
                      <a:r>
                        <a:rPr lang="pl-PL" sz="1400" baseline="0" dirty="0">
                          <a:effectLst/>
                          <a:latin typeface="+mn-lt"/>
                          <a:cs typeface="Times New Roman" panose="02020603050405020304" pitchFamily="18" charset="0"/>
                        </a:rPr>
                        <a:t> R</a:t>
                      </a:r>
                      <a:r>
                        <a:rPr lang="pl-PL" sz="1400" dirty="0">
                          <a:effectLst/>
                          <a:latin typeface="+mn-lt"/>
                          <a:cs typeface="Times New Roman" panose="02020603050405020304" pitchFamily="18" charset="0"/>
                        </a:rPr>
                        <a:t>ealizacja pracy w grupach z wykorzystaniem platformy Teams, Google Meet, DIscord</a:t>
                      </a:r>
                    </a:p>
                    <a:p>
                      <a:pPr>
                        <a:lnSpc>
                          <a:spcPct val="107000"/>
                        </a:lnSpc>
                        <a:spcAft>
                          <a:spcPts val="0"/>
                        </a:spcAft>
                      </a:pPr>
                      <a:r>
                        <a:rPr lang="pl-PL" sz="1400" dirty="0">
                          <a:effectLst/>
                          <a:latin typeface="+mn-lt"/>
                          <a:cs typeface="Times New Roman" panose="02020603050405020304" pitchFamily="18" charset="0"/>
                        </a:rPr>
                        <a:t>9.</a:t>
                      </a:r>
                      <a:r>
                        <a:rPr lang="pl-PL" sz="1400" baseline="0" dirty="0">
                          <a:effectLst/>
                          <a:latin typeface="+mn-lt"/>
                          <a:cs typeface="Times New Roman" panose="02020603050405020304" pitchFamily="18" charset="0"/>
                        </a:rPr>
                        <a:t> O</a:t>
                      </a:r>
                      <a:r>
                        <a:rPr lang="pl-PL" sz="1400" dirty="0">
                          <a:effectLst/>
                          <a:latin typeface="+mn-lt"/>
                          <a:cs typeface="Times New Roman" panose="02020603050405020304" pitchFamily="18" charset="0"/>
                        </a:rPr>
                        <a:t>rganizacja praktyk zagranicznych w ramach programu Erasmus + poznanie nowych kultur oraz praca w międzynarodowym środowisku</a:t>
                      </a:r>
                      <a:endParaRPr lang="pl-PL"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pl-PL" sz="1400" dirty="0">
                          <a:effectLst/>
                          <a:latin typeface="+mn-lt"/>
                          <a:ea typeface="Calibri" panose="020F0502020204030204" pitchFamily="34" charset="0"/>
                          <a:cs typeface="Times New Roman" panose="02020603050405020304" pitchFamily="18" charset="0"/>
                        </a:rPr>
                        <a:t>10. </a:t>
                      </a:r>
                      <a:r>
                        <a:rPr lang="pl-PL" sz="1400" dirty="0">
                          <a:effectLst/>
                          <a:latin typeface="+mn-lt"/>
                          <a:cs typeface="Times New Roman" panose="02020603050405020304" pitchFamily="18" charset="0"/>
                        </a:rPr>
                        <a:t>Wirtualna współpraca: przeprowadzenie wirtualnej wizyty w ramach projektu Erasmus</a:t>
                      </a:r>
                      <a:r>
                        <a:rPr lang="pl-PL" sz="1400" baseline="0" dirty="0">
                          <a:effectLst/>
                          <a:latin typeface="+mn-lt"/>
                          <a:cs typeface="Times New Roman" panose="02020603050405020304" pitchFamily="18" charset="0"/>
                        </a:rPr>
                        <a:t> +</a:t>
                      </a:r>
                      <a:endParaRPr lang="pl-PL" sz="1400" dirty="0">
                        <a:effectLst/>
                        <a:latin typeface="+mn-lt"/>
                        <a:cs typeface="Times New Roman" panose="02020603050405020304" pitchFamily="18" charset="0"/>
                      </a:endParaRPr>
                    </a:p>
                    <a:p>
                      <a:pPr>
                        <a:lnSpc>
                          <a:spcPct val="107000"/>
                        </a:lnSpc>
                        <a:spcAft>
                          <a:spcPts val="0"/>
                        </a:spcAft>
                      </a:pPr>
                      <a:r>
                        <a:rPr lang="pl-PL" sz="1400" dirty="0">
                          <a:effectLst/>
                          <a:latin typeface="+mn-lt"/>
                          <a:cs typeface="Times New Roman" panose="02020603050405020304" pitchFamily="18" charset="0"/>
                        </a:rPr>
                        <a:t>11.Myślenie projektowe: prowadzenie zajęć z historii metodą </a:t>
                      </a:r>
                      <a:r>
                        <a:rPr lang="pl-PL" sz="1400" u="none" strike="noStrike" dirty="0">
                          <a:effectLst/>
                          <a:latin typeface="+mn-lt"/>
                          <a:cs typeface="Times New Roman" panose="02020603050405020304" pitchFamily="18" charset="0"/>
                          <a:hlinkClick r:id="rId2"/>
                        </a:rPr>
                        <a:t>geocaching,  Udział  w projekcie Future Businessmen Growing International, w którym tematem przewodnim był zrównoważony rozwój oraz rozwijanie przedsiębiorczego myślenia.</a:t>
                      </a:r>
                      <a:endParaRPr lang="pl-PL" sz="1400" dirty="0">
                        <a:effectLst/>
                        <a:latin typeface="+mn-lt"/>
                        <a:cs typeface="Times New Roman" panose="02020603050405020304" pitchFamily="18" charset="0"/>
                      </a:endParaRPr>
                    </a:p>
                    <a:p>
                      <a:pPr>
                        <a:lnSpc>
                          <a:spcPct val="107000"/>
                        </a:lnSpc>
                        <a:spcAft>
                          <a:spcPts val="0"/>
                        </a:spcAft>
                      </a:pPr>
                      <a:r>
                        <a:rPr lang="pl-PL" sz="1100" dirty="0">
                          <a:effectLst/>
                          <a:latin typeface="+mn-lt"/>
                          <a:cs typeface="Times New Roman" panose="02020603050405020304" pitchFamily="18" charset="0"/>
                        </a:rPr>
                        <a:t> </a:t>
                      </a:r>
                      <a:endParaRPr lang="pl-PL"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transition>
    <p:wheel spokes="3"/>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43036914"/>
              </p:ext>
            </p:extLst>
          </p:nvPr>
        </p:nvGraphicFramePr>
        <p:xfrm>
          <a:off x="190501" y="276226"/>
          <a:ext cx="10706100" cy="6019800"/>
        </p:xfrm>
        <a:graphic>
          <a:graphicData uri="http://schemas.openxmlformats.org/drawingml/2006/table">
            <a:tbl>
              <a:tblPr firstRow="1" firstCol="1" bandRow="1">
                <a:tableStyleId>{5C22544A-7EE6-4342-B048-85BDC9FD1C3A}</a:tableStyleId>
              </a:tblPr>
              <a:tblGrid>
                <a:gridCol w="2219324">
                  <a:extLst>
                    <a:ext uri="{9D8B030D-6E8A-4147-A177-3AD203B41FA5}">
                      <a16:colId xmlns:a16="http://schemas.microsoft.com/office/drawing/2014/main" val="3024373771"/>
                    </a:ext>
                  </a:extLst>
                </a:gridCol>
                <a:gridCol w="8486776">
                  <a:extLst>
                    <a:ext uri="{9D8B030D-6E8A-4147-A177-3AD203B41FA5}">
                      <a16:colId xmlns:a16="http://schemas.microsoft.com/office/drawing/2014/main" val="917512895"/>
                    </a:ext>
                  </a:extLst>
                </a:gridCol>
              </a:tblGrid>
              <a:tr h="1093059">
                <a:tc gridSpan="2">
                  <a:txBody>
                    <a:bodyPr/>
                    <a:lstStyle/>
                    <a:p>
                      <a:pPr algn="ctr">
                        <a:lnSpc>
                          <a:spcPct val="107000"/>
                        </a:lnSpc>
                        <a:spcAft>
                          <a:spcPts val="0"/>
                        </a:spcAft>
                      </a:pPr>
                      <a:r>
                        <a:rPr lang="pl-PL" sz="2400" dirty="0">
                          <a:effectLst/>
                        </a:rPr>
                        <a:t>Kompetencje pracowników przyszłości- </a:t>
                      </a:r>
                      <a:r>
                        <a:rPr kumimoji="0" lang="pl-PL" sz="2400" b="1" i="0" u="none" strike="noStrike" kern="1200" cap="none" spc="0" normalizeH="0" baseline="0" noProof="0" dirty="0">
                          <a:ln>
                            <a:noFill/>
                          </a:ln>
                          <a:solidFill>
                            <a:prstClr val="white"/>
                          </a:solidFill>
                          <a:effectLst/>
                          <a:uLnTx/>
                          <a:uFillTx/>
                          <a:latin typeface="+mn-lt"/>
                          <a:ea typeface="+mn-ea"/>
                          <a:cs typeface="+mn-cs"/>
                        </a:rPr>
                        <a:t>działania podejmowane                       w szkołach ponadpodstawowych województwa świętokrzyskiego</a:t>
                      </a:r>
                      <a:endParaRPr lang="pl-PL" sz="1100" dirty="0">
                        <a:effectLst/>
                      </a:endParaRPr>
                    </a:p>
                    <a:p>
                      <a:pPr algn="ctr">
                        <a:lnSpc>
                          <a:spcPct val="107000"/>
                        </a:lnSpc>
                        <a:spcAft>
                          <a:spcPts val="0"/>
                        </a:spcAft>
                      </a:pPr>
                      <a:r>
                        <a:rPr lang="pl-PL" sz="14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hMerge="1">
                  <a:txBody>
                    <a:bodyPr/>
                    <a:lstStyle/>
                    <a:p>
                      <a:endParaRPr lang="pl-PL"/>
                    </a:p>
                  </a:txBody>
                  <a:tcPr/>
                </a:tc>
                <a:extLst>
                  <a:ext uri="{0D108BD9-81ED-4DB2-BD59-A6C34878D82A}">
                    <a16:rowId xmlns:a16="http://schemas.microsoft.com/office/drawing/2014/main" val="2643039065"/>
                  </a:ext>
                </a:extLst>
              </a:tr>
              <a:tr h="4926741">
                <a:tc>
                  <a:txBody>
                    <a:bodyPr/>
                    <a:lstStyle/>
                    <a:p>
                      <a:pPr>
                        <a:lnSpc>
                          <a:spcPct val="107000"/>
                        </a:lnSpc>
                        <a:spcAft>
                          <a:spcPts val="0"/>
                        </a:spcAft>
                      </a:pPr>
                      <a:r>
                        <a:rPr lang="pl-PL" sz="1400" dirty="0">
                          <a:effectLst/>
                        </a:rPr>
                        <a:t>Współpraca w zespole</a:t>
                      </a:r>
                    </a:p>
                    <a:p>
                      <a:pPr>
                        <a:lnSpc>
                          <a:spcPct val="107000"/>
                        </a:lnSpc>
                        <a:spcAft>
                          <a:spcPts val="0"/>
                        </a:spcAft>
                      </a:pPr>
                      <a:r>
                        <a:rPr lang="pl-PL" sz="1400" dirty="0">
                          <a:effectLst/>
                        </a:rPr>
                        <a:t>- myślenie projektowe</a:t>
                      </a:r>
                    </a:p>
                    <a:p>
                      <a:pPr>
                        <a:lnSpc>
                          <a:spcPct val="107000"/>
                        </a:lnSpc>
                        <a:spcAft>
                          <a:spcPts val="0"/>
                        </a:spcAft>
                      </a:pPr>
                      <a:r>
                        <a:rPr lang="pl-PL" sz="1400" dirty="0">
                          <a:effectLst/>
                        </a:rPr>
                        <a:t>- wirtualna współpraca</a:t>
                      </a:r>
                    </a:p>
                    <a:p>
                      <a:pPr>
                        <a:lnSpc>
                          <a:spcPct val="107000"/>
                        </a:lnSpc>
                        <a:spcAft>
                          <a:spcPts val="0"/>
                        </a:spcAft>
                      </a:pPr>
                      <a:r>
                        <a:rPr lang="pl-PL" sz="1400" dirty="0">
                          <a:effectLst/>
                        </a:rPr>
                        <a:t>- umiejętność działania w różnych środowiskach kulturowych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a:lnSpc>
                          <a:spcPct val="107000"/>
                        </a:lnSpc>
                        <a:spcAft>
                          <a:spcPts val="0"/>
                        </a:spcAft>
                      </a:pPr>
                      <a:r>
                        <a:rPr lang="pl-PL" sz="1400" dirty="0">
                          <a:effectLst/>
                          <a:latin typeface="+mn-lt"/>
                          <a:cs typeface="Times New Roman" panose="02020603050405020304" pitchFamily="18" charset="0"/>
                        </a:rPr>
                        <a:t>12.</a:t>
                      </a:r>
                      <a:r>
                        <a:rPr lang="pl-PL" sz="1400" baseline="0" dirty="0">
                          <a:effectLst/>
                          <a:latin typeface="+mn-lt"/>
                          <a:cs typeface="Times New Roman" panose="02020603050405020304" pitchFamily="18" charset="0"/>
                        </a:rPr>
                        <a:t> Udział w</a:t>
                      </a:r>
                      <a:r>
                        <a:rPr lang="pl-PL" sz="1400" dirty="0">
                          <a:effectLst/>
                          <a:latin typeface="+mn-lt"/>
                          <a:cs typeface="Times New Roman" panose="02020603050405020304" pitchFamily="18" charset="0"/>
                        </a:rPr>
                        <a:t> konferencji "Kultura bez granic", zorganizowanej przez fundację Szansa dla Niewidomych</a:t>
                      </a:r>
                    </a:p>
                    <a:p>
                      <a:pPr>
                        <a:lnSpc>
                          <a:spcPct val="107000"/>
                        </a:lnSpc>
                        <a:spcAft>
                          <a:spcPts val="0"/>
                        </a:spcAft>
                      </a:pPr>
                      <a:r>
                        <a:rPr lang="pl-PL" sz="1400" dirty="0">
                          <a:effectLst/>
                          <a:latin typeface="+mn-lt"/>
                          <a:cs typeface="Times New Roman" panose="02020603050405020304" pitchFamily="18" charset="0"/>
                        </a:rPr>
                        <a:t>13. Udział uczniów w wolontariacie hospicyjnym</a:t>
                      </a:r>
                    </a:p>
                    <a:p>
                      <a:pPr>
                        <a:lnSpc>
                          <a:spcPct val="107000"/>
                        </a:lnSpc>
                        <a:spcAft>
                          <a:spcPts val="0"/>
                        </a:spcAft>
                      </a:pPr>
                      <a:r>
                        <a:rPr lang="pl-PL" sz="1400" dirty="0">
                          <a:effectLst/>
                          <a:latin typeface="+mn-lt"/>
                          <a:ea typeface="Calibri" panose="020F0502020204030204" pitchFamily="34" charset="0"/>
                          <a:cs typeface="Times New Roman" panose="02020603050405020304" pitchFamily="18" charset="0"/>
                        </a:rPr>
                        <a:t>14. </a:t>
                      </a:r>
                      <a:r>
                        <a:rPr lang="pl-PL" sz="1400" dirty="0">
                          <a:effectLst/>
                          <a:latin typeface="+mn-lt"/>
                          <a:cs typeface="Times New Roman" panose="02020603050405020304" pitchFamily="18" charset="0"/>
                        </a:rPr>
                        <a:t>Technik pojazdów samochodowych – praktyki zawodowe w Hiszpanii . Międzynarodowe Spotkania Młodzieży , Niemcy, Litwa ,Łotwa, Węgry, Rumunia, Czechy i Polska – przedstawiciele każdego profilu szkoły (TAK, TI, TUISO, TPS, TE)</a:t>
                      </a:r>
                    </a:p>
                    <a:p>
                      <a:pPr>
                        <a:lnSpc>
                          <a:spcPct val="107000"/>
                        </a:lnSpc>
                        <a:spcAft>
                          <a:spcPts val="0"/>
                        </a:spcAft>
                      </a:pPr>
                      <a:r>
                        <a:rPr lang="pl-PL" sz="1400" dirty="0">
                          <a:effectLst/>
                          <a:latin typeface="+mn-lt"/>
                          <a:cs typeface="Times New Roman" panose="02020603050405020304" pitchFamily="18" charset="0"/>
                        </a:rPr>
                        <a:t>15. Technik architektury – projektując  ogrody np. dla Hospicjum dzielą się pomysłami , współpracują , uczą się kompromisu.</a:t>
                      </a:r>
                    </a:p>
                    <a:p>
                      <a:pPr>
                        <a:lnSpc>
                          <a:spcPct val="107000"/>
                        </a:lnSpc>
                        <a:spcAft>
                          <a:spcPts val="0"/>
                        </a:spcAft>
                      </a:pPr>
                      <a:r>
                        <a:rPr lang="pl-PL" sz="1400" dirty="0">
                          <a:effectLst/>
                          <a:latin typeface="+mn-lt"/>
                          <a:cs typeface="Times New Roman" panose="02020603050405020304" pitchFamily="18" charset="0"/>
                        </a:rPr>
                        <a:t>16. Technik urządzeń i systemów energetyki odnawialnej- budowa turbiny wiatrowej – dzielenie się pomysłami , szukanie rozwiązań materiałów, przewidywanie procesu końcowego.</a:t>
                      </a:r>
                    </a:p>
                    <a:p>
                      <a:pPr algn="just">
                        <a:spcAft>
                          <a:spcPts val="0"/>
                        </a:spcAft>
                      </a:pPr>
                      <a:r>
                        <a:rPr lang="pl-PL" sz="1400" kern="100" dirty="0">
                          <a:effectLst/>
                          <a:latin typeface="+mn-lt"/>
                          <a:cs typeface="Times New Roman" panose="02020603050405020304" pitchFamily="18" charset="0"/>
                        </a:rPr>
                        <a:t>17.</a:t>
                      </a:r>
                      <a:r>
                        <a:rPr lang="pl-PL" sz="1400" kern="100" baseline="0" dirty="0">
                          <a:effectLst/>
                          <a:latin typeface="+mn-lt"/>
                          <a:cs typeface="Times New Roman" panose="02020603050405020304" pitchFamily="18" charset="0"/>
                        </a:rPr>
                        <a:t> S</a:t>
                      </a:r>
                      <a:r>
                        <a:rPr lang="pl-PL" sz="1400" kern="100" dirty="0">
                          <a:effectLst/>
                          <a:latin typeface="+mn-lt"/>
                          <a:cs typeface="Times New Roman" panose="02020603050405020304" pitchFamily="18" charset="0"/>
                        </a:rPr>
                        <a:t>TAŻ WE WŁOSZECH TO DOBRY START W DOROSŁE ŻYCIE w ramach „Międzynarodowej mobilności edukacyjnej uczniów i absolwentów oraz kadry kształcenia zawodowego realizowany ze środków POWER na zasadach programu ERASMUS+ którego</a:t>
                      </a:r>
                      <a:r>
                        <a:rPr lang="pl-PL" sz="1400" kern="100" baseline="0" dirty="0">
                          <a:effectLst/>
                          <a:latin typeface="+mn-lt"/>
                          <a:cs typeface="Times New Roman" panose="02020603050405020304" pitchFamily="18" charset="0"/>
                        </a:rPr>
                        <a:t> celem</a:t>
                      </a:r>
                      <a:r>
                        <a:rPr lang="pl-PL" sz="1400" kern="100" dirty="0">
                          <a:effectLst/>
                          <a:latin typeface="+mn-lt"/>
                          <a:cs typeface="Times New Roman" panose="02020603050405020304" pitchFamily="18" charset="0"/>
                        </a:rPr>
                        <a:t> było podniesienie zawodowych kompetencji specjalistycznych oraz kształtowanie umiejętności współpracy w zespole, przezwyciężanie barier kulturowych oraz językowych.</a:t>
                      </a:r>
                    </a:p>
                    <a:p>
                      <a:pPr algn="just">
                        <a:spcAft>
                          <a:spcPts val="0"/>
                        </a:spcAft>
                      </a:pPr>
                      <a:r>
                        <a:rPr lang="pl-PL" sz="1400" kern="100" dirty="0">
                          <a:effectLst/>
                          <a:latin typeface="+mn-lt"/>
                          <a:cs typeface="Times New Roman" panose="02020603050405020304" pitchFamily="18" charset="0"/>
                        </a:rPr>
                        <a:t> </a:t>
                      </a:r>
                    </a:p>
                    <a:p>
                      <a:pPr algn="l">
                        <a:spcAft>
                          <a:spcPts val="0"/>
                        </a:spcAft>
                      </a:pPr>
                      <a:r>
                        <a:rPr lang="pl-PL" sz="1400" kern="100" dirty="0">
                          <a:effectLst/>
                          <a:latin typeface="+mn-lt"/>
                          <a:cs typeface="Times New Roman" panose="02020603050405020304" pitchFamily="18" charset="0"/>
                        </a:rPr>
                        <a:t>18.</a:t>
                      </a:r>
                      <a:r>
                        <a:rPr lang="pl-PL" sz="1400" kern="100" baseline="0" dirty="0">
                          <a:effectLst/>
                          <a:latin typeface="+mn-lt"/>
                          <a:cs typeface="Times New Roman" panose="02020603050405020304" pitchFamily="18" charset="0"/>
                        </a:rPr>
                        <a:t> </a:t>
                      </a:r>
                      <a:r>
                        <a:rPr lang="pl-PL" sz="1400" kern="100" dirty="0">
                          <a:effectLst/>
                          <a:latin typeface="+mn-lt"/>
                          <a:cs typeface="Times New Roman" panose="02020603050405020304" pitchFamily="18" charset="0"/>
                        </a:rPr>
                        <a:t>„INNOWACYJNA PRAKTYKA ZAWODOWA DOBRYM STARTEM W DOSROSŁOŚĆ</a:t>
                      </a:r>
                      <a:br>
                        <a:rPr lang="pl-PL" sz="1400" kern="100" dirty="0">
                          <a:effectLst/>
                          <a:latin typeface="+mn-lt"/>
                          <a:cs typeface="Times New Roman" panose="02020603050405020304" pitchFamily="18" charset="0"/>
                        </a:rPr>
                      </a:br>
                      <a:r>
                        <a:rPr lang="pl-PL" sz="1400" kern="100" dirty="0">
                          <a:effectLst/>
                          <a:latin typeface="+mn-lt"/>
                          <a:cs typeface="Times New Roman" panose="02020603050405020304" pitchFamily="18" charset="0"/>
                        </a:rPr>
                        <a:t>Projekt realizowany w ramach Konkursu wniosków 2020,,Mobilność edukacyjna w sektorze kształcenie i szkolenia zawodowe w roku 2020” realizowanego na zasadach Programu Erasmus+  </a:t>
                      </a:r>
                    </a:p>
                    <a:p>
                      <a:pPr algn="just">
                        <a:spcAft>
                          <a:spcPts val="0"/>
                        </a:spcAft>
                      </a:pPr>
                      <a:r>
                        <a:rPr lang="pl-PL" sz="1400" kern="100" spc="-5" dirty="0">
                          <a:effectLst/>
                          <a:latin typeface="+mn-lt"/>
                          <a:ea typeface="Calibri" panose="020F0502020204030204" pitchFamily="34" charset="0"/>
                          <a:cs typeface="Times New Roman" panose="02020603050405020304" pitchFamily="18" charset="0"/>
                        </a:rPr>
                        <a:t>19. </a:t>
                      </a:r>
                      <a:r>
                        <a:rPr lang="pl-PL" sz="1400" dirty="0">
                          <a:effectLst/>
                          <a:latin typeface="+mn-lt"/>
                          <a:cs typeface="Times New Roman" panose="02020603050405020304" pitchFamily="18" charset="0"/>
                        </a:rPr>
                        <a:t>. „Projekt z funduszy EOG </a:t>
                      </a:r>
                      <a:r>
                        <a:rPr lang="pl-PL" sz="1400" dirty="0" err="1">
                          <a:effectLst/>
                          <a:latin typeface="+mn-lt"/>
                          <a:cs typeface="Times New Roman" panose="02020603050405020304" pitchFamily="18" charset="0"/>
                        </a:rPr>
                        <a:t>Connected</a:t>
                      </a:r>
                      <a:r>
                        <a:rPr lang="pl-PL" sz="1400" dirty="0">
                          <a:effectLst/>
                          <a:latin typeface="+mn-lt"/>
                          <a:cs typeface="Times New Roman" panose="02020603050405020304" pitchFamily="18" charset="0"/>
                        </a:rPr>
                        <a:t> learning – popularyzacja międzynarodowej i międzykulturowej współpracy uczniów on – </a:t>
                      </a:r>
                      <a:r>
                        <a:rPr lang="pl-PL" sz="1400" dirty="0" err="1">
                          <a:effectLst/>
                          <a:latin typeface="+mn-lt"/>
                          <a:cs typeface="Times New Roman" panose="02020603050405020304" pitchFamily="18" charset="0"/>
                        </a:rPr>
                        <a:t>line</a:t>
                      </a:r>
                      <a:r>
                        <a:rPr lang="pl-PL" sz="1400" dirty="0">
                          <a:effectLst/>
                          <a:latin typeface="+mn-lt"/>
                          <a:cs typeface="Times New Roman" panose="02020603050405020304" pitchFamily="18" charset="0"/>
                        </a:rPr>
                        <a:t>, rozwijającej umiejętności XXI wieku”.</a:t>
                      </a:r>
                    </a:p>
                    <a:p>
                      <a:pPr algn="just">
                        <a:spcAft>
                          <a:spcPts val="0"/>
                        </a:spcAft>
                      </a:pPr>
                      <a:r>
                        <a:rPr lang="pl-PL" sz="1400" dirty="0">
                          <a:effectLst/>
                          <a:latin typeface="+mn-lt"/>
                          <a:ea typeface="Calibri" panose="020F0502020204030204" pitchFamily="34" charset="0"/>
                          <a:cs typeface="Times New Roman" panose="02020603050405020304" pitchFamily="18" charset="0"/>
                        </a:rPr>
                        <a:t>20. Działalność szkolnego PCK</a:t>
                      </a:r>
                    </a:p>
                    <a:p>
                      <a:pPr>
                        <a:lnSpc>
                          <a:spcPct val="107000"/>
                        </a:lnSpc>
                        <a:spcAft>
                          <a:spcPts val="0"/>
                        </a:spcAft>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extLst>
                  <a:ext uri="{0D108BD9-81ED-4DB2-BD59-A6C34878D82A}">
                    <a16:rowId xmlns:a16="http://schemas.microsoft.com/office/drawing/2014/main" val="3442966375"/>
                  </a:ext>
                </a:extLst>
              </a:tr>
            </a:tbl>
          </a:graphicData>
        </a:graphic>
      </p:graphicFrame>
    </p:spTree>
    <p:extLst>
      <p:ext uri="{BB962C8B-B14F-4D97-AF65-F5344CB8AC3E}">
        <p14:creationId xmlns:p14="http://schemas.microsoft.com/office/powerpoint/2010/main" val="305986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Symbol zastępczy zawartości 3"/>
          <p:cNvGraphicFramePr>
            <a:graphicFrameLocks noGrp="1"/>
          </p:cNvGraphicFramePr>
          <p:nvPr>
            <p:ph sz="quarter" idx="4294967295"/>
            <p:extLst>
              <p:ext uri="{D42A27DB-BD31-4B8C-83A1-F6EECF244321}">
                <p14:modId xmlns:p14="http://schemas.microsoft.com/office/powerpoint/2010/main" val="3953597806"/>
              </p:ext>
            </p:extLst>
          </p:nvPr>
        </p:nvGraphicFramePr>
        <p:xfrm>
          <a:off x="0" y="266701"/>
          <a:ext cx="11694695" cy="6442348"/>
        </p:xfrm>
        <a:graphic>
          <a:graphicData uri="http://schemas.openxmlformats.org/drawingml/2006/table">
            <a:tbl>
              <a:tblPr firstRow="1" firstCol="1" bandRow="1">
                <a:tableStyleId>{5C22544A-7EE6-4342-B048-85BDC9FD1C3A}</a:tableStyleId>
              </a:tblPr>
              <a:tblGrid>
                <a:gridCol w="2194588">
                  <a:extLst>
                    <a:ext uri="{9D8B030D-6E8A-4147-A177-3AD203B41FA5}">
                      <a16:colId xmlns:a16="http://schemas.microsoft.com/office/drawing/2014/main" val="20000"/>
                    </a:ext>
                  </a:extLst>
                </a:gridCol>
                <a:gridCol w="9500107">
                  <a:extLst>
                    <a:ext uri="{9D8B030D-6E8A-4147-A177-3AD203B41FA5}">
                      <a16:colId xmlns:a16="http://schemas.microsoft.com/office/drawing/2014/main" val="20001"/>
                    </a:ext>
                  </a:extLst>
                </a:gridCol>
              </a:tblGrid>
              <a:tr h="1052639">
                <a:tc gridSpan="2">
                  <a:txBody>
                    <a:bodyPr/>
                    <a:lstStyle/>
                    <a:p>
                      <a:pPr algn="ctr">
                        <a:lnSpc>
                          <a:spcPct val="107000"/>
                        </a:lnSpc>
                        <a:spcAft>
                          <a:spcPts val="0"/>
                        </a:spcAft>
                      </a:pPr>
                      <a:r>
                        <a:rPr lang="pl-PL" sz="2000" dirty="0">
                          <a:effectLst/>
                        </a:rPr>
                        <a:t>Kompetencje pracowników przyszłości - działania podejmowane w szkołach ponadpodstawowych województwa świętokrzyskiego</a:t>
                      </a:r>
                    </a:p>
                    <a:p>
                      <a:pPr algn="ctr">
                        <a:lnSpc>
                          <a:spcPct val="107000"/>
                        </a:lnSpc>
                        <a:spcAft>
                          <a:spcPts val="0"/>
                        </a:spcAft>
                      </a:pPr>
                      <a:r>
                        <a:rPr lang="pl-PL" sz="2000" dirty="0">
                          <a:effectLst/>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627" marR="64627" marT="0" marB="0"/>
                </a:tc>
                <a:tc hMerge="1">
                  <a:txBody>
                    <a:bodyPr/>
                    <a:lstStyle/>
                    <a:p>
                      <a:endParaRPr lang="pl-PL"/>
                    </a:p>
                  </a:txBody>
                  <a:tcPr/>
                </a:tc>
                <a:extLst>
                  <a:ext uri="{0D108BD9-81ED-4DB2-BD59-A6C34878D82A}">
                    <a16:rowId xmlns:a16="http://schemas.microsoft.com/office/drawing/2014/main" val="10000"/>
                  </a:ext>
                </a:extLst>
              </a:tr>
              <a:tr h="5389709">
                <a:tc>
                  <a:txBody>
                    <a:bodyPr/>
                    <a:lstStyle/>
                    <a:p>
                      <a:pPr algn="l">
                        <a:lnSpc>
                          <a:spcPct val="107000"/>
                        </a:lnSpc>
                        <a:spcAft>
                          <a:spcPts val="0"/>
                        </a:spcAft>
                      </a:pPr>
                      <a:r>
                        <a:rPr lang="pl-PL" sz="1800" dirty="0">
                          <a:effectLst/>
                        </a:rPr>
                        <a:t>Kompetencje cyfrowe i techniczne</a:t>
                      </a:r>
                    </a:p>
                    <a:p>
                      <a:pPr algn="l">
                        <a:lnSpc>
                          <a:spcPct val="107000"/>
                        </a:lnSpc>
                        <a:spcAft>
                          <a:spcPts val="0"/>
                        </a:spcAft>
                      </a:pPr>
                      <a:r>
                        <a:rPr lang="pl-PL" sz="1800" dirty="0">
                          <a:effectLst/>
                        </a:rPr>
                        <a:t>- umiejętność korzystania z nowych mediów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27" marR="64627" marT="0" marB="0"/>
                </a:tc>
                <a:tc>
                  <a:txBody>
                    <a:bodyPr/>
                    <a:lstStyle/>
                    <a:p>
                      <a:pPr>
                        <a:lnSpc>
                          <a:spcPct val="107000"/>
                        </a:lnSpc>
                        <a:spcAft>
                          <a:spcPts val="0"/>
                        </a:spcAft>
                      </a:pPr>
                      <a:r>
                        <a:rPr lang="pl-PL" sz="1050" dirty="0">
                          <a:effectLst/>
                        </a:rPr>
                        <a:t>1</a:t>
                      </a:r>
                      <a:r>
                        <a:rPr lang="pl-PL" sz="1400" dirty="0">
                          <a:effectLst/>
                          <a:latin typeface="+mn-lt"/>
                          <a:cs typeface="Times New Roman" panose="02020603050405020304" pitchFamily="18" charset="0"/>
                        </a:rPr>
                        <a:t>. Organizowanie Kwalifikacyjnych</a:t>
                      </a:r>
                      <a:r>
                        <a:rPr lang="pl-PL" sz="1400" baseline="0" dirty="0">
                          <a:effectLst/>
                          <a:latin typeface="+mn-lt"/>
                          <a:cs typeface="Times New Roman" panose="02020603050405020304" pitchFamily="18" charset="0"/>
                        </a:rPr>
                        <a:t> Kursów Zawodowych </a:t>
                      </a:r>
                      <a:r>
                        <a:rPr lang="pl-PL" sz="1400" dirty="0">
                          <a:effectLst/>
                          <a:latin typeface="+mn-lt"/>
                          <a:cs typeface="Times New Roman" panose="02020603050405020304" pitchFamily="18" charset="0"/>
                        </a:rPr>
                        <a:t>w kwalifikacji EKA.01 ( Obsługa Klienta w jednostkach administracji) z wykorzystaniem metod i technik kształcenia na odległość. </a:t>
                      </a:r>
                    </a:p>
                    <a:p>
                      <a:pPr>
                        <a:lnSpc>
                          <a:spcPct val="107000"/>
                        </a:lnSpc>
                        <a:spcAft>
                          <a:spcPts val="0"/>
                        </a:spcAft>
                      </a:pPr>
                      <a:r>
                        <a:rPr lang="pl-PL" sz="1400" dirty="0">
                          <a:effectLst/>
                          <a:latin typeface="+mn-lt"/>
                          <a:cs typeface="Times New Roman" panose="02020603050405020304" pitchFamily="18" charset="0"/>
                        </a:rPr>
                        <a:t>2. Wdrożenie platformy do nauczania zdalnego wspierającej kształcenie stacjonarne</a:t>
                      </a:r>
                      <a:r>
                        <a:rPr lang="pl-PL" sz="1400" baseline="0" dirty="0">
                          <a:effectLst/>
                          <a:latin typeface="+mn-lt"/>
                          <a:cs typeface="Times New Roman" panose="02020603050405020304" pitchFamily="18" charset="0"/>
                        </a:rPr>
                        <a:t> (</a:t>
                      </a:r>
                      <a:r>
                        <a:rPr lang="pl-PL" sz="1400" dirty="0">
                          <a:effectLst/>
                          <a:latin typeface="+mn-lt"/>
                          <a:cs typeface="Times New Roman" panose="02020603050405020304" pitchFamily="18" charset="0"/>
                        </a:rPr>
                        <a:t> Microsoft Teams) </a:t>
                      </a:r>
                    </a:p>
                    <a:p>
                      <a:pPr marL="0" lvl="0" indent="0" algn="l">
                        <a:lnSpc>
                          <a:spcPct val="115000"/>
                        </a:lnSpc>
                        <a:spcAft>
                          <a:spcPts val="0"/>
                        </a:spcAft>
                        <a:buFont typeface="Symbol" panose="05050102010706020507" pitchFamily="18" charset="2"/>
                        <a:buNone/>
                      </a:pPr>
                      <a:r>
                        <a:rPr lang="pl-PL" sz="1400" dirty="0">
                          <a:effectLst/>
                          <a:latin typeface="+mn-lt"/>
                          <a:cs typeface="Times New Roman" panose="02020603050405020304" pitchFamily="18" charset="0"/>
                        </a:rPr>
                        <a:t>3. Projekt nr 2019 – 1 PL01-KA101-025345 “Doskonalenie kompetencji zawodowych nauczycieli  gwarancją wysokiej jakości edukacji młodzieży” – podniesienie jakości pracy szkoły poprzez podniesienie kompetencji jej pracowników w zakresie wykorzystania nowych metod i narzędzi nauczania, umiejętności korzystania z nowoczesnych technologii informacyjno – komunikacyjnych</a:t>
                      </a:r>
                    </a:p>
                    <a:p>
                      <a:pPr marL="0" lvl="0" indent="0" algn="l">
                        <a:lnSpc>
                          <a:spcPct val="115000"/>
                        </a:lnSpc>
                        <a:spcAft>
                          <a:spcPts val="0"/>
                        </a:spcAft>
                        <a:buFont typeface="Symbol" panose="05050102010706020507" pitchFamily="18" charset="2"/>
                        <a:buNone/>
                      </a:pPr>
                      <a:r>
                        <a:rPr lang="pl-PL" sz="1400" dirty="0">
                          <a:effectLst/>
                          <a:latin typeface="+mn-lt"/>
                          <a:cs typeface="Times New Roman" panose="02020603050405020304" pitchFamily="18" charset="0"/>
                        </a:rPr>
                        <a:t>4. Zakup drona, przedstawienie jego możliwości i wykorzystanie do zajęć dydaktycznych</a:t>
                      </a:r>
                    </a:p>
                    <a:p>
                      <a:pPr>
                        <a:lnSpc>
                          <a:spcPct val="107000"/>
                        </a:lnSpc>
                        <a:spcAft>
                          <a:spcPts val="0"/>
                        </a:spcAft>
                      </a:pPr>
                      <a:r>
                        <a:rPr lang="pl-PL" sz="1400" dirty="0">
                          <a:effectLst/>
                          <a:latin typeface="+mn-lt"/>
                          <a:cs typeface="Times New Roman" panose="02020603050405020304" pitchFamily="18" charset="0"/>
                        </a:rPr>
                        <a:t>5. Innowacja -Wirtualizacja otaczającego nas świata, czyli wykorzystanie nowoczesnych technologii do tworzenia modeli 3D, wykorzystywanych hobbystycznie lub praktycznie jako wstęp do uatrakcyjnienia ścieżki zawodowej</a:t>
                      </a:r>
                    </a:p>
                    <a:p>
                      <a:pPr>
                        <a:lnSpc>
                          <a:spcPct val="107000"/>
                        </a:lnSpc>
                        <a:spcAft>
                          <a:spcPts val="0"/>
                        </a:spcAft>
                      </a:pPr>
                      <a:r>
                        <a:rPr lang="pl-PL" sz="1400" dirty="0">
                          <a:effectLst/>
                          <a:latin typeface="+mn-lt"/>
                          <a:cs typeface="Times New Roman" panose="02020603050405020304" pitchFamily="18" charset="0"/>
                        </a:rPr>
                        <a:t>6. Lokalna Akademia Cisco – internetowa platforma z kursami IT</a:t>
                      </a:r>
                    </a:p>
                    <a:p>
                      <a:pPr>
                        <a:lnSpc>
                          <a:spcPct val="107000"/>
                        </a:lnSpc>
                        <a:spcAft>
                          <a:spcPts val="0"/>
                        </a:spcAft>
                      </a:pPr>
                      <a:r>
                        <a:rPr lang="pl-PL" sz="1400" dirty="0">
                          <a:effectLst/>
                          <a:latin typeface="+mn-lt"/>
                          <a:cs typeface="Times New Roman" panose="02020603050405020304" pitchFamily="18" charset="0"/>
                        </a:rPr>
                        <a:t>7. Korzystanie z aplikacji Cisco Webex, Discord do spotkań online </a:t>
                      </a:r>
                    </a:p>
                    <a:p>
                      <a:pPr>
                        <a:lnSpc>
                          <a:spcPct val="107000"/>
                        </a:lnSpc>
                        <a:spcAft>
                          <a:spcPts val="0"/>
                        </a:spcAft>
                      </a:pPr>
                      <a:r>
                        <a:rPr lang="pl-PL" sz="1400" dirty="0">
                          <a:effectLst/>
                          <a:latin typeface="+mn-lt"/>
                          <a:cs typeface="Times New Roman" panose="02020603050405020304" pitchFamily="18" charset="0"/>
                        </a:rPr>
                        <a:t>8. Prowadzenie szkolnych portali społecznościowych:</a:t>
                      </a:r>
                      <a:r>
                        <a:rPr lang="pl-PL" sz="1400" baseline="0" dirty="0">
                          <a:effectLst/>
                          <a:latin typeface="+mn-lt"/>
                          <a:cs typeface="Times New Roman" panose="02020603050405020304" pitchFamily="18" charset="0"/>
                        </a:rPr>
                        <a:t> FB,Tik Tok</a:t>
                      </a:r>
                      <a:endParaRPr lang="pl-PL" sz="1400" dirty="0">
                        <a:effectLst/>
                        <a:latin typeface="+mn-lt"/>
                        <a:cs typeface="Times New Roman" panose="02020603050405020304" pitchFamily="18" charset="0"/>
                      </a:endParaRPr>
                    </a:p>
                    <a:p>
                      <a:pPr>
                        <a:lnSpc>
                          <a:spcPct val="107000"/>
                        </a:lnSpc>
                        <a:spcAft>
                          <a:spcPts val="0"/>
                        </a:spcAft>
                      </a:pPr>
                      <a:r>
                        <a:rPr lang="pl-PL" sz="1400" dirty="0">
                          <a:effectLst/>
                          <a:latin typeface="+mn-lt"/>
                          <a:cs typeface="Times New Roman" panose="02020603050405020304" pitchFamily="18" charset="0"/>
                        </a:rPr>
                        <a:t>9. TUISEO – Program Autocad, Norma Pro- kosztorysowanie, programy edukacyjne do doboru instalacji energetyki odnawialnej</a:t>
                      </a:r>
                    </a:p>
                    <a:p>
                      <a:pPr marL="0" marR="0" lvl="0" indent="0" algn="l" defTabSz="914400" rtl="0" eaLnBrk="1" fontAlgn="auto" latinLnBrk="0" hangingPunct="1">
                        <a:lnSpc>
                          <a:spcPct val="107000"/>
                        </a:lnSpc>
                        <a:spcBef>
                          <a:spcPts val="0"/>
                        </a:spcBef>
                        <a:spcAft>
                          <a:spcPts val="0"/>
                        </a:spcAft>
                        <a:buClrTx/>
                        <a:buSzTx/>
                        <a:buFontTx/>
                        <a:buNone/>
                      </a:pPr>
                      <a:endParaRPr lang="pl-PL" sz="1400" dirty="0">
                        <a:effectLst/>
                      </a:endParaRPr>
                    </a:p>
                    <a:p>
                      <a:pPr marL="0" marR="0" lvl="0" indent="0" algn="l" defTabSz="914400" rtl="0" eaLnBrk="1" fontAlgn="auto" latinLnBrk="0" hangingPunct="1">
                        <a:lnSpc>
                          <a:spcPct val="107000"/>
                        </a:lnSpc>
                        <a:spcBef>
                          <a:spcPts val="0"/>
                        </a:spcBef>
                        <a:spcAft>
                          <a:spcPts val="0"/>
                        </a:spcAft>
                        <a:buClrTx/>
                        <a:buSzTx/>
                        <a:buFontTx/>
                        <a:buNone/>
                      </a:pPr>
                      <a:r>
                        <a:rPr lang="pl-PL" sz="1400" baseline="0" dirty="0">
                          <a:effectLst/>
                        </a:rPr>
                        <a:t> </a:t>
                      </a:r>
                      <a:endParaRPr lang="pl-PL" sz="1400" dirty="0">
                        <a:effectLst/>
                      </a:endParaRPr>
                    </a:p>
                    <a:p>
                      <a:pPr marL="0" marR="0" lvl="0" indent="0" algn="l" defTabSz="914400" rtl="0" eaLnBrk="1" fontAlgn="auto" latinLnBrk="0" hangingPunct="1">
                        <a:lnSpc>
                          <a:spcPct val="107000"/>
                        </a:lnSpc>
                        <a:spcBef>
                          <a:spcPts val="0"/>
                        </a:spcBef>
                        <a:spcAft>
                          <a:spcPts val="0"/>
                        </a:spcAft>
                        <a:buClrTx/>
                        <a:buSzTx/>
                        <a:buFontTx/>
                        <a:buNone/>
                      </a:pPr>
                      <a:endParaRPr lang="pl-PL" sz="1400" dirty="0">
                        <a:effectLst/>
                      </a:endParaRPr>
                    </a:p>
                    <a:p>
                      <a:pPr marL="0" marR="0" lvl="0" indent="0" algn="l" defTabSz="914400" rtl="0" eaLnBrk="1" fontAlgn="auto" latinLnBrk="0" hangingPunct="1">
                        <a:lnSpc>
                          <a:spcPct val="107000"/>
                        </a:lnSpc>
                        <a:spcBef>
                          <a:spcPts val="0"/>
                        </a:spcBef>
                        <a:spcAft>
                          <a:spcPts val="0"/>
                        </a:spcAft>
                        <a:buClrTx/>
                        <a:buSzTx/>
                        <a:buFontTx/>
                        <a:buNone/>
                      </a:pPr>
                      <a:endParaRPr lang="pl-PL" sz="1400" dirty="0">
                        <a:effectLst/>
                      </a:endParaRPr>
                    </a:p>
                    <a:p>
                      <a:pPr>
                        <a:lnSpc>
                          <a:spcPct val="107000"/>
                        </a:lnSpc>
                        <a:spcAft>
                          <a:spcPts val="0"/>
                        </a:spcAft>
                      </a:pPr>
                      <a:endParaRPr lang="pl-PL" sz="10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a:lnSpc>
                          <a:spcPct val="115000"/>
                        </a:lnSpc>
                        <a:spcAft>
                          <a:spcPts val="0"/>
                        </a:spcAft>
                        <a:buFont typeface="Symbol" panose="05050102010706020507" pitchFamily="18" charset="2"/>
                        <a:buNone/>
                      </a:pPr>
                      <a:endParaRPr lang="pl-PL" sz="1000" dirty="0">
                        <a:effectLst/>
                      </a:endParaRPr>
                    </a:p>
                    <a:p>
                      <a:pPr marL="0" lvl="0" indent="0" algn="l">
                        <a:lnSpc>
                          <a:spcPct val="115000"/>
                        </a:lnSpc>
                        <a:spcAft>
                          <a:spcPts val="0"/>
                        </a:spcAft>
                        <a:buFont typeface="Symbol" panose="05050102010706020507" pitchFamily="18" charset="2"/>
                        <a:buNone/>
                      </a:pP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27" marR="64627" marT="0" marB="0"/>
                </a:tc>
                <a:extLst>
                  <a:ext uri="{0D108BD9-81ED-4DB2-BD59-A6C34878D82A}">
                    <a16:rowId xmlns:a16="http://schemas.microsoft.com/office/drawing/2014/main" val="10001"/>
                  </a:ext>
                </a:extLst>
              </a:tr>
            </a:tbl>
          </a:graphicData>
        </a:graphic>
      </p:graphicFrame>
      <p:sp>
        <p:nvSpPr>
          <p:cNvPr id="1048617" name="Rectangle 1"/>
          <p:cNvSpPr>
            <a:spLocks noChangeArrowheads="1"/>
          </p:cNvSpPr>
          <p:nvPr/>
        </p:nvSpPr>
        <p:spPr bwMode="auto">
          <a:xfrm>
            <a:off x="1" y="43934"/>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pl-PL"/>
          </a:p>
        </p:txBody>
      </p:sp>
    </p:spTree>
  </p:cSld>
  <p:clrMapOvr>
    <a:masterClrMapping/>
  </p:clrMapOvr>
  <p:transition>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47796018"/>
              </p:ext>
            </p:extLst>
          </p:nvPr>
        </p:nvGraphicFramePr>
        <p:xfrm>
          <a:off x="677862" y="276225"/>
          <a:ext cx="10561637" cy="6342951"/>
        </p:xfrm>
        <a:graphic>
          <a:graphicData uri="http://schemas.openxmlformats.org/drawingml/2006/table">
            <a:tbl>
              <a:tblPr firstRow="1" firstCol="1" bandRow="1">
                <a:tableStyleId>{5C22544A-7EE6-4342-B048-85BDC9FD1C3A}</a:tableStyleId>
              </a:tblPr>
              <a:tblGrid>
                <a:gridCol w="1760538">
                  <a:extLst>
                    <a:ext uri="{9D8B030D-6E8A-4147-A177-3AD203B41FA5}">
                      <a16:colId xmlns:a16="http://schemas.microsoft.com/office/drawing/2014/main" val="3583210013"/>
                    </a:ext>
                  </a:extLst>
                </a:gridCol>
                <a:gridCol w="8801099">
                  <a:extLst>
                    <a:ext uri="{9D8B030D-6E8A-4147-A177-3AD203B41FA5}">
                      <a16:colId xmlns:a16="http://schemas.microsoft.com/office/drawing/2014/main" val="1342025485"/>
                    </a:ext>
                  </a:extLst>
                </a:gridCol>
              </a:tblGrid>
              <a:tr h="1088799">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white"/>
                          </a:solidFill>
                          <a:effectLst/>
                          <a:uLnTx/>
                          <a:uFillTx/>
                          <a:latin typeface="+mn-lt"/>
                          <a:ea typeface="+mn-ea"/>
                          <a:cs typeface="+mn-cs"/>
                        </a:rPr>
                        <a:t>Kompetencje pracowników przyszłości - działania podejmowane w szkołach ponadpodstawowych województwa świętokrzyskiego</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white"/>
                          </a:solidFill>
                          <a:effectLst/>
                          <a:uLnTx/>
                          <a:uFillTx/>
                          <a:latin typeface="+mn-lt"/>
                          <a:ea typeface="+mn-ea"/>
                          <a:cs typeface="+mn-cs"/>
                        </a:rPr>
                        <a:t> </a:t>
                      </a:r>
                      <a:endParaRPr kumimoji="0" lang="pl-PL"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sz="14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hMerge="1">
                  <a:txBody>
                    <a:bodyPr/>
                    <a:lstStyle/>
                    <a:p>
                      <a:endParaRPr lang="pl-PL"/>
                    </a:p>
                  </a:txBody>
                  <a:tcPr/>
                </a:tc>
                <a:extLst>
                  <a:ext uri="{0D108BD9-81ED-4DB2-BD59-A6C34878D82A}">
                    <a16:rowId xmlns:a16="http://schemas.microsoft.com/office/drawing/2014/main" val="4247949972"/>
                  </a:ext>
                </a:extLst>
              </a:tr>
              <a:tr h="5136260">
                <a:tc>
                  <a:txBody>
                    <a:bodyPr/>
                    <a:lstStyle/>
                    <a:p>
                      <a:pPr>
                        <a:lnSpc>
                          <a:spcPct val="107000"/>
                        </a:lnSpc>
                        <a:spcAft>
                          <a:spcPts val="0"/>
                        </a:spcAft>
                      </a:pPr>
                      <a:r>
                        <a:rPr lang="pl-PL" sz="1100" dirty="0">
                          <a:effectLst/>
                        </a:rPr>
                        <a:t>Kompetencje cyfrowe i techniczne</a:t>
                      </a:r>
                    </a:p>
                    <a:p>
                      <a:pPr>
                        <a:lnSpc>
                          <a:spcPct val="107000"/>
                        </a:lnSpc>
                        <a:spcAft>
                          <a:spcPts val="0"/>
                        </a:spcAft>
                      </a:pPr>
                      <a:r>
                        <a:rPr lang="pl-PL" sz="1100" dirty="0">
                          <a:effectLst/>
                        </a:rPr>
                        <a:t>- umiejętność korzystania z nowych mediów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pl-PL" sz="1100" dirty="0">
                          <a:effectLst/>
                        </a:rPr>
                        <a:t> </a:t>
                      </a: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10. TAK – program Garden Composer 3D do projektowania ogrodów.</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11.</a:t>
                      </a: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Realizacja projektu  „Kształcenie zawodowe gwarancją rozwoju Powiatu Kieleckiego” w ramach, którego uczniowie technikum  odbyli bezpłatne kursy: Szkolenie kompetencji kluczowych – wykorzystanie technologii ICT , zajęcia z języka obcego branżowego, grafika komputerowa , kurs programowania CNC.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12.</a:t>
                      </a: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Udział młodzieży w konkursach dotyczących innowacyjnych rozwiązań w technologii komunikacyjnej np. Konkurs „Kreatywni Liderzy” –  projekt opaski z tagiem NFC, programowanej za pomocą telefonu i specjalnie stworzonej przez uczniów aplikacji na system Android. W opasce można było przechowywać informacje o spotkanych osobach (linki do ich kont na portalach społecznościowych)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13. Projekt EOG tworzenie nowoczesnych narzędzi cyfrowych (moduły tematyczne skorelowane z polską podstawą programową) do grupowej nauki w systemie hybrydowym.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14. Zajęcia z geoinformatyki - tworzenie i analiza map na podstawie programu QGIS. Rozwijanie kompetencji kluczowych z zakresu korzystania uczniów z technologii informacyjno-komunikacyjnych oraz geoinformacyjnych.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15. Zaangażowanie młodzieży w warsztatach z cyklu europejskich spotkań obywatelskich, workshop dla uczniów poświęcony cyfrowej transformacji, dla osób zainteresowanych branża IT, mający służyć ułatwieniu kontaktów pomiędzy uczniami, studentami, firmami oraz instytucjami oświatowymi. inicjatywa zatytułowana ,,Vision10”, inicjatywa ma na celu ułatwienie współpracy uniwersytetów i firm.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16. Laboratoria Przyszłości</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17 Program „ Aktywna Tablica”</a:t>
                      </a:r>
                    </a:p>
                    <a:p>
                      <a:pP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extLst>
                  <a:ext uri="{0D108BD9-81ED-4DB2-BD59-A6C34878D82A}">
                    <a16:rowId xmlns:a16="http://schemas.microsoft.com/office/drawing/2014/main" val="398999156"/>
                  </a:ext>
                </a:extLst>
              </a:tr>
            </a:tbl>
          </a:graphicData>
        </a:graphic>
      </p:graphicFrame>
    </p:spTree>
    <p:extLst>
      <p:ext uri="{BB962C8B-B14F-4D97-AF65-F5344CB8AC3E}">
        <p14:creationId xmlns:p14="http://schemas.microsoft.com/office/powerpoint/2010/main" val="395550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8" name="Symbol zastępczy zawartości 3"/>
          <p:cNvGraphicFramePr>
            <a:graphicFrameLocks noGrp="1"/>
          </p:cNvGraphicFramePr>
          <p:nvPr>
            <p:ph sz="quarter" idx="4294967295"/>
            <p:extLst>
              <p:ext uri="{D42A27DB-BD31-4B8C-83A1-F6EECF244321}">
                <p14:modId xmlns:p14="http://schemas.microsoft.com/office/powerpoint/2010/main" val="691679734"/>
              </p:ext>
            </p:extLst>
          </p:nvPr>
        </p:nvGraphicFramePr>
        <p:xfrm>
          <a:off x="-1" y="0"/>
          <a:ext cx="11306175" cy="6682154"/>
        </p:xfrm>
        <a:graphic>
          <a:graphicData uri="http://schemas.openxmlformats.org/drawingml/2006/table">
            <a:tbl>
              <a:tblPr firstRow="1" firstCol="1" bandRow="1" bandCol="1">
                <a:tableStyleId>{5C22544A-7EE6-4342-B048-85BDC9FD1C3A}</a:tableStyleId>
              </a:tblPr>
              <a:tblGrid>
                <a:gridCol w="3890185">
                  <a:extLst>
                    <a:ext uri="{9D8B030D-6E8A-4147-A177-3AD203B41FA5}">
                      <a16:colId xmlns:a16="http://schemas.microsoft.com/office/drawing/2014/main" val="20000"/>
                    </a:ext>
                  </a:extLst>
                </a:gridCol>
                <a:gridCol w="7415990">
                  <a:extLst>
                    <a:ext uri="{9D8B030D-6E8A-4147-A177-3AD203B41FA5}">
                      <a16:colId xmlns:a16="http://schemas.microsoft.com/office/drawing/2014/main" val="20001"/>
                    </a:ext>
                  </a:extLst>
                </a:gridCol>
              </a:tblGrid>
              <a:tr h="2114602">
                <a:tc gridSpan="2">
                  <a:txBody>
                    <a:bodyPr/>
                    <a:lstStyle/>
                    <a:p>
                      <a:pPr algn="ctr">
                        <a:lnSpc>
                          <a:spcPct val="107000"/>
                        </a:lnSpc>
                        <a:spcAft>
                          <a:spcPts val="0"/>
                        </a:spcAft>
                      </a:pPr>
                      <a:r>
                        <a:rPr lang="pl-PL" sz="2400" b="1" dirty="0">
                          <a:solidFill>
                            <a:schemeClr val="bg1"/>
                          </a:solidFill>
                          <a:effectLst/>
                        </a:rPr>
                        <a:t>Kompetencje pracowników przyszłości - działania podejmowane w szkołach ponadpodstawowych województwa świętokrzyskiego</a:t>
                      </a:r>
                    </a:p>
                    <a:p>
                      <a:pPr algn="ctr">
                        <a:lnSpc>
                          <a:spcPct val="107000"/>
                        </a:lnSpc>
                        <a:spcAft>
                          <a:spcPts val="0"/>
                        </a:spcAft>
                      </a:pPr>
                      <a:r>
                        <a:rPr lang="pl-PL" sz="2400" b="1" dirty="0">
                          <a:solidFill>
                            <a:schemeClr val="bg1"/>
                          </a:solidFill>
                          <a:effectLst/>
                        </a:rPr>
                        <a:t> </a:t>
                      </a:r>
                      <a:endParaRPr lang="pl-P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hMerge="1">
                  <a:txBody>
                    <a:bodyPr/>
                    <a:lstStyle/>
                    <a:p>
                      <a:endParaRPr lang="pl-PL"/>
                    </a:p>
                  </a:txBody>
                  <a:tcPr/>
                </a:tc>
                <a:extLst>
                  <a:ext uri="{0D108BD9-81ED-4DB2-BD59-A6C34878D82A}">
                    <a16:rowId xmlns:a16="http://schemas.microsoft.com/office/drawing/2014/main" val="10000"/>
                  </a:ext>
                </a:extLst>
              </a:tr>
              <a:tr h="4567552">
                <a:tc>
                  <a:txBody>
                    <a:bodyPr/>
                    <a:lstStyle/>
                    <a:p>
                      <a:pPr>
                        <a:lnSpc>
                          <a:spcPct val="107000"/>
                        </a:lnSpc>
                        <a:spcAft>
                          <a:spcPts val="0"/>
                        </a:spcAft>
                      </a:pPr>
                      <a:r>
                        <a:rPr lang="pl-PL" sz="2000" dirty="0">
                          <a:solidFill>
                            <a:schemeClr val="bg1"/>
                          </a:solidFill>
                          <a:effectLst/>
                        </a:rPr>
                        <a:t>Analizowanie danych</a:t>
                      </a:r>
                    </a:p>
                    <a:p>
                      <a:pPr>
                        <a:lnSpc>
                          <a:spcPct val="107000"/>
                        </a:lnSpc>
                        <a:spcAft>
                          <a:spcPts val="0"/>
                        </a:spcAft>
                      </a:pPr>
                      <a:r>
                        <a:rPr lang="pl-PL" sz="2000" dirty="0">
                          <a:solidFill>
                            <a:schemeClr val="bg1"/>
                          </a:solidFill>
                          <a:effectLst/>
                        </a:rPr>
                        <a:t>- myślenie obliczeniowe</a:t>
                      </a:r>
                      <a:endParaRPr lang="pl-P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a:txBody>
                    <a:bodyPr/>
                    <a:lstStyle/>
                    <a:p>
                      <a:pPr>
                        <a:lnSpc>
                          <a:spcPct val="107000"/>
                        </a:lnSpc>
                        <a:spcAft>
                          <a:spcPts val="0"/>
                        </a:spcAft>
                      </a:pPr>
                      <a:r>
                        <a:rPr lang="pl-PL" sz="1400" dirty="0">
                          <a:effectLst/>
                          <a:latin typeface="Times New Roman" panose="02020603050405020304" pitchFamily="18" charset="0"/>
                          <a:cs typeface="Times New Roman" panose="02020603050405020304" pitchFamily="18" charset="0"/>
                        </a:rPr>
                        <a:t>1</a:t>
                      </a:r>
                      <a:r>
                        <a:rPr lang="pl-PL" sz="1400" b="0" dirty="0">
                          <a:effectLst/>
                          <a:latin typeface="+mn-lt"/>
                          <a:cs typeface="Times New Roman" panose="02020603050405020304" pitchFamily="18" charset="0"/>
                        </a:rPr>
                        <a:t>.</a:t>
                      </a:r>
                      <a:r>
                        <a:rPr lang="pl-PL" sz="1400" b="0" baseline="0" dirty="0">
                          <a:effectLst/>
                          <a:latin typeface="+mn-lt"/>
                          <a:cs typeface="Times New Roman" panose="02020603050405020304" pitchFamily="18" charset="0"/>
                        </a:rPr>
                        <a:t> Zaangażowanie młodzieży do udziału w konkursach i olimpiadach: Olimpiada Statystyczna – współpraca z Wojewódzkim Urzędem Statystycznym, Olimpiada Wiedzy Ekonomicznej –współpraca Polskim Towarzystwem Ekonomicznym oddział w Kielcach, Olimpiada Przedsiębiorczości, konkursy z fizyki np. Eureka, Lwiątko.</a:t>
                      </a:r>
                    </a:p>
                    <a:p>
                      <a:pPr>
                        <a:lnSpc>
                          <a:spcPct val="107000"/>
                        </a:lnSpc>
                        <a:spcAft>
                          <a:spcPts val="0"/>
                        </a:spcAft>
                      </a:pPr>
                      <a:r>
                        <a:rPr lang="pl-PL" sz="1400" b="0" baseline="0" dirty="0">
                          <a:effectLst/>
                          <a:latin typeface="+mn-lt"/>
                          <a:cs typeface="Times New Roman" panose="02020603050405020304" pitchFamily="18" charset="0"/>
                        </a:rPr>
                        <a:t>2. Udział uczniów w Szkolnej Internetowej Grze Giełdowej organizowanej przez Giełdę Papierów Wartościowych w Warszawie. Uczniowie uczą się inwestować na rynku papierów wartościowych oraz biorą udział w kursie e-learningowym zwiększając swoją wiedzę i umiejętności z zakresu przedsiębiorczości.</a:t>
                      </a:r>
                    </a:p>
                    <a:p>
                      <a:pPr>
                        <a:lnSpc>
                          <a:spcPct val="107000"/>
                        </a:lnSpc>
                        <a:spcAft>
                          <a:spcPts val="0"/>
                        </a:spcAft>
                      </a:pPr>
                      <a:r>
                        <a:rPr lang="pl-PL" sz="1400" b="0" baseline="0" dirty="0">
                          <a:effectLst/>
                          <a:latin typeface="+mn-lt"/>
                          <a:cs typeface="Times New Roman" panose="02020603050405020304" pitchFamily="18" charset="0"/>
                        </a:rPr>
                        <a:t>3. </a:t>
                      </a:r>
                      <a:r>
                        <a:rPr lang="pl-PL" sz="1400" b="0" baseline="0" dirty="0">
                          <a:solidFill>
                            <a:srgbClr val="111111"/>
                          </a:solidFill>
                          <a:effectLst/>
                          <a:latin typeface="+mn-lt"/>
                          <a:cs typeface="Times New Roman" panose="02020603050405020304" pitchFamily="18" charset="0"/>
                        </a:rPr>
                        <a:t>P</a:t>
                      </a:r>
                      <a:r>
                        <a:rPr lang="pl-PL" sz="1400" b="0" dirty="0">
                          <a:solidFill>
                            <a:srgbClr val="111111"/>
                          </a:solidFill>
                          <a:effectLst/>
                          <a:latin typeface="+mn-lt"/>
                          <a:ea typeface="Calibri" panose="020F0502020204030204" pitchFamily="34" charset="0"/>
                          <a:cs typeface="Times New Roman" panose="02020603050405020304" pitchFamily="18" charset="0"/>
                        </a:rPr>
                        <a:t>rojekt „Zawodowcy dla przemysłu 4.0”, którego </a:t>
                      </a:r>
                      <a:r>
                        <a:rPr lang="pl-PL" sz="1400" b="0" dirty="0">
                          <a:effectLst/>
                          <a:latin typeface="+mn-lt"/>
                          <a:ea typeface="Calibri" panose="020F0502020204030204" pitchFamily="34" charset="0"/>
                          <a:cs typeface="Times New Roman" panose="02020603050405020304" pitchFamily="18" charset="0"/>
                        </a:rPr>
                        <a:t> celem  jest wzrost jakości kształcenia zawodowego w zakresie wpisującym się w rozwój horyzontalnej specjalizacji woj. świętokrzyskiego </a:t>
                      </a:r>
                    </a:p>
                    <a:p>
                      <a:pPr>
                        <a:lnSpc>
                          <a:spcPct val="107000"/>
                        </a:lnSpc>
                        <a:spcAft>
                          <a:spcPts val="0"/>
                        </a:spcAft>
                      </a:pPr>
                      <a:r>
                        <a:rPr lang="pl-PL" sz="1400" b="0" dirty="0">
                          <a:effectLst/>
                          <a:latin typeface="+mn-lt"/>
                          <a:cs typeface="Times New Roman" panose="02020603050405020304" pitchFamily="18" charset="0"/>
                        </a:rPr>
                        <a:t>4. </a:t>
                      </a:r>
                      <a:r>
                        <a:rPr lang="pl-PL" sz="1400" b="0" dirty="0">
                          <a:effectLst/>
                          <a:latin typeface="+mn-lt"/>
                          <a:ea typeface="Calibri" panose="020F0502020204030204" pitchFamily="34" charset="0"/>
                          <a:cs typeface="Times New Roman" panose="02020603050405020304" pitchFamily="18" charset="0"/>
                        </a:rPr>
                        <a:t>Misja Edukacja – wirtualne lekcje bankowości z BNP Paribas</a:t>
                      </a:r>
                    </a:p>
                    <a:p>
                      <a:pPr>
                        <a:lnSpc>
                          <a:spcPct val="107000"/>
                        </a:lnSpc>
                        <a:spcAft>
                          <a:spcPts val="0"/>
                        </a:spcAft>
                      </a:pPr>
                      <a:r>
                        <a:rPr lang="pl-PL" sz="1400" b="0" dirty="0">
                          <a:solidFill>
                            <a:srgbClr val="111111"/>
                          </a:solidFill>
                          <a:effectLst/>
                          <a:latin typeface="+mn-lt"/>
                          <a:ea typeface="Calibri" panose="020F0502020204030204" pitchFamily="34" charset="0"/>
                          <a:cs typeface="Times New Roman" panose="02020603050405020304" pitchFamily="18" charset="0"/>
                        </a:rPr>
                        <a:t>- udział uczniów w międzynarodowym konkursie informatycznym "BÓBR” z zakresu algorytmiki, technologii informacyjnej i logicznego myślenia. </a:t>
                      </a:r>
                      <a:endParaRPr lang="pl-PL" sz="1400" b="0" dirty="0">
                        <a:effectLst/>
                        <a:latin typeface="+mn-lt"/>
                        <a:ea typeface="Calibri" panose="020F0502020204030204" pitchFamily="34" charset="0"/>
                        <a:cs typeface="Times New Roman" panose="02020603050405020304" pitchFamily="18" charset="0"/>
                      </a:endParaRPr>
                    </a:p>
                    <a:p>
                      <a:pPr marL="171450" indent="-171450">
                        <a:buFontTx/>
                        <a:buChar char="-"/>
                      </a:pPr>
                      <a:r>
                        <a:rPr lang="pl-PL" sz="1400" b="0" dirty="0">
                          <a:effectLst/>
                          <a:latin typeface="+mn-lt"/>
                          <a:ea typeface="Calibri" panose="020F0502020204030204" pitchFamily="34" charset="0"/>
                          <a:cs typeface="Times New Roman" panose="02020603050405020304" pitchFamily="18" charset="0"/>
                        </a:rPr>
                        <a:t>przeprowadzanie interaktywnych testów lub quizów klasowych, międzyszkolnych - Mecze </a:t>
                      </a:r>
                    </a:p>
                    <a:p>
                      <a:pPr marL="0" indent="0">
                        <a:buFontTx/>
                        <a:buNone/>
                      </a:pPr>
                      <a:r>
                        <a:rPr lang="pl-PL" sz="1400" b="0" dirty="0">
                          <a:effectLst/>
                          <a:latin typeface="+mn-lt"/>
                          <a:cs typeface="Times New Roman" panose="02020603050405020304" pitchFamily="18" charset="0"/>
                        </a:rPr>
                        <a:t>5. Odbywanie przez uczniów kształcących się w zawodzie technik ekonomista i technik rachunkowości</a:t>
                      </a:r>
                      <a:r>
                        <a:rPr lang="pl-PL" sz="1400" b="0" baseline="0" dirty="0">
                          <a:effectLst/>
                          <a:latin typeface="+mn-lt"/>
                          <a:cs typeface="Times New Roman" panose="02020603050405020304" pitchFamily="18" charset="0"/>
                        </a:rPr>
                        <a:t> </a:t>
                      </a:r>
                      <a:r>
                        <a:rPr lang="pl-PL" sz="1400" b="0" dirty="0">
                          <a:effectLst/>
                          <a:latin typeface="+mn-lt"/>
                          <a:cs typeface="Times New Roman" panose="02020603050405020304" pitchFamily="18" charset="0"/>
                        </a:rPr>
                        <a:t>w biurach rachunkowych – obsługa zaawansowanych systemów do wspomagania zarzadzania i</a:t>
                      </a:r>
                      <a:r>
                        <a:rPr lang="pl-PL" sz="1400" b="0" baseline="0" dirty="0">
                          <a:effectLst/>
                          <a:latin typeface="+mn-lt"/>
                          <a:cs typeface="Times New Roman" panose="02020603050405020304" pitchFamily="18" charset="0"/>
                        </a:rPr>
                        <a:t> </a:t>
                      </a:r>
                      <a:r>
                        <a:rPr lang="pl-PL" sz="1400" b="0" dirty="0">
                          <a:effectLst/>
                          <a:latin typeface="+mn-lt"/>
                          <a:cs typeface="Times New Roman" panose="02020603050405020304" pitchFamily="18" charset="0"/>
                        </a:rPr>
                        <a:t>rozliczania przedsiębiorstw.</a:t>
                      </a:r>
                    </a:p>
                    <a:p>
                      <a:pPr>
                        <a:lnSpc>
                          <a:spcPct val="107000"/>
                        </a:lnSpc>
                        <a:spcAft>
                          <a:spcPts val="0"/>
                        </a:spcAft>
                      </a:pPr>
                      <a:endParaRPr lang="pl-PL" sz="1400" dirty="0">
                        <a:effectLst/>
                        <a:latin typeface="+mn-lt"/>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0001"/>
                  </a:ext>
                </a:extLst>
              </a:tr>
            </a:tbl>
          </a:graphicData>
        </a:graphic>
      </p:graphicFrame>
    </p:spTree>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9" name="Symbol zastępczy zawartości 3"/>
          <p:cNvGraphicFramePr>
            <a:graphicFrameLocks noGrp="1"/>
          </p:cNvGraphicFramePr>
          <p:nvPr>
            <p:ph sz="quarter" idx="4294967295"/>
            <p:extLst>
              <p:ext uri="{D42A27DB-BD31-4B8C-83A1-F6EECF244321}">
                <p14:modId xmlns:p14="http://schemas.microsoft.com/office/powerpoint/2010/main" val="3445891058"/>
              </p:ext>
            </p:extLst>
          </p:nvPr>
        </p:nvGraphicFramePr>
        <p:xfrm>
          <a:off x="0" y="176213"/>
          <a:ext cx="11371005" cy="6059487"/>
        </p:xfrm>
        <a:graphic>
          <a:graphicData uri="http://schemas.openxmlformats.org/drawingml/2006/table">
            <a:tbl>
              <a:tblPr firstRow="1" firstCol="1" bandRow="1" bandCol="1">
                <a:tableStyleId>{5C22544A-7EE6-4342-B048-85BDC9FD1C3A}</a:tableStyleId>
              </a:tblPr>
              <a:tblGrid>
                <a:gridCol w="3912491">
                  <a:extLst>
                    <a:ext uri="{9D8B030D-6E8A-4147-A177-3AD203B41FA5}">
                      <a16:colId xmlns:a16="http://schemas.microsoft.com/office/drawing/2014/main" val="20000"/>
                    </a:ext>
                  </a:extLst>
                </a:gridCol>
                <a:gridCol w="7458514">
                  <a:extLst>
                    <a:ext uri="{9D8B030D-6E8A-4147-A177-3AD203B41FA5}">
                      <a16:colId xmlns:a16="http://schemas.microsoft.com/office/drawing/2014/main" val="20001"/>
                    </a:ext>
                  </a:extLst>
                </a:gridCol>
              </a:tblGrid>
              <a:tr h="1965966">
                <a:tc gridSpan="2">
                  <a:txBody>
                    <a:bodyPr/>
                    <a:lstStyle/>
                    <a:p>
                      <a:pPr algn="ctr">
                        <a:lnSpc>
                          <a:spcPct val="107000"/>
                        </a:lnSpc>
                        <a:spcAft>
                          <a:spcPts val="0"/>
                        </a:spcAft>
                      </a:pPr>
                      <a:r>
                        <a:rPr lang="pl-PL" sz="2400" dirty="0">
                          <a:effectLst/>
                        </a:rPr>
                        <a:t>Kompetencje pracowników przyszłości-</a:t>
                      </a:r>
                      <a:r>
                        <a:rPr lang="pl-PL" sz="2400" baseline="0" dirty="0">
                          <a:effectLst/>
                        </a:rPr>
                        <a:t> </a:t>
                      </a:r>
                      <a:r>
                        <a:rPr lang="pl-PL" sz="2400" dirty="0">
                          <a:effectLst/>
                        </a:rPr>
                        <a:t>działania podejmowane w szkołach ponadpodstawowych województwa świętokrzyskiego</a:t>
                      </a:r>
                    </a:p>
                    <a:p>
                      <a:pPr algn="ctr">
                        <a:lnSpc>
                          <a:spcPct val="107000"/>
                        </a:lnSpc>
                        <a:spcAft>
                          <a:spcPts val="0"/>
                        </a:spcAft>
                      </a:pPr>
                      <a:r>
                        <a:rPr lang="pl-PL" sz="2400" dirty="0">
                          <a:effectLst/>
                        </a:rPr>
                        <a:t> </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hMerge="1">
                  <a:txBody>
                    <a:bodyPr/>
                    <a:lstStyle/>
                    <a:p>
                      <a:endParaRPr lang="pl-PL"/>
                    </a:p>
                  </a:txBody>
                  <a:tcPr/>
                </a:tc>
                <a:extLst>
                  <a:ext uri="{0D108BD9-81ED-4DB2-BD59-A6C34878D82A}">
                    <a16:rowId xmlns:a16="http://schemas.microsoft.com/office/drawing/2014/main" val="10000"/>
                  </a:ext>
                </a:extLst>
              </a:tr>
              <a:tr h="4093521">
                <a:tc>
                  <a:txBody>
                    <a:bodyPr/>
                    <a:lstStyle/>
                    <a:p>
                      <a:pPr>
                        <a:lnSpc>
                          <a:spcPct val="107000"/>
                        </a:lnSpc>
                        <a:spcAft>
                          <a:spcPts val="0"/>
                        </a:spcAft>
                      </a:pPr>
                      <a:r>
                        <a:rPr lang="pl-PL" sz="1600" dirty="0">
                          <a:effectLst/>
                        </a:rPr>
                        <a:t>Rozwiazywanie złożonych problemów</a:t>
                      </a:r>
                    </a:p>
                    <a:p>
                      <a:pPr>
                        <a:lnSpc>
                          <a:spcPct val="107000"/>
                        </a:lnSpc>
                        <a:spcAft>
                          <a:spcPts val="0"/>
                        </a:spcAft>
                      </a:pPr>
                      <a:r>
                        <a:rPr lang="pl-PL" sz="1600" dirty="0">
                          <a:effectLst/>
                        </a:rPr>
                        <a:t>- odkrywanie sensu i nadawanie znaczenia</a:t>
                      </a:r>
                    </a:p>
                    <a:p>
                      <a:pPr>
                        <a:lnSpc>
                          <a:spcPct val="107000"/>
                        </a:lnSpc>
                        <a:spcAft>
                          <a:spcPts val="0"/>
                        </a:spcAft>
                      </a:pPr>
                      <a:r>
                        <a:rPr lang="pl-PL" sz="1600" dirty="0">
                          <a:effectLst/>
                        </a:rPr>
                        <a:t>- niekonwencjonalne i adaptacyjne myślenie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a:txBody>
                    <a:bodyPr/>
                    <a:lstStyle/>
                    <a:p>
                      <a:pPr marL="228600" marR="0" lvl="0" indent="-228600" algn="l" defTabSz="914400" rtl="0" eaLnBrk="1" fontAlgn="auto" latinLnBrk="0" hangingPunct="1">
                        <a:lnSpc>
                          <a:spcPct val="107000"/>
                        </a:lnSpc>
                        <a:spcBef>
                          <a:spcPts val="0"/>
                        </a:spcBef>
                        <a:spcAft>
                          <a:spcPts val="0"/>
                        </a:spcAft>
                        <a:buClrTx/>
                        <a:buSzTx/>
                        <a:buFontTx/>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1</a:t>
                      </a:r>
                      <a:r>
                        <a:rPr lang="pl-PL" sz="1600" dirty="0">
                          <a:effectLst/>
                          <a:latin typeface="+mn-lt"/>
                          <a:ea typeface="Calibri" panose="020F0502020204030204" pitchFamily="34" charset="0"/>
                          <a:cs typeface="Times New Roman" panose="02020603050405020304" pitchFamily="18" charset="0"/>
                        </a:rPr>
                        <a:t>.</a:t>
                      </a:r>
                      <a:r>
                        <a:rPr lang="pl-PL" sz="1600" baseline="0" dirty="0">
                          <a:effectLst/>
                          <a:latin typeface="+mn-lt"/>
                          <a:ea typeface="Calibri" panose="020F0502020204030204" pitchFamily="34" charset="0"/>
                          <a:cs typeface="Times New Roman" panose="02020603050405020304" pitchFamily="18" charset="0"/>
                        </a:rPr>
                        <a:t> </a:t>
                      </a:r>
                      <a:r>
                        <a:rPr lang="pl-PL" sz="1600" dirty="0">
                          <a:effectLst/>
                          <a:latin typeface="+mn-lt"/>
                          <a:ea typeface="Calibri" panose="020F0502020204030204" pitchFamily="34" charset="0"/>
                          <a:cs typeface="Times New Roman" panose="02020603050405020304" pitchFamily="18" charset="0"/>
                        </a:rPr>
                        <a:t>Niekonwencjonalne i adaptacyjne myślenie - realizacja ;”Nature of Science”, która zawiera</a:t>
                      </a:r>
                      <a:r>
                        <a:rPr lang="pl-PL" sz="1600" baseline="0" dirty="0">
                          <a:effectLst/>
                          <a:latin typeface="+mn-lt"/>
                          <a:ea typeface="Calibri" panose="020F0502020204030204" pitchFamily="34" charset="0"/>
                          <a:cs typeface="Times New Roman" panose="02020603050405020304" pitchFamily="18" charset="0"/>
                        </a:rPr>
                        <a:t> </a:t>
                      </a:r>
                      <a:r>
                        <a:rPr lang="pl-PL" sz="1600" dirty="0">
                          <a:effectLst/>
                          <a:latin typeface="+mn-lt"/>
                          <a:ea typeface="Calibri" panose="020F0502020204030204" pitchFamily="34" charset="0"/>
                          <a:cs typeface="Times New Roman" panose="02020603050405020304" pitchFamily="18" charset="0"/>
                        </a:rPr>
                        <a:t>treści wymagające od uczniów poszerzania</a:t>
                      </a:r>
                      <a:r>
                        <a:rPr lang="pl-PL" sz="1600" baseline="0" dirty="0">
                          <a:effectLst/>
                          <a:latin typeface="+mn-lt"/>
                          <a:ea typeface="Calibri" panose="020F0502020204030204" pitchFamily="34" charset="0"/>
                          <a:cs typeface="Times New Roman" panose="02020603050405020304" pitchFamily="18" charset="0"/>
                        </a:rPr>
                        <a:t> swojego myślenia </a:t>
                      </a:r>
                      <a:r>
                        <a:rPr lang="pl-PL" sz="1600" dirty="0">
                          <a:effectLst/>
                          <a:latin typeface="+mn-lt"/>
                          <a:ea typeface="Calibri" panose="020F0502020204030204" pitchFamily="34" charset="0"/>
                          <a:cs typeface="Times New Roman" panose="02020603050405020304" pitchFamily="18" charset="0"/>
                        </a:rPr>
                        <a:t>poza podstawową teorię.</a:t>
                      </a:r>
                    </a:p>
                    <a:p>
                      <a:pPr marL="0" marR="0" lvl="0" indent="0" algn="l" defTabSz="914400" rtl="0" eaLnBrk="1" fontAlgn="auto" latinLnBrk="0" hangingPunct="1">
                        <a:lnSpc>
                          <a:spcPct val="107000"/>
                        </a:lnSpc>
                        <a:spcBef>
                          <a:spcPts val="0"/>
                        </a:spcBef>
                        <a:spcAft>
                          <a:spcPts val="0"/>
                        </a:spcAft>
                        <a:buClrTx/>
                        <a:buSzTx/>
                        <a:buFontTx/>
                        <a:buNone/>
                      </a:pPr>
                      <a:r>
                        <a:rPr lang="pl-PL" sz="1600" dirty="0">
                          <a:effectLst/>
                          <a:latin typeface="+mn-lt"/>
                          <a:ea typeface="Calibri" panose="020F0502020204030204" pitchFamily="34" charset="0"/>
                          <a:cs typeface="Times New Roman" panose="02020603050405020304" pitchFamily="18" charset="0"/>
                        </a:rPr>
                        <a:t>2. Organizowanie warsztatów/prezentacji podczas Dni Otwartych, Wiosny Zawodowców - pokazy i programowanie robotów</a:t>
                      </a:r>
                    </a:p>
                    <a:p>
                      <a:pPr marL="0" marR="0" lvl="0" indent="0" algn="l" defTabSz="914400" rtl="0" eaLnBrk="1" fontAlgn="auto" latinLnBrk="0" hangingPunct="1">
                        <a:lnSpc>
                          <a:spcPct val="107000"/>
                        </a:lnSpc>
                        <a:spcBef>
                          <a:spcPts val="0"/>
                        </a:spcBef>
                        <a:spcAft>
                          <a:spcPts val="0"/>
                        </a:spcAft>
                        <a:buClrTx/>
                        <a:buSzTx/>
                        <a:buFontTx/>
                        <a:buNone/>
                      </a:pPr>
                      <a:r>
                        <a:rPr lang="pl-PL" sz="1600" dirty="0">
                          <a:effectLst/>
                          <a:latin typeface="+mn-lt"/>
                          <a:ea typeface="Calibri" panose="020F0502020204030204" pitchFamily="34" charset="0"/>
                          <a:cs typeface="Times New Roman" panose="02020603050405020304" pitchFamily="18" charset="0"/>
                        </a:rPr>
                        <a:t>3. Zajęcia dodatkowe z przedsiębiorczości dotyczące podejmowania i prowadzenia własnej działalności gospodarczej oraz pożądanych kompetencji personalnych i społecznych, których celem jest wzrost umiejętności planowania własnej kariery ( w ramach projektu </a:t>
                      </a:r>
                      <a:r>
                        <a:rPr lang="pl-PL" sz="1600" dirty="0">
                          <a:solidFill>
                            <a:srgbClr val="111111"/>
                          </a:solidFill>
                          <a:effectLst/>
                          <a:latin typeface="+mn-lt"/>
                          <a:ea typeface="Calibri" panose="020F0502020204030204" pitchFamily="34" charset="0"/>
                          <a:cs typeface="Times New Roman" panose="02020603050405020304" pitchFamily="18" charset="0"/>
                        </a:rPr>
                        <a:t>„Zawodowcy dla przemysłu 4.0”)</a:t>
                      </a:r>
                    </a:p>
                    <a:p>
                      <a:pPr marL="0" marR="0" lvl="0" indent="0" algn="l" defTabSz="914400" rtl="0" eaLnBrk="1" fontAlgn="auto" latinLnBrk="0" hangingPunct="1">
                        <a:lnSpc>
                          <a:spcPct val="107000"/>
                        </a:lnSpc>
                        <a:spcBef>
                          <a:spcPts val="0"/>
                        </a:spcBef>
                        <a:spcAft>
                          <a:spcPts val="0"/>
                        </a:spcAft>
                        <a:buClrTx/>
                        <a:buSzTx/>
                        <a:buFontTx/>
                        <a:buNone/>
                      </a:pPr>
                      <a:r>
                        <a:rPr lang="pl-PL" sz="1600" dirty="0">
                          <a:solidFill>
                            <a:srgbClr val="111111"/>
                          </a:solidFill>
                          <a:effectLst/>
                          <a:latin typeface="+mn-lt"/>
                          <a:ea typeface="Calibri" panose="020F0502020204030204" pitchFamily="34" charset="0"/>
                          <a:cs typeface="Times New Roman" panose="02020603050405020304" pitchFamily="18" charset="0"/>
                        </a:rPr>
                        <a:t>4. W każdym zawodzie są realizowane zadania z inteligencji społecznej, współpraca z przedsiębiorcami</a:t>
                      </a:r>
                      <a:r>
                        <a:rPr lang="pl-PL" sz="1600" baseline="0" dirty="0">
                          <a:solidFill>
                            <a:srgbClr val="111111"/>
                          </a:solidFill>
                          <a:effectLst/>
                          <a:latin typeface="+mn-lt"/>
                          <a:ea typeface="Calibri" panose="020F0502020204030204" pitchFamily="34" charset="0"/>
                          <a:cs typeface="Times New Roman" panose="02020603050405020304" pitchFamily="18" charset="0"/>
                        </a:rPr>
                        <a:t> </a:t>
                      </a:r>
                      <a:r>
                        <a:rPr lang="pl-PL" sz="1600" dirty="0">
                          <a:solidFill>
                            <a:srgbClr val="111111"/>
                          </a:solidFill>
                          <a:effectLst/>
                          <a:latin typeface="+mn-lt"/>
                          <a:ea typeface="Calibri" panose="020F0502020204030204" pitchFamily="34" charset="0"/>
                          <a:cs typeface="Times New Roman" panose="02020603050405020304" pitchFamily="18" charset="0"/>
                        </a:rPr>
                        <a:t>(praktyki, płatne staże, spotkania).</a:t>
                      </a:r>
                    </a:p>
                    <a:p>
                      <a:pPr marL="0" marR="0" lvl="0" indent="0" algn="l" defTabSz="914400" rtl="0" eaLnBrk="1" fontAlgn="auto" latinLnBrk="0" hangingPunct="1">
                        <a:lnSpc>
                          <a:spcPct val="107000"/>
                        </a:lnSpc>
                        <a:spcBef>
                          <a:spcPts val="0"/>
                        </a:spcBef>
                        <a:spcAft>
                          <a:spcPts val="0"/>
                        </a:spcAft>
                        <a:buClrTx/>
                        <a:buSzTx/>
                        <a:buFontTx/>
                        <a:buNone/>
                      </a:pPr>
                      <a:r>
                        <a:rPr lang="pl-PL" sz="1600" dirty="0">
                          <a:solidFill>
                            <a:srgbClr val="111111"/>
                          </a:solidFill>
                          <a:effectLst/>
                          <a:latin typeface="+mn-lt"/>
                          <a:ea typeface="Calibri" panose="020F0502020204030204" pitchFamily="34" charset="0"/>
                          <a:cs typeface="Times New Roman" panose="02020603050405020304" pitchFamily="18" charset="0"/>
                        </a:rPr>
                        <a:t>5. Wprowadzenie zajęć z kompetencji komunikacyjnych i społecznych jako odrębnego przedmiotu</a:t>
                      </a:r>
                      <a:r>
                        <a:rPr lang="pl-PL" sz="16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pP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0001"/>
                  </a:ext>
                </a:extLst>
              </a:tr>
            </a:tbl>
          </a:graphicData>
        </a:graphic>
      </p:graphicFrame>
    </p:spTree>
  </p:cSld>
  <p:clrMapOvr>
    <a:masterClrMapping/>
  </p:clrMapOvr>
  <p:transition>
    <p:wheel spokes="3"/>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0" name="Symbol zastępczy zawartości 3"/>
          <p:cNvGraphicFramePr>
            <a:graphicFrameLocks noGrp="1"/>
          </p:cNvGraphicFramePr>
          <p:nvPr>
            <p:ph sz="quarter" idx="4294967295"/>
            <p:extLst>
              <p:ext uri="{D42A27DB-BD31-4B8C-83A1-F6EECF244321}">
                <p14:modId xmlns:p14="http://schemas.microsoft.com/office/powerpoint/2010/main" val="1932594446"/>
              </p:ext>
            </p:extLst>
          </p:nvPr>
        </p:nvGraphicFramePr>
        <p:xfrm>
          <a:off x="-1" y="251209"/>
          <a:ext cx="11754853" cy="6194784"/>
        </p:xfrm>
        <a:graphic>
          <a:graphicData uri="http://schemas.openxmlformats.org/drawingml/2006/table">
            <a:tbl>
              <a:tblPr firstRow="1" firstCol="1" bandRow="1" bandCol="1">
                <a:tableStyleId>{5C22544A-7EE6-4342-B048-85BDC9FD1C3A}</a:tableStyleId>
              </a:tblPr>
              <a:tblGrid>
                <a:gridCol w="2350971">
                  <a:extLst>
                    <a:ext uri="{9D8B030D-6E8A-4147-A177-3AD203B41FA5}">
                      <a16:colId xmlns:a16="http://schemas.microsoft.com/office/drawing/2014/main" val="20000"/>
                    </a:ext>
                  </a:extLst>
                </a:gridCol>
                <a:gridCol w="9403882">
                  <a:extLst>
                    <a:ext uri="{9D8B030D-6E8A-4147-A177-3AD203B41FA5}">
                      <a16:colId xmlns:a16="http://schemas.microsoft.com/office/drawing/2014/main" val="20001"/>
                    </a:ext>
                  </a:extLst>
                </a:gridCol>
              </a:tblGrid>
              <a:tr h="872255">
                <a:tc gridSpan="2">
                  <a:txBody>
                    <a:bodyPr/>
                    <a:lstStyle/>
                    <a:p>
                      <a:pPr algn="ctr">
                        <a:lnSpc>
                          <a:spcPct val="107000"/>
                        </a:lnSpc>
                        <a:spcAft>
                          <a:spcPts val="0"/>
                        </a:spcAft>
                      </a:pPr>
                      <a:r>
                        <a:rPr lang="pl-PL" sz="2000" dirty="0">
                          <a:effectLst/>
                        </a:rPr>
                        <a:t>Kompetencje pracowników przyszłości - działania podejmowane w szkołach ponadpodstawowych województwa świętokrzyskiego</a:t>
                      </a:r>
                    </a:p>
                    <a:p>
                      <a:pPr algn="ctr">
                        <a:lnSpc>
                          <a:spcPct val="107000"/>
                        </a:lnSpc>
                        <a:spcAft>
                          <a:spcPts val="0"/>
                        </a:spcAft>
                      </a:pPr>
                      <a:r>
                        <a:rPr lang="pl-PL" sz="2000" dirty="0">
                          <a:effectLst/>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hMerge="1">
                  <a:txBody>
                    <a:bodyPr/>
                    <a:lstStyle/>
                    <a:p>
                      <a:endParaRPr lang="pl-PL"/>
                    </a:p>
                  </a:txBody>
                  <a:tcPr/>
                </a:tc>
                <a:extLst>
                  <a:ext uri="{0D108BD9-81ED-4DB2-BD59-A6C34878D82A}">
                    <a16:rowId xmlns:a16="http://schemas.microsoft.com/office/drawing/2014/main" val="10000"/>
                  </a:ext>
                </a:extLst>
              </a:tr>
              <a:tr h="5216376">
                <a:tc>
                  <a:txBody>
                    <a:bodyPr/>
                    <a:lstStyle/>
                    <a:p>
                      <a:pPr>
                        <a:lnSpc>
                          <a:spcPct val="107000"/>
                        </a:lnSpc>
                        <a:spcAft>
                          <a:spcPts val="0"/>
                        </a:spcAft>
                      </a:pPr>
                      <a:r>
                        <a:rPr lang="pl-PL" sz="2000" dirty="0">
                          <a:effectLst/>
                        </a:rPr>
                        <a:t>Kreatywność </a:t>
                      </a:r>
                    </a:p>
                    <a:p>
                      <a:pPr>
                        <a:lnSpc>
                          <a:spcPct val="107000"/>
                        </a:lnSpc>
                        <a:spcAft>
                          <a:spcPts val="0"/>
                        </a:spcAft>
                      </a:pPr>
                      <a:r>
                        <a:rPr lang="pl-PL" sz="2000" dirty="0">
                          <a:effectLst/>
                        </a:rPr>
                        <a:t>- inteligencja społeczna</a:t>
                      </a:r>
                    </a:p>
                    <a:p>
                      <a:pPr>
                        <a:lnSpc>
                          <a:spcPct val="107000"/>
                        </a:lnSpc>
                        <a:spcAft>
                          <a:spcPts val="0"/>
                        </a:spcAft>
                      </a:pPr>
                      <a:r>
                        <a:rPr lang="pl-PL" sz="2000" dirty="0">
                          <a:effectLst/>
                        </a:rPr>
                        <a:t>- zdolność do rozróżniania i filtrowania informacji pod katem ważności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tc>
                <a:tc>
                  <a:txBody>
                    <a:bodyPr/>
                    <a:lstStyle/>
                    <a:p>
                      <a:pPr>
                        <a:lnSpc>
                          <a:spcPct val="107000"/>
                        </a:lnSpc>
                        <a:spcAft>
                          <a:spcPts val="0"/>
                        </a:spcAft>
                      </a:pPr>
                      <a:r>
                        <a:rPr lang="pl-PL" sz="1200" dirty="0">
                          <a:effectLst/>
                        </a:rPr>
                        <a:t>1</a:t>
                      </a:r>
                      <a:r>
                        <a:rPr lang="pl-PL" sz="1600" dirty="0">
                          <a:effectLst/>
                          <a:latin typeface="+mn-lt"/>
                          <a:cs typeface="Times New Roman" panose="02020603050405020304" pitchFamily="18" charset="0"/>
                        </a:rPr>
                        <a:t>. Group 4 project: międzyprzedmiotowa współpraca uczniów:</a:t>
                      </a:r>
                      <a:r>
                        <a:rPr lang="pl-PL" sz="1600" baseline="0" dirty="0">
                          <a:effectLst/>
                          <a:latin typeface="+mn-lt"/>
                          <a:cs typeface="Times New Roman" panose="02020603050405020304" pitchFamily="18" charset="0"/>
                        </a:rPr>
                        <a:t> </a:t>
                      </a:r>
                      <a:r>
                        <a:rPr lang="pl-PL" sz="1600" dirty="0">
                          <a:effectLst/>
                          <a:latin typeface="+mn-lt"/>
                          <a:cs typeface="Times New Roman" panose="02020603050405020304" pitchFamily="18" charset="0"/>
                        </a:rPr>
                        <a:t>zdolność do rozróżniania i filtrowania informacji pod kątem ważności – umiejętność</a:t>
                      </a:r>
                      <a:r>
                        <a:rPr lang="pl-PL" sz="1600" baseline="0" dirty="0">
                          <a:effectLst/>
                          <a:latin typeface="+mn-lt"/>
                          <a:cs typeface="Times New Roman" panose="02020603050405020304" pitchFamily="18" charset="0"/>
                        </a:rPr>
                        <a:t> </a:t>
                      </a:r>
                      <a:r>
                        <a:rPr lang="pl-PL" sz="1600" dirty="0">
                          <a:effectLst/>
                          <a:latin typeface="+mn-lt"/>
                          <a:cs typeface="Times New Roman" panose="02020603050405020304" pitchFamily="18" charset="0"/>
                        </a:rPr>
                        <a:t>wybrania najlepszych rozwiązań i treści, które są najbardziej istotne w kontekście</a:t>
                      </a:r>
                      <a:r>
                        <a:rPr lang="pl-PL" sz="1600" baseline="0" dirty="0">
                          <a:effectLst/>
                          <a:latin typeface="+mn-lt"/>
                          <a:cs typeface="Times New Roman" panose="02020603050405020304" pitchFamily="18" charset="0"/>
                        </a:rPr>
                        <a:t> r</a:t>
                      </a:r>
                      <a:r>
                        <a:rPr lang="pl-PL" sz="1600" dirty="0">
                          <a:effectLst/>
                          <a:latin typeface="+mn-lt"/>
                          <a:cs typeface="Times New Roman" panose="02020603050405020304" pitchFamily="18" charset="0"/>
                        </a:rPr>
                        <a:t>ozwiązania problemu.</a:t>
                      </a:r>
                    </a:p>
                    <a:p>
                      <a:pPr>
                        <a:lnSpc>
                          <a:spcPct val="107000"/>
                        </a:lnSpc>
                        <a:spcAft>
                          <a:spcPts val="0"/>
                        </a:spcAft>
                      </a:pPr>
                      <a:r>
                        <a:rPr lang="pl-PL" sz="1600" dirty="0">
                          <a:effectLst/>
                          <a:latin typeface="+mn-lt"/>
                          <a:cs typeface="Times New Roman" panose="02020603050405020304" pitchFamily="18" charset="0"/>
                        </a:rPr>
                        <a:t>2. Uczniowie zdobywają certyfikaty potwierdzające umiejętności z zakresu przedsiębiorczości.</a:t>
                      </a:r>
                      <a:r>
                        <a:rPr lang="pl-PL" sz="1600" baseline="0" dirty="0">
                          <a:effectLst/>
                          <a:latin typeface="+mn-lt"/>
                          <a:cs typeface="Times New Roman" panose="02020603050405020304" pitchFamily="18" charset="0"/>
                        </a:rPr>
                        <a:t> E</a:t>
                      </a:r>
                      <a:r>
                        <a:rPr lang="pl-PL" sz="1600" dirty="0">
                          <a:effectLst/>
                          <a:latin typeface="+mn-lt"/>
                          <a:cs typeface="Times New Roman" panose="02020603050405020304" pitchFamily="18" charset="0"/>
                        </a:rPr>
                        <a:t>ntrepreneurial Skills Pass to międzynarodowy program certyfikacji wiedzy</a:t>
                      </a:r>
                      <a:r>
                        <a:rPr lang="pl-PL" sz="1600" baseline="0" dirty="0">
                          <a:effectLst/>
                          <a:latin typeface="+mn-lt"/>
                          <a:cs typeface="Times New Roman" panose="02020603050405020304" pitchFamily="18" charset="0"/>
                        </a:rPr>
                        <a:t> i </a:t>
                      </a:r>
                      <a:r>
                        <a:rPr lang="pl-PL" sz="1600" dirty="0">
                          <a:effectLst/>
                          <a:latin typeface="+mn-lt"/>
                          <a:cs typeface="Times New Roman" panose="02020603050405020304" pitchFamily="18" charset="0"/>
                        </a:rPr>
                        <a:t> umiejętności zdobytych przez uczniów w programie Młodzieżowe</a:t>
                      </a:r>
                      <a:r>
                        <a:rPr lang="pl-PL" sz="1600" baseline="0" dirty="0">
                          <a:effectLst/>
                          <a:latin typeface="+mn-lt"/>
                          <a:cs typeface="Times New Roman" panose="02020603050405020304" pitchFamily="18" charset="0"/>
                        </a:rPr>
                        <a:t> </a:t>
                      </a:r>
                      <a:r>
                        <a:rPr lang="pl-PL" sz="1600" dirty="0">
                          <a:effectLst/>
                          <a:latin typeface="+mn-lt"/>
                          <a:cs typeface="Times New Roman" panose="02020603050405020304" pitchFamily="18" charset="0"/>
                        </a:rPr>
                        <a:t>mini przedsiębiorstwo</a:t>
                      </a:r>
                    </a:p>
                    <a:p>
                      <a:pPr>
                        <a:lnSpc>
                          <a:spcPct val="107000"/>
                        </a:lnSpc>
                        <a:spcAft>
                          <a:spcPts val="0"/>
                        </a:spcAft>
                      </a:pPr>
                      <a:r>
                        <a:rPr lang="pl-PL" sz="1600" dirty="0">
                          <a:effectLst/>
                          <a:latin typeface="+mn-lt"/>
                          <a:cs typeface="Times New Roman" panose="02020603050405020304" pitchFamily="18" charset="0"/>
                        </a:rPr>
                        <a:t>3. .Udział w konkursie Social Innovation Relay organizowanym przez Fundację Młodzieżowej</a:t>
                      </a:r>
                      <a:r>
                        <a:rPr lang="pl-PL" sz="1600" baseline="0" dirty="0">
                          <a:effectLst/>
                          <a:latin typeface="+mn-lt"/>
                          <a:cs typeface="Times New Roman" panose="02020603050405020304" pitchFamily="18" charset="0"/>
                        </a:rPr>
                        <a:t> Przedsiębiorczości</a:t>
                      </a:r>
                      <a:r>
                        <a:rPr lang="pl-PL" sz="1600" dirty="0">
                          <a:effectLst/>
                          <a:latin typeface="+mn-lt"/>
                          <a:cs typeface="Times New Roman" panose="02020603050405020304" pitchFamily="18" charset="0"/>
                        </a:rPr>
                        <a:t>. Dzięki uczestnictwu w SIR uczniowie zyskują doświadczenie</a:t>
                      </a:r>
                      <a:r>
                        <a:rPr lang="pl-PL" sz="1600" baseline="0" dirty="0">
                          <a:effectLst/>
                          <a:latin typeface="+mn-lt"/>
                          <a:cs typeface="Times New Roman" panose="02020603050405020304" pitchFamily="18" charset="0"/>
                        </a:rPr>
                        <a:t> i p</a:t>
                      </a:r>
                      <a:r>
                        <a:rPr lang="pl-PL" sz="1600" dirty="0">
                          <a:effectLst/>
                          <a:latin typeface="+mn-lt"/>
                          <a:cs typeface="Times New Roman" panose="02020603050405020304" pitchFamily="18" charset="0"/>
                        </a:rPr>
                        <a:t>raktyczne umiejętności oraz profesjonalne doradztwo niezbędne dla rozwoju przyszłej</a:t>
                      </a:r>
                      <a:r>
                        <a:rPr lang="pl-PL" sz="1600" baseline="0" dirty="0">
                          <a:effectLst/>
                          <a:latin typeface="+mn-lt"/>
                          <a:cs typeface="Times New Roman" panose="02020603050405020304" pitchFamily="18" charset="0"/>
                        </a:rPr>
                        <a:t> k</a:t>
                      </a:r>
                      <a:r>
                        <a:rPr lang="pl-PL" sz="1600" dirty="0">
                          <a:effectLst/>
                          <a:latin typeface="+mn-lt"/>
                          <a:cs typeface="Times New Roman" panose="02020603050405020304" pitchFamily="18" charset="0"/>
                        </a:rPr>
                        <a:t>ariery zawodowej dzięki mentoringowi ze strony praktyków biznesu.</a:t>
                      </a:r>
                    </a:p>
                    <a:p>
                      <a:pPr>
                        <a:lnSpc>
                          <a:spcPct val="107000"/>
                        </a:lnSpc>
                        <a:spcAft>
                          <a:spcPts val="0"/>
                        </a:spcAft>
                      </a:pPr>
                      <a:r>
                        <a:rPr lang="pl-PL" sz="1600" dirty="0">
                          <a:effectLst/>
                          <a:latin typeface="+mn-lt"/>
                          <a:cs typeface="Times New Roman" panose="02020603050405020304" pitchFamily="18" charset="0"/>
                        </a:rPr>
                        <a:t>4.  </a:t>
                      </a:r>
                      <a:r>
                        <a:rPr lang="pl-PL" sz="1600" dirty="0">
                          <a:effectLst/>
                          <a:latin typeface="+mn-lt"/>
                          <a:ea typeface="Calibri" panose="020F0502020204030204" pitchFamily="34" charset="0"/>
                          <a:cs typeface="Times New Roman" panose="02020603050405020304" pitchFamily="18" charset="0"/>
                        </a:rPr>
                        <a:t>Rozwijanie kompetencji przekrojowych w tym komunikacji, współpracy, krytycznego myślenia. </a:t>
                      </a:r>
                    </a:p>
                    <a:p>
                      <a:pPr>
                        <a:lnSpc>
                          <a:spcPct val="107000"/>
                        </a:lnSpc>
                        <a:spcAft>
                          <a:spcPts val="0"/>
                        </a:spcAft>
                      </a:pPr>
                      <a:r>
                        <a:rPr lang="pl-PL" sz="1600" dirty="0">
                          <a:effectLst/>
                          <a:latin typeface="+mn-lt"/>
                          <a:cs typeface="Times New Roman" panose="02020603050405020304" pitchFamily="18" charset="0"/>
                        </a:rPr>
                        <a:t>5. C</a:t>
                      </a:r>
                      <a:r>
                        <a:rPr lang="pl-PL" sz="1600" dirty="0">
                          <a:effectLst/>
                          <a:latin typeface="+mn-lt"/>
                          <a:ea typeface="Calibri" panose="020F0502020204030204" pitchFamily="34" charset="0"/>
                          <a:cs typeface="Times New Roman" panose="02020603050405020304" pitchFamily="18" charset="0"/>
                        </a:rPr>
                        <a:t>rossowanie umiejętności – zdolność wykorzystania wiedzy z obszaru wielu dziedzin (koła zainteresowań :koło filmowe, teatralne, muzyczne…</a:t>
                      </a:r>
                    </a:p>
                    <a:p>
                      <a:pPr>
                        <a:lnSpc>
                          <a:spcPct val="107000"/>
                        </a:lnSpc>
                        <a:spcAft>
                          <a:spcPts val="0"/>
                        </a:spcAft>
                      </a:pP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pl-PL" sz="12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pl-PL" sz="900" dirty="0">
                        <a:effectLst/>
                      </a:endParaRPr>
                    </a:p>
                    <a:p>
                      <a:pPr>
                        <a:lnSpc>
                          <a:spcPct val="107000"/>
                        </a:lnSpc>
                        <a:spcAft>
                          <a:spcPts val="0"/>
                        </a:spcAft>
                      </a:pPr>
                      <a:endParaRPr lang="pl-PL" sz="900" dirty="0">
                        <a:effectLst/>
                      </a:endParaRPr>
                    </a:p>
                    <a:p>
                      <a:pPr>
                        <a:lnSpc>
                          <a:spcPct val="107000"/>
                        </a:lnSpc>
                        <a:spcAft>
                          <a:spcPts val="0"/>
                        </a:spcAft>
                      </a:pPr>
                      <a:endParaRPr lang="pl-PL" sz="900" dirty="0">
                        <a:effectLst/>
                      </a:endParaRPr>
                    </a:p>
                  </a:txBody>
                  <a:tcPr marL="58277" marR="58277" marT="0" marB="0"/>
                </a:tc>
                <a:extLst>
                  <a:ext uri="{0D108BD9-81ED-4DB2-BD59-A6C34878D82A}">
                    <a16:rowId xmlns:a16="http://schemas.microsoft.com/office/drawing/2014/main" val="10001"/>
                  </a:ext>
                </a:extLst>
              </a:tr>
            </a:tbl>
          </a:graphicData>
        </a:graphic>
      </p:graphicFrame>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Symbol zastępczy zawartości 2"/>
          <p:cNvSpPr>
            <a:spLocks noGrp="1"/>
          </p:cNvSpPr>
          <p:nvPr>
            <p:ph sz="quarter" idx="4294967295"/>
          </p:nvPr>
        </p:nvSpPr>
        <p:spPr>
          <a:xfrm>
            <a:off x="0" y="1552575"/>
            <a:ext cx="11223625" cy="4921250"/>
          </a:xfrm>
        </p:spPr>
        <p:txBody>
          <a:bodyPr>
            <a:normAutofit fontScale="85714" lnSpcReduction="10000"/>
          </a:bodyPr>
          <a:lstStyle/>
          <a:p>
            <a:pPr marL="0" indent="0">
              <a:buNone/>
            </a:pPr>
            <a:r>
              <a:rPr lang="pl-PL" sz="2700" b="1" dirty="0"/>
              <a:t>Kompetencje</a:t>
            </a:r>
            <a:r>
              <a:rPr lang="pl-PL" sz="2700" dirty="0"/>
              <a:t> są celem edukacji na wszystkich jej poziomach i we wszystkich formach. Stanowią zbiór, na który składają się:</a:t>
            </a:r>
          </a:p>
          <a:p>
            <a:pPr marL="0" indent="0">
              <a:buNone/>
            </a:pPr>
            <a:endParaRPr lang="pl-PL" sz="2700" dirty="0"/>
          </a:p>
          <a:p>
            <a:r>
              <a:rPr lang="pl-PL" sz="2700" dirty="0"/>
              <a:t>przyswojona wiedza – zbiór faktów, praw, teorii, zasad i doświadczeń,</a:t>
            </a:r>
          </a:p>
          <a:p>
            <a:r>
              <a:rPr lang="pl-PL" sz="2700" dirty="0"/>
              <a:t>umiejętności – zdolność/gotowość do wykorzystania wiedzy w praktyce,</a:t>
            </a:r>
          </a:p>
          <a:p>
            <a:r>
              <a:rPr lang="pl-PL" sz="2700" dirty="0"/>
              <a:t>kompetencje społeczne – zdolność do projektowania i kształtowania własnego rozwoju w życiu społecznym i zawodowym.</a:t>
            </a:r>
          </a:p>
          <a:p>
            <a:endParaRPr lang="pl-PL" sz="2700" dirty="0"/>
          </a:p>
          <a:p>
            <a:pPr marL="0" indent="0">
              <a:buNone/>
            </a:pPr>
            <a:r>
              <a:rPr lang="pl-PL" sz="2700" dirty="0"/>
              <a:t>Kompetencje ogólne wiążą się przede wszystkim z rozwojem intelektualnym,                       z szeroko rozumianym wprowadzeniem w świat nauk humanistycznych i społecznych, ścisłych, przyrodniczych, a w rezultacie z przygotowaniem młodych osób do podjęcia studiów na wyższych uczelniach.</a:t>
            </a:r>
          </a:p>
          <a:p>
            <a:endParaRPr lang="pl-PL" dirty="0"/>
          </a:p>
        </p:txBody>
      </p:sp>
      <p:pic>
        <p:nvPicPr>
          <p:cNvPr id="2" name="Obraz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349" y="-85724"/>
            <a:ext cx="9715500" cy="1371600"/>
          </a:xfrm>
          <a:prstGeom prst="rect">
            <a:avLst/>
          </a:prstGeom>
        </p:spPr>
      </p:pic>
    </p:spTree>
  </p:cSld>
  <p:clrMapOvr>
    <a:masterClrMapping/>
  </p:clrMapOvr>
  <p:transition>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717255112"/>
              </p:ext>
            </p:extLst>
          </p:nvPr>
        </p:nvGraphicFramePr>
        <p:xfrm>
          <a:off x="345440" y="332509"/>
          <a:ext cx="10536925" cy="6012873"/>
        </p:xfrm>
        <a:graphic>
          <a:graphicData uri="http://schemas.openxmlformats.org/drawingml/2006/table">
            <a:tbl>
              <a:tblPr firstRow="1" firstCol="1" bandRow="1">
                <a:tableStyleId>{5C22544A-7EE6-4342-B048-85BDC9FD1C3A}</a:tableStyleId>
              </a:tblPr>
              <a:tblGrid>
                <a:gridCol w="3625504">
                  <a:extLst>
                    <a:ext uri="{9D8B030D-6E8A-4147-A177-3AD203B41FA5}">
                      <a16:colId xmlns:a16="http://schemas.microsoft.com/office/drawing/2014/main" val="3410739234"/>
                    </a:ext>
                  </a:extLst>
                </a:gridCol>
                <a:gridCol w="6911421">
                  <a:extLst>
                    <a:ext uri="{9D8B030D-6E8A-4147-A177-3AD203B41FA5}">
                      <a16:colId xmlns:a16="http://schemas.microsoft.com/office/drawing/2014/main" val="2654756041"/>
                    </a:ext>
                  </a:extLst>
                </a:gridCol>
              </a:tblGrid>
              <a:tr h="1523076">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white"/>
                          </a:solidFill>
                          <a:effectLst/>
                          <a:uLnTx/>
                          <a:uFillTx/>
                          <a:latin typeface="+mn-lt"/>
                          <a:ea typeface="+mn-ea"/>
                          <a:cs typeface="+mn-cs"/>
                        </a:rPr>
                        <a:t>Kompetencje pracowników przyszłości - działania podejmowane w szkołach ponadpodstawowych województwa świętokrzyskiego</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white"/>
                          </a:solidFill>
                          <a:effectLst/>
                          <a:uLnTx/>
                          <a:uFillTx/>
                          <a:latin typeface="+mn-lt"/>
                          <a:ea typeface="+mn-ea"/>
                          <a:cs typeface="+mn-cs"/>
                        </a:rPr>
                        <a:t> </a:t>
                      </a:r>
                      <a:endParaRPr kumimoji="0" lang="pl-PL"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l-PL" sz="1100" dirty="0">
                        <a:effectLst/>
                      </a:endParaRPr>
                    </a:p>
                    <a:p>
                      <a:pPr algn="ctr">
                        <a:lnSpc>
                          <a:spcPct val="107000"/>
                        </a:lnSpc>
                        <a:spcAft>
                          <a:spcPts val="0"/>
                        </a:spcAft>
                      </a:pPr>
                      <a:r>
                        <a:rPr lang="pl-PL" sz="1400" dirty="0">
                          <a:effectLst/>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hMerge="1">
                  <a:txBody>
                    <a:bodyPr/>
                    <a:lstStyle/>
                    <a:p>
                      <a:endParaRPr lang="pl-PL"/>
                    </a:p>
                  </a:txBody>
                  <a:tcPr/>
                </a:tc>
                <a:extLst>
                  <a:ext uri="{0D108BD9-81ED-4DB2-BD59-A6C34878D82A}">
                    <a16:rowId xmlns:a16="http://schemas.microsoft.com/office/drawing/2014/main" val="748581976"/>
                  </a:ext>
                </a:extLst>
              </a:tr>
              <a:tr h="4489797">
                <a:tc>
                  <a:txBody>
                    <a:bodyPr/>
                    <a:lstStyle/>
                    <a:p>
                      <a:pPr>
                        <a:lnSpc>
                          <a:spcPct val="107000"/>
                        </a:lnSpc>
                        <a:spcAft>
                          <a:spcPts val="0"/>
                        </a:spcAft>
                      </a:pPr>
                      <a:r>
                        <a:rPr lang="pl-PL" sz="1400" dirty="0">
                          <a:effectLst/>
                        </a:rPr>
                        <a:t>Kreatywność </a:t>
                      </a:r>
                    </a:p>
                    <a:p>
                      <a:pPr>
                        <a:lnSpc>
                          <a:spcPct val="107000"/>
                        </a:lnSpc>
                        <a:spcAft>
                          <a:spcPts val="0"/>
                        </a:spcAft>
                      </a:pPr>
                      <a:r>
                        <a:rPr lang="pl-PL" sz="1400" dirty="0">
                          <a:effectLst/>
                        </a:rPr>
                        <a:t>- inteligencja społeczna</a:t>
                      </a:r>
                    </a:p>
                    <a:p>
                      <a:pPr>
                        <a:lnSpc>
                          <a:spcPct val="107000"/>
                        </a:lnSpc>
                        <a:spcAft>
                          <a:spcPts val="0"/>
                        </a:spcAft>
                      </a:pPr>
                      <a:r>
                        <a:rPr lang="pl-PL" sz="1400" dirty="0">
                          <a:effectLst/>
                        </a:rPr>
                        <a:t>- zdolność do rozróżniania i filtrowania informacji pod katem ważności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6. Uwrażliwienie na problemy społeczne poprzez aktywną działalność w ramach Wolontariatu</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7. Uzyskanie nowych kompetencji na kursach :  </a:t>
                      </a:r>
                      <a:r>
                        <a:rPr kumimoji="0" lang="pl-PL" sz="1400" b="0" i="0" u="none" strike="noStrike" kern="1200" cap="none" spc="0" normalizeH="0" baseline="0" noProof="0" dirty="0" err="1">
                          <a:ln>
                            <a:noFill/>
                          </a:ln>
                          <a:solidFill>
                            <a:srgbClr val="050505"/>
                          </a:solidFill>
                          <a:effectLst/>
                          <a:uLnTx/>
                          <a:uFillTx/>
                          <a:latin typeface="+mn-lt"/>
                          <a:ea typeface="Calibri" panose="020F0502020204030204" pitchFamily="34" charset="0"/>
                          <a:cs typeface="Times New Roman" panose="02020603050405020304" pitchFamily="18" charset="0"/>
                        </a:rPr>
                        <a:t>carvingu</a:t>
                      </a:r>
                      <a:r>
                        <a:rPr kumimoji="0" lang="pl-PL" sz="1400" b="0" i="0" u="none" strike="noStrike" kern="1200" cap="none" spc="0" normalizeH="0" baseline="0" noProof="0" dirty="0">
                          <a:ln>
                            <a:noFill/>
                          </a:ln>
                          <a:solidFill>
                            <a:srgbClr val="050505"/>
                          </a:solidFill>
                          <a:effectLst/>
                          <a:uLnTx/>
                          <a:uFillTx/>
                          <a:latin typeface="+mn-lt"/>
                          <a:ea typeface="Calibri" panose="020F0502020204030204" pitchFamily="34" charset="0"/>
                          <a:cs typeface="Times New Roman" panose="02020603050405020304" pitchFamily="18" charset="0"/>
                        </a:rPr>
                        <a:t>, barmańskim, kelnerskim, wózków widłowych, </a:t>
                      </a: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r>
                        <a:rPr kumimoji="0" lang="pl-PL" sz="1400" b="0" i="0" u="none" strike="noStrike" kern="1200" cap="none" spc="0" normalizeH="0" baseline="0" noProof="0" dirty="0">
                          <a:ln>
                            <a:noFill/>
                          </a:ln>
                          <a:solidFill>
                            <a:srgbClr val="050505"/>
                          </a:solidFill>
                          <a:effectLst/>
                          <a:uLnTx/>
                          <a:uFillTx/>
                          <a:latin typeface="+mn-lt"/>
                          <a:ea typeface="Calibri" panose="020F0502020204030204" pitchFamily="34" charset="0"/>
                          <a:cs typeface="Times New Roman" panose="02020603050405020304" pitchFamily="18" charset="0"/>
                        </a:rPr>
                        <a:t>operatorów kombajnów zbożowych,  obsługi i użytkowania sieczkarni samojezdnych i pras wysokiego zgniotu, </a:t>
                      </a: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kursy zawodowe CAD/CAM, CNC (z wykorzystaniem istniejącej w szkole pracowni CNC wyposażonej w oprogramowanie SOLIDWORKS oraz  edukacyjne centra obróbcze tokarkę i frezarkę ze sterowaniem SINUMERIK tożsamym ze sterowaniem przemysłowych obrabiarek CNC) oraz spawalniczy MAG/TIG</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8. Projekt ZAWODOWCY DLA PRZEMYSŁU 4.0 zawiera katalog konkretnych potrzeb pod kątem wymaganych kompetencji, które powinien posiadać przyszły pracownik SEFAKO</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9. Udział uczniów w programie certyfikacyjnym Szkoła Myślenie Pozytywnego.</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10. W ramach europejskiego projektu </a:t>
                      </a:r>
                      <a:r>
                        <a:rPr kumimoji="0" lang="pl-PL" sz="1400"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Social</a:t>
                      </a: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r>
                        <a:rPr kumimoji="0" lang="pl-PL" sz="1400"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Inclusion</a:t>
                      </a:r>
                      <a:r>
                        <a:rPr kumimoji="0" lang="pl-PL"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2days - debata o temacie ,,Inkluzja społeczna”, której celem było zwiększenie świadomości wśród młodzieży i wiedzy na temat zjawiska inkluzji społecznej oraz wypracowanie metod działania w celu eliminacji wykluczenia społecznego</a:t>
                      </a:r>
                      <a:r>
                        <a:rPr kumimoji="0" lang="pl-PL"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t>
                      </a:r>
                    </a:p>
                    <a:p>
                      <a:pPr>
                        <a:lnSpc>
                          <a:spcPct val="107000"/>
                        </a:lnSpc>
                        <a:spcAft>
                          <a:spcPts val="0"/>
                        </a:spcAft>
                      </a:pP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43" marR="66343" marT="0" marB="0"/>
                </a:tc>
                <a:extLst>
                  <a:ext uri="{0D108BD9-81ED-4DB2-BD59-A6C34878D82A}">
                    <a16:rowId xmlns:a16="http://schemas.microsoft.com/office/drawing/2014/main" val="2495514856"/>
                  </a:ext>
                </a:extLst>
              </a:tr>
            </a:tbl>
          </a:graphicData>
        </a:graphic>
      </p:graphicFrame>
    </p:spTree>
    <p:extLst>
      <p:ext uri="{BB962C8B-B14F-4D97-AF65-F5344CB8AC3E}">
        <p14:creationId xmlns:p14="http://schemas.microsoft.com/office/powerpoint/2010/main" val="1692181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Symbol zastępczy zawartości 2"/>
          <p:cNvSpPr>
            <a:spLocks noGrp="1"/>
          </p:cNvSpPr>
          <p:nvPr>
            <p:ph sz="quarter" idx="4294967295"/>
          </p:nvPr>
        </p:nvSpPr>
        <p:spPr>
          <a:xfrm>
            <a:off x="0" y="1333500"/>
            <a:ext cx="11444288" cy="5140325"/>
          </a:xfrm>
        </p:spPr>
        <p:txBody>
          <a:bodyPr>
            <a:normAutofit/>
          </a:bodyPr>
          <a:lstStyle/>
          <a:p>
            <a:endParaRPr lang="pl-PL" dirty="0"/>
          </a:p>
          <a:p>
            <a:r>
              <a:rPr lang="pl-PL" sz="2000" dirty="0"/>
              <a:t>Jak przygotować młodych ludzi do świata, którego nie znamy? </a:t>
            </a:r>
          </a:p>
          <a:p>
            <a:r>
              <a:rPr lang="pl-PL" sz="2000" dirty="0"/>
              <a:t>Jakie będą kluczowe kompetencje przyszłości?</a:t>
            </a:r>
          </a:p>
          <a:p>
            <a:r>
              <a:rPr lang="pl-PL" sz="2000" dirty="0"/>
              <a:t> Na co zwrócić uwagę w drugiej kolejności? </a:t>
            </a:r>
          </a:p>
          <a:p>
            <a:r>
              <a:rPr lang="pl-PL" sz="2000" dirty="0"/>
              <a:t>Z czego można zrezygnować?</a:t>
            </a:r>
          </a:p>
          <a:p>
            <a:pPr>
              <a:buNone/>
            </a:pPr>
            <a:endParaRPr lang="pl-PL" dirty="0"/>
          </a:p>
          <a:p>
            <a:pPr marL="0" indent="0">
              <a:buNone/>
            </a:pPr>
            <a:r>
              <a:rPr lang="pl-PL" b="1" dirty="0"/>
              <a:t> </a:t>
            </a:r>
          </a:p>
          <a:p>
            <a:pPr marL="0" indent="0">
              <a:buNone/>
            </a:pPr>
            <a:endParaRPr lang="pl-PL" b="1" dirty="0"/>
          </a:p>
          <a:p>
            <a:pPr marL="0" indent="0">
              <a:buNone/>
            </a:pPr>
            <a:endParaRPr lang="pl-PL" b="1" dirty="0"/>
          </a:p>
          <a:p>
            <a:pPr marL="0" indent="0">
              <a:buNone/>
            </a:pPr>
            <a:r>
              <a:rPr lang="pl-PL" sz="3200" b="1" dirty="0"/>
              <a:t>Te pytania zadaje sobie każdy</a:t>
            </a:r>
            <a:br>
              <a:rPr lang="pl-PL" sz="3200" b="1" dirty="0"/>
            </a:br>
            <a:r>
              <a:rPr lang="pl-PL" sz="3200" b="1" dirty="0"/>
              <a:t> odpowiedzialny nauczyciel</a:t>
            </a:r>
            <a:r>
              <a:rPr lang="pl-PL" b="1" dirty="0"/>
              <a:t>.</a:t>
            </a:r>
          </a:p>
        </p:txBody>
      </p:sp>
      <p:pic>
        <p:nvPicPr>
          <p:cNvPr id="2097152" name="Obraz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2804" y="2993923"/>
            <a:ext cx="4689989" cy="3687096"/>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az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53525" cy="112630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Symbol zastępczy zawartości 2"/>
          <p:cNvSpPr>
            <a:spLocks noGrp="1"/>
          </p:cNvSpPr>
          <p:nvPr>
            <p:ph sz="quarter" idx="4294967295"/>
          </p:nvPr>
        </p:nvSpPr>
        <p:spPr>
          <a:xfrm>
            <a:off x="395785" y="2396177"/>
            <a:ext cx="9372600" cy="4090737"/>
          </a:xfrm>
        </p:spPr>
        <p:txBody>
          <a:bodyPr>
            <a:normAutofit/>
          </a:bodyPr>
          <a:lstStyle/>
          <a:p>
            <a:pPr marL="0" indent="0" algn="ctr">
              <a:lnSpc>
                <a:spcPct val="150000"/>
              </a:lnSpc>
              <a:buNone/>
            </a:pPr>
            <a:r>
              <a:rPr lang="pl-PL" sz="3200" dirty="0"/>
              <a:t>„</a:t>
            </a:r>
            <a:r>
              <a:rPr lang="pl-PL" sz="3200" i="1" dirty="0"/>
              <a:t>Im więcej wiesz, tym więcej pozostaje do poznania i wciąż tego przybywa</a:t>
            </a:r>
            <a:r>
              <a:rPr lang="pl-PL" sz="3200" dirty="0"/>
              <a:t>” - ten cytat Francisa Scotta Fitzgeralda .</a:t>
            </a:r>
          </a:p>
        </p:txBody>
      </p:sp>
      <p:pic>
        <p:nvPicPr>
          <p:cNvPr id="3" name="Obraz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50" y="-1"/>
            <a:ext cx="9201150" cy="9906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ytuł 1048676"/>
          <p:cNvSpPr>
            <a:spLocks noGrp="1"/>
          </p:cNvSpPr>
          <p:nvPr>
            <p:ph type="ctrTitle" idx="4294967295"/>
          </p:nvPr>
        </p:nvSpPr>
        <p:spPr>
          <a:xfrm>
            <a:off x="2427288" y="3124200"/>
            <a:ext cx="7478712" cy="1893888"/>
          </a:xfrm>
        </p:spPr>
        <p:txBody>
          <a:bodyPr>
            <a:normAutofit/>
          </a:bodyPr>
          <a:lstStyle/>
          <a:p>
            <a:pPr algn="r"/>
            <a:r>
              <a:rPr lang="en-US" sz="4800" b="1" dirty="0">
                <a:solidFill>
                  <a:schemeClr val="tx1"/>
                </a:solidFill>
              </a:rPr>
              <a:t>Dziękuję za uwag</a:t>
            </a:r>
            <a:r>
              <a:rPr lang="pl-PL" altLang="en-US" sz="4800" b="1" dirty="0">
                <a:solidFill>
                  <a:schemeClr val="tx1"/>
                </a:solidFill>
              </a:rPr>
              <a:t>ę </a:t>
            </a:r>
            <a:endParaRPr lang="pl-PL" sz="4800" b="1" dirty="0">
              <a:solidFill>
                <a:schemeClr val="tx1"/>
              </a:solidFill>
            </a:endParaRPr>
          </a:p>
        </p:txBody>
      </p:sp>
      <p:pic>
        <p:nvPicPr>
          <p:cNvPr id="3" name="Obraz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350" y="-1"/>
            <a:ext cx="9258300" cy="11049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ymbol zastępczy zawartości 2"/>
          <p:cNvSpPr>
            <a:spLocks noGrp="1"/>
          </p:cNvSpPr>
          <p:nvPr>
            <p:ph sz="quarter" idx="4294967295"/>
          </p:nvPr>
        </p:nvSpPr>
        <p:spPr>
          <a:xfrm>
            <a:off x="0" y="1514475"/>
            <a:ext cx="11061700" cy="4086225"/>
          </a:xfrm>
        </p:spPr>
        <p:txBody>
          <a:bodyPr>
            <a:normAutofit fontScale="90714" lnSpcReduction="10000"/>
          </a:bodyPr>
          <a:lstStyle/>
          <a:p>
            <a:pPr marL="0" indent="0" algn="just" fontAlgn="base">
              <a:buNone/>
            </a:pPr>
            <a:r>
              <a:rPr lang="pl-PL" dirty="0"/>
              <a:t>Osoba kompetentna to osoba, której postawa świadczy o tym, że potrafi we właściwy sposób wykorzystać posiadaną wiedzę w celu wykonania jakiegoś zadania lub rozwiązania problemu.</a:t>
            </a:r>
          </a:p>
          <a:p>
            <a:pPr marL="0" indent="0" algn="just" fontAlgn="base">
              <a:buNone/>
            </a:pPr>
            <a:r>
              <a:rPr lang="pl-PL" u="sng" dirty="0"/>
              <a:t>Istnieje wiele typologii kompetencji. Jedną z nich jest popularny podział na kompetencje twarde i miękkie:</a:t>
            </a:r>
          </a:p>
          <a:p>
            <a:pPr marL="0" indent="0" algn="just" fontAlgn="base">
              <a:buNone/>
            </a:pPr>
            <a:endParaRPr lang="pl-PL" dirty="0"/>
          </a:p>
          <a:p>
            <a:pPr algn="just" fontAlgn="base"/>
            <a:r>
              <a:rPr lang="pl-PL" dirty="0"/>
              <a:t>Kompetencje twarde – to wiedza oraz umiejętności potrzebne do wykonywania określonej pracy, np. znajomość języków obcych, czy znajomość obsługi komputera.</a:t>
            </a:r>
          </a:p>
          <a:p>
            <a:pPr algn="just" fontAlgn="base"/>
            <a:r>
              <a:rPr lang="pl-PL" dirty="0"/>
              <a:t>Kompetencje miękkie – to umiejętności psychospołeczne, np. komunikatywność, kreatywność, dynamizm działania, czy elastyczność.</a:t>
            </a:r>
          </a:p>
          <a:p>
            <a:pPr marL="0" indent="0" algn="just" fontAlgn="base">
              <a:buNone/>
            </a:pPr>
            <a:endParaRPr lang="pl-PL" dirty="0"/>
          </a:p>
          <a:p>
            <a:pPr marL="0" indent="0" algn="just" fontAlgn="base">
              <a:buNone/>
            </a:pPr>
            <a:r>
              <a:rPr lang="pl-PL" b="1" dirty="0"/>
              <a:t>Obecnie dla pracodawców coraz większe znaczenie mają jednak kompetencje miękkie. Dlaczego? Ponieważ to one odpowiadają za nasze nastawienie do pracy, styl współpracy z innymi, chęć zdobywania nowej wiedzy, czy sposób radzenia sobie z przeszkodami.</a:t>
            </a:r>
          </a:p>
          <a:p>
            <a:pPr marL="0" indent="0" algn="just" fontAlgn="base">
              <a:buNone/>
            </a:pPr>
            <a:r>
              <a:rPr lang="pl-PL" dirty="0"/>
              <a:t> </a:t>
            </a:r>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72576" cy="1095376"/>
          </a:xfrm>
          <a:prstGeom prst="rect">
            <a:avLst/>
          </a:prstGeom>
          <a:ln>
            <a:noFill/>
          </a:ln>
          <a:effectLst>
            <a:outerShdw blurRad="292100" dist="139700" dir="2700000" algn="tl" rotWithShape="0">
              <a:srgbClr val="333333">
                <a:alpha val="65000"/>
              </a:srgbClr>
            </a:outerShdw>
          </a:effectLst>
        </p:spPr>
      </p:pic>
      <p:pic>
        <p:nvPicPr>
          <p:cNvPr id="2" name="Obraz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839" y="5038724"/>
            <a:ext cx="4549275" cy="1676401"/>
          </a:xfrm>
          <a:prstGeom prst="rect">
            <a:avLst/>
          </a:prstGeom>
        </p:spPr>
      </p:pic>
    </p:spTree>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ytuł 1"/>
          <p:cNvSpPr>
            <a:spLocks noGrp="1"/>
          </p:cNvSpPr>
          <p:nvPr>
            <p:ph type="title"/>
          </p:nvPr>
        </p:nvSpPr>
        <p:spPr>
          <a:xfrm>
            <a:off x="609600" y="1543050"/>
            <a:ext cx="9956800" cy="1276350"/>
          </a:xfrm>
        </p:spPr>
        <p:txBody>
          <a:bodyPr>
            <a:normAutofit/>
          </a:bodyPr>
          <a:lstStyle/>
          <a:p>
            <a:r>
              <a:rPr lang="pl-PL" b="1" dirty="0">
                <a:solidFill>
                  <a:schemeClr val="tx1"/>
                </a:solidFill>
              </a:rPr>
              <a:t>KOMPETENCJE MIĘKKIE - PRZYKŁADY</a:t>
            </a:r>
            <a:br>
              <a:rPr lang="pl-PL" b="1" dirty="0">
                <a:solidFill>
                  <a:schemeClr val="tx1"/>
                </a:solidFill>
              </a:rPr>
            </a:br>
            <a:endParaRPr lang="pl-PL" b="1" dirty="0">
              <a:solidFill>
                <a:schemeClr val="tx1"/>
              </a:solidFill>
            </a:endParaRPr>
          </a:p>
        </p:txBody>
      </p:sp>
      <p:sp>
        <p:nvSpPr>
          <p:cNvPr id="1048602" name="Symbol zastępczy zawartości 2"/>
          <p:cNvSpPr>
            <a:spLocks noGrp="1"/>
          </p:cNvSpPr>
          <p:nvPr>
            <p:ph idx="1"/>
          </p:nvPr>
        </p:nvSpPr>
        <p:spPr>
          <a:xfrm>
            <a:off x="609599" y="2343150"/>
            <a:ext cx="10953135" cy="4130803"/>
          </a:xfrm>
        </p:spPr>
        <p:txBody>
          <a:bodyPr>
            <a:normAutofit fontScale="68214" lnSpcReduction="20000"/>
          </a:bodyPr>
          <a:lstStyle/>
          <a:p>
            <a:endParaRPr lang="pl-PL" dirty="0"/>
          </a:p>
          <a:p>
            <a:r>
              <a:rPr lang="pl-PL" sz="2100" dirty="0">
                <a:cs typeface="Times New Roman" panose="02020603050405020304" pitchFamily="18" charset="0"/>
              </a:rPr>
              <a:t>Innowacja i kreatywność</a:t>
            </a:r>
          </a:p>
          <a:p>
            <a:r>
              <a:rPr lang="pl-PL" sz="2100" dirty="0">
                <a:cs typeface="Times New Roman" panose="02020603050405020304" pitchFamily="18" charset="0"/>
              </a:rPr>
              <a:t>Zdolność do samodzielnego uczenia się</a:t>
            </a:r>
          </a:p>
          <a:p>
            <a:r>
              <a:rPr lang="pl-PL" sz="2100" dirty="0">
                <a:cs typeface="Times New Roman" panose="02020603050405020304" pitchFamily="18" charset="0"/>
              </a:rPr>
              <a:t>Rozwiązywanie problemów</a:t>
            </a:r>
          </a:p>
          <a:p>
            <a:r>
              <a:rPr lang="pl-PL" sz="2100" dirty="0">
                <a:cs typeface="Times New Roman" panose="02020603050405020304" pitchFamily="18" charset="0"/>
              </a:rPr>
              <a:t>Empatia</a:t>
            </a:r>
          </a:p>
          <a:p>
            <a:r>
              <a:rPr lang="pl-PL" sz="2100" dirty="0">
                <a:cs typeface="Times New Roman" panose="02020603050405020304" pitchFamily="18" charset="0"/>
              </a:rPr>
              <a:t>Zaangażowanie</a:t>
            </a:r>
          </a:p>
          <a:p>
            <a:r>
              <a:rPr lang="pl-PL" sz="2100" dirty="0">
                <a:cs typeface="Times New Roman" panose="02020603050405020304" pitchFamily="18" charset="0"/>
              </a:rPr>
              <a:t>Inicjatywa</a:t>
            </a:r>
          </a:p>
          <a:p>
            <a:r>
              <a:rPr lang="pl-PL" sz="2100" dirty="0">
                <a:cs typeface="Times New Roman" panose="02020603050405020304" pitchFamily="18" charset="0"/>
              </a:rPr>
              <a:t>Odpowiedzialność</a:t>
            </a:r>
          </a:p>
          <a:p>
            <a:r>
              <a:rPr lang="pl-PL" sz="2100" dirty="0">
                <a:cs typeface="Times New Roman" panose="02020603050405020304" pitchFamily="18" charset="0"/>
              </a:rPr>
              <a:t>Organizacja i planowanie</a:t>
            </a:r>
          </a:p>
          <a:p>
            <a:r>
              <a:rPr lang="pl-PL" sz="2100" dirty="0">
                <a:cs typeface="Times New Roman" panose="02020603050405020304" pitchFamily="18" charset="0"/>
              </a:rPr>
              <a:t>Zorientowanie na wyniki</a:t>
            </a:r>
          </a:p>
          <a:p>
            <a:r>
              <a:rPr lang="pl-PL" sz="2100" dirty="0">
                <a:cs typeface="Times New Roman" panose="02020603050405020304" pitchFamily="18" charset="0"/>
              </a:rPr>
              <a:t>Komunikatywność</a:t>
            </a:r>
          </a:p>
          <a:p>
            <a:r>
              <a:rPr lang="pl-PL" sz="2100" dirty="0">
                <a:cs typeface="Times New Roman" panose="02020603050405020304" pitchFamily="18" charset="0"/>
              </a:rPr>
              <a:t>Zarządzanie międzykulturowe i zarządzanie różnorodnością</a:t>
            </a:r>
          </a:p>
          <a:p>
            <a:r>
              <a:rPr lang="pl-PL" sz="2100" dirty="0">
                <a:cs typeface="Times New Roman" panose="02020603050405020304" pitchFamily="18" charset="0"/>
              </a:rPr>
              <a:t>Przywództwo</a:t>
            </a:r>
          </a:p>
          <a:p>
            <a:r>
              <a:rPr lang="pl-PL" sz="2100" dirty="0">
                <a:cs typeface="Times New Roman" panose="02020603050405020304" pitchFamily="18" charset="0"/>
              </a:rPr>
              <a:t>Praca zespołowa</a:t>
            </a:r>
          </a:p>
          <a:p>
            <a:pPr marL="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159"/>
            <a:ext cx="9191625" cy="1257301"/>
          </a:xfrm>
          <a:prstGeom prst="rect">
            <a:avLst/>
          </a:prstGeom>
          <a:ln>
            <a:noFill/>
          </a:ln>
          <a:effectLst>
            <a:outerShdw blurRad="292100" dist="139700" dir="2700000" algn="tl" rotWithShape="0">
              <a:srgbClr val="333333">
                <a:alpha val="65000"/>
              </a:srgbClr>
            </a:outerShdw>
          </a:effectLst>
        </p:spPr>
      </p:pic>
      <p:pic>
        <p:nvPicPr>
          <p:cNvPr id="2" name="Obraz 1"/>
          <p:cNvPicPr>
            <a:picLocks noChangeAspect="1"/>
          </p:cNvPicPr>
          <p:nvPr/>
        </p:nvPicPr>
        <p:blipFill>
          <a:blip r:embed="rId3"/>
          <a:stretch>
            <a:fillRect/>
          </a:stretch>
        </p:blipFill>
        <p:spPr>
          <a:xfrm>
            <a:off x="7362825" y="4357291"/>
            <a:ext cx="3467100" cy="2300684"/>
          </a:xfrm>
          <a:prstGeom prst="rect">
            <a:avLst/>
          </a:prstGeom>
        </p:spPr>
      </p:pic>
    </p:spTree>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ytuł 1"/>
          <p:cNvSpPr>
            <a:spLocks noGrp="1"/>
          </p:cNvSpPr>
          <p:nvPr>
            <p:ph type="title"/>
          </p:nvPr>
        </p:nvSpPr>
        <p:spPr>
          <a:xfrm>
            <a:off x="221226" y="1409700"/>
            <a:ext cx="11400502" cy="1114424"/>
          </a:xfrm>
        </p:spPr>
        <p:txBody>
          <a:bodyPr>
            <a:noAutofit/>
          </a:bodyPr>
          <a:lstStyle/>
          <a:p>
            <a:r>
              <a:rPr lang="pl-PL" sz="3600" b="1" dirty="0">
                <a:solidFill>
                  <a:schemeClr val="tx1"/>
                </a:solidFill>
              </a:rPr>
              <a:t>Wybrane przykłady umiejętności twardych:</a:t>
            </a:r>
            <a:br>
              <a:rPr lang="pl-PL" sz="3600" b="1" dirty="0">
                <a:solidFill>
                  <a:schemeClr val="tx1"/>
                </a:solidFill>
              </a:rPr>
            </a:br>
            <a:endParaRPr lang="pl-PL" sz="3600" b="1" dirty="0">
              <a:solidFill>
                <a:schemeClr val="tx1"/>
              </a:solidFill>
            </a:endParaRPr>
          </a:p>
        </p:txBody>
      </p:sp>
      <p:sp>
        <p:nvSpPr>
          <p:cNvPr id="1048604" name="Symbol zastępczy zawartości 2"/>
          <p:cNvSpPr>
            <a:spLocks noGrp="1"/>
          </p:cNvSpPr>
          <p:nvPr>
            <p:ph idx="1"/>
          </p:nvPr>
        </p:nvSpPr>
        <p:spPr>
          <a:xfrm>
            <a:off x="609600" y="2228850"/>
            <a:ext cx="9956800" cy="4245101"/>
          </a:xfrm>
        </p:spPr>
        <p:txBody>
          <a:bodyPr>
            <a:normAutofit fontScale="92857"/>
          </a:bodyPr>
          <a:lstStyle/>
          <a:p>
            <a:r>
              <a:rPr lang="pl-PL" dirty="0"/>
              <a:t>znajomość języków obcych,</a:t>
            </a:r>
          </a:p>
          <a:p>
            <a:r>
              <a:rPr lang="pl-PL" dirty="0"/>
              <a:t>wiedza specjalistyczna,</a:t>
            </a:r>
          </a:p>
          <a:p>
            <a:r>
              <a:rPr lang="pl-PL" dirty="0"/>
              <a:t>umiejętność obsługi programów np. pakietu Adobe,</a:t>
            </a:r>
          </a:p>
          <a:p>
            <a:r>
              <a:rPr lang="pl-PL" dirty="0"/>
              <a:t>prawo jazdy,</a:t>
            </a:r>
          </a:p>
          <a:p>
            <a:r>
              <a:rPr lang="pl-PL" dirty="0"/>
              <a:t>obsługa kasy fiskalnej,</a:t>
            </a:r>
          </a:p>
          <a:p>
            <a:r>
              <a:rPr lang="pl-PL" dirty="0"/>
              <a:t>umiejętność kontroli stanu technicznego zespołów mechanicznych oraz wymiany zużytych elementów takich jak: oleje, płyny, filtry,</a:t>
            </a:r>
          </a:p>
          <a:p>
            <a:r>
              <a:rPr lang="pl-PL" dirty="0"/>
              <a:t>umiejętność organizacji przyjęć weselnych, tworzenia dekoracji, planowania uroczystości,</a:t>
            </a:r>
          </a:p>
          <a:p>
            <a:r>
              <a:rPr lang="pl-PL" dirty="0"/>
              <a:t>tworzenie plakatów, haseł reklamowych, stron internetowych.</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51374" cy="12954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ymbol zastępczy zawartości 2"/>
          <p:cNvSpPr>
            <a:spLocks noGrp="1"/>
          </p:cNvSpPr>
          <p:nvPr>
            <p:ph sz="quarter" idx="4294967295"/>
          </p:nvPr>
        </p:nvSpPr>
        <p:spPr>
          <a:xfrm>
            <a:off x="0" y="1771650"/>
            <a:ext cx="10334625" cy="4716463"/>
          </a:xfrm>
        </p:spPr>
        <p:txBody>
          <a:bodyPr>
            <a:normAutofit fontScale="88929" lnSpcReduction="10000"/>
          </a:bodyPr>
          <a:lstStyle/>
          <a:p>
            <a:r>
              <a:rPr lang="pl-PL" sz="2700" b="1" dirty="0"/>
              <a:t>Kompetencje przyszłości </a:t>
            </a:r>
            <a:r>
              <a:rPr lang="pl-PL" sz="2700" dirty="0"/>
              <a:t>to przykładowo interdyscyplinarność, kreatywność, krytyczne myślenie, rozwiązywanie problemów i umiejętność pracy zespołowej. Pracę zespołową powinnam wymienić na pierwszym miejscu, bo, jak wynika z wielu badań, najwięcej uczymy się wzajemnie od siebie - zarówno, jeśli chodzi o rówieśników, jak i w relacjach międzypokoleniowych. </a:t>
            </a:r>
          </a:p>
          <a:p>
            <a:pPr marL="0" indent="0">
              <a:buNone/>
            </a:pPr>
            <a:endParaRPr lang="pl-PL" dirty="0"/>
          </a:p>
          <a:p>
            <a:pPr>
              <a:buNone/>
            </a:pPr>
            <a:endParaRPr lang="pl-PL" dirty="0"/>
          </a:p>
          <a:p>
            <a:pPr marL="0" indent="0">
              <a:buNone/>
            </a:pPr>
            <a:r>
              <a:rPr lang="pl-PL" sz="2600" dirty="0"/>
              <a:t>Projekty, które są już realizowane i będą realizowane w przyszłości pod hasłem cyfryzacji i rozwoju kompetencji przyszłości mają na celu przygotowanie młodzieży i dostosowanie jej kompetencji do rynku pracy, nie tylko do konkretnych zawodów -  bo te się będą zmieniały.</a:t>
            </a:r>
            <a:br>
              <a:rPr lang="pl-PL" dirty="0"/>
            </a:br>
            <a:br>
              <a:rPr lang="pl-PL" dirty="0"/>
            </a:br>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079476" cy="11811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ytuł 1"/>
          <p:cNvSpPr>
            <a:spLocks noGrp="1"/>
          </p:cNvSpPr>
          <p:nvPr>
            <p:ph type="title"/>
          </p:nvPr>
        </p:nvSpPr>
        <p:spPr>
          <a:xfrm>
            <a:off x="191729" y="1400175"/>
            <a:ext cx="11444748" cy="1152525"/>
          </a:xfrm>
        </p:spPr>
        <p:txBody>
          <a:bodyPr>
            <a:normAutofit/>
          </a:bodyPr>
          <a:lstStyle/>
          <a:p>
            <a:r>
              <a:rPr lang="pl-PL" sz="3600" b="1" dirty="0">
                <a:solidFill>
                  <a:schemeClr val="tx1"/>
                </a:solidFill>
              </a:rPr>
              <a:t>Wsparcie szkół w realizacji kompetencji jutra:</a:t>
            </a:r>
          </a:p>
        </p:txBody>
      </p:sp>
      <p:sp>
        <p:nvSpPr>
          <p:cNvPr id="1048608" name="Symbol zastępczy zawartości 2"/>
          <p:cNvSpPr>
            <a:spLocks noGrp="1"/>
          </p:cNvSpPr>
          <p:nvPr>
            <p:ph idx="1"/>
          </p:nvPr>
        </p:nvSpPr>
        <p:spPr>
          <a:xfrm>
            <a:off x="250723" y="2447924"/>
            <a:ext cx="11341509" cy="4026027"/>
          </a:xfrm>
        </p:spPr>
        <p:txBody>
          <a:bodyPr>
            <a:normAutofit fontScale="92857"/>
          </a:bodyPr>
          <a:lstStyle/>
          <a:p>
            <a:pPr marL="0" indent="0">
              <a:buNone/>
            </a:pPr>
            <a:r>
              <a:rPr lang="pl-PL" dirty="0"/>
              <a:t>Wdrożenie do szkół programów ministerialnych wspierających realizację kompetencji jutra:</a:t>
            </a:r>
          </a:p>
          <a:p>
            <a:pPr>
              <a:buFontTx/>
              <a:buChar char="-"/>
            </a:pPr>
            <a:r>
              <a:rPr lang="pl-PL" dirty="0"/>
              <a:t>Program „ Aktywna Tablica”</a:t>
            </a:r>
          </a:p>
          <a:p>
            <a:pPr>
              <a:buFontTx/>
              <a:buChar char="-"/>
            </a:pPr>
            <a:r>
              <a:rPr lang="pl-PL" dirty="0"/>
              <a:t>Program „ Laboratoria Przyszłości”</a:t>
            </a:r>
          </a:p>
          <a:p>
            <a:pPr>
              <a:buFontTx/>
              <a:buChar char="-"/>
            </a:pPr>
            <a:r>
              <a:rPr lang="pl-PL" dirty="0"/>
              <a:t>Branżowe Centra Umiejętności ( które maja być powołane w niedalekiej przyszłości)</a:t>
            </a:r>
          </a:p>
          <a:p>
            <a:pPr marL="0" indent="0">
              <a:buNone/>
            </a:pPr>
            <a:r>
              <a:rPr lang="pl-PL" dirty="0"/>
              <a:t>Inne programy tj.</a:t>
            </a:r>
          </a:p>
          <a:p>
            <a:pPr>
              <a:buFontTx/>
              <a:buChar char="-"/>
            </a:pPr>
            <a:r>
              <a:rPr lang="pl-PL" dirty="0"/>
              <a:t>Erazmus +</a:t>
            </a:r>
          </a:p>
          <a:p>
            <a:pPr>
              <a:buFontTx/>
              <a:buChar char="-"/>
            </a:pPr>
            <a:r>
              <a:rPr lang="pl-PL" dirty="0"/>
              <a:t>e- Twining </a:t>
            </a:r>
          </a:p>
          <a:p>
            <a:pPr>
              <a:buFontTx/>
              <a:buChar char="-"/>
            </a:pPr>
            <a:r>
              <a:rPr lang="pl-PL" dirty="0"/>
              <a:t> Platformy: Moodle czy Microsoft Teams</a:t>
            </a:r>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02828" cy="1123951"/>
          </a:xfrm>
          <a:prstGeom prst="rect">
            <a:avLst/>
          </a:prstGeom>
          <a:ln>
            <a:noFill/>
          </a:ln>
          <a:effectLst>
            <a:outerShdw blurRad="292100" dist="139700" dir="2700000" algn="tl" rotWithShape="0">
              <a:srgbClr val="333333">
                <a:alpha val="65000"/>
              </a:srgbClr>
            </a:outerShdw>
          </a:effectLst>
        </p:spPr>
      </p:pic>
      <p:pic>
        <p:nvPicPr>
          <p:cNvPr id="2" name="Obraz 1"/>
          <p:cNvPicPr>
            <a:picLocks noChangeAspect="1"/>
          </p:cNvPicPr>
          <p:nvPr/>
        </p:nvPicPr>
        <p:blipFill>
          <a:blip r:embed="rId3"/>
          <a:stretch>
            <a:fillRect/>
          </a:stretch>
        </p:blipFill>
        <p:spPr>
          <a:xfrm>
            <a:off x="6677025" y="4797551"/>
            <a:ext cx="3581400" cy="1981200"/>
          </a:xfrm>
          <a:prstGeom prst="rect">
            <a:avLst/>
          </a:prstGeom>
        </p:spPr>
      </p:pic>
    </p:spTree>
  </p:cSld>
  <p:clrMapOvr>
    <a:masterClrMapping/>
  </p:clrMapOvr>
  <p:transition>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ytuł 1"/>
          <p:cNvSpPr>
            <a:spLocks noGrp="1"/>
          </p:cNvSpPr>
          <p:nvPr>
            <p:ph type="title"/>
          </p:nvPr>
        </p:nvSpPr>
        <p:spPr>
          <a:xfrm>
            <a:off x="176981" y="1343025"/>
            <a:ext cx="11459495" cy="692251"/>
          </a:xfrm>
        </p:spPr>
        <p:txBody>
          <a:bodyPr>
            <a:normAutofit/>
          </a:bodyPr>
          <a:lstStyle/>
          <a:p>
            <a:r>
              <a:rPr lang="pl-PL" b="1" dirty="0">
                <a:solidFill>
                  <a:schemeClr val="tx1"/>
                </a:solidFill>
              </a:rPr>
              <a:t>Działania Świętokrzyskiego Kuratora Oświaty</a:t>
            </a:r>
          </a:p>
        </p:txBody>
      </p:sp>
      <p:sp>
        <p:nvSpPr>
          <p:cNvPr id="1048610" name="Symbol zastępczy zawartości 2"/>
          <p:cNvSpPr>
            <a:spLocks noGrp="1"/>
          </p:cNvSpPr>
          <p:nvPr>
            <p:ph idx="1"/>
          </p:nvPr>
        </p:nvSpPr>
        <p:spPr>
          <a:xfrm>
            <a:off x="309716" y="2924175"/>
            <a:ext cx="11267768" cy="3549777"/>
          </a:xfrm>
        </p:spPr>
        <p:txBody>
          <a:bodyPr>
            <a:normAutofit/>
          </a:bodyPr>
          <a:lstStyle/>
          <a:p>
            <a:pPr marL="514350" indent="-514350">
              <a:buAutoNum type="arabicPeriod"/>
            </a:pPr>
            <a:r>
              <a:rPr lang="pl-PL" dirty="0">
                <a:solidFill>
                  <a:schemeClr val="tx1"/>
                </a:solidFill>
              </a:rPr>
              <a:t>Projekt „Matematyka bez poprawki”</a:t>
            </a:r>
          </a:p>
          <a:p>
            <a:pPr marL="514350" indent="-514350">
              <a:buAutoNum type="arabicPeriod" startAt="2"/>
            </a:pPr>
            <a:r>
              <a:rPr lang="pl-PL" dirty="0">
                <a:solidFill>
                  <a:schemeClr val="tx1"/>
                </a:solidFill>
              </a:rPr>
              <a:t>Powołanie Powiatowych Punktów Doradztwa Edukacyjno-Zawodowego</a:t>
            </a:r>
          </a:p>
          <a:p>
            <a:pPr marL="514350" indent="-514350">
              <a:buAutoNum type="arabicPeriod" startAt="2"/>
            </a:pPr>
            <a:r>
              <a:rPr lang="pl-PL" dirty="0">
                <a:solidFill>
                  <a:schemeClr val="tx1"/>
                </a:solidFill>
              </a:rPr>
              <a:t>I Świętokrzyska Olimpiada Przedszkolaka</a:t>
            </a:r>
            <a:endParaRPr lang="zh-CN" altLang="en-US" dirty="0">
              <a:solidFill>
                <a:schemeClr val="tx1"/>
              </a:solidFill>
            </a:endParaRPr>
          </a:p>
          <a:p>
            <a:pPr marL="514350" indent="-514350">
              <a:buAutoNum type="arabicPeriod" startAt="2"/>
            </a:pPr>
            <a:r>
              <a:rPr lang="en-US" altLang="en-US" dirty="0">
                <a:solidFill>
                  <a:schemeClr val="tx1"/>
                </a:solidFill>
              </a:rPr>
              <a:t>Rada Dyrektorów </a:t>
            </a:r>
            <a:r>
              <a:rPr lang="en-US" altLang="en-US" dirty="0"/>
              <a:t>Szk</a:t>
            </a:r>
            <a:r>
              <a:rPr lang="pl-PL" altLang="en-US" dirty="0"/>
              <a:t>ół</a:t>
            </a:r>
            <a:r>
              <a:rPr lang="en-US" altLang="en-US" dirty="0"/>
              <a:t> Zawodowych przy </a:t>
            </a:r>
            <a:r>
              <a:rPr lang="pl-PL" altLang="en-US" dirty="0"/>
              <a:t>Świętokrzyskim</a:t>
            </a:r>
            <a:r>
              <a:rPr lang="en-US" altLang="en-US" dirty="0"/>
              <a:t> K</a:t>
            </a:r>
            <a:r>
              <a:rPr lang="pl-PL" altLang="en-US" dirty="0"/>
              <a:t>uratorze</a:t>
            </a:r>
            <a:r>
              <a:rPr lang="en-US" altLang="en-US" dirty="0"/>
              <a:t> O</a:t>
            </a:r>
            <a:r>
              <a:rPr lang="pl-PL" altLang="en-US" dirty="0"/>
              <a:t>ś</a:t>
            </a:r>
            <a:r>
              <a:rPr lang="en-US" altLang="en-US" dirty="0"/>
              <a:t>wiaty</a:t>
            </a:r>
            <a:endParaRPr lang="pl-PL" altLang="en-US" dirty="0"/>
          </a:p>
          <a:p>
            <a:pPr marL="514350" indent="-514350">
              <a:buAutoNum type="arabicPeriod" startAt="2"/>
            </a:pPr>
            <a:r>
              <a:rPr lang="pl-PL" altLang="en-US" dirty="0"/>
              <a:t>Dwujęzyczność w szkołach</a:t>
            </a:r>
          </a:p>
          <a:p>
            <a:pPr marL="514350" indent="-514350">
              <a:buAutoNum type="arabicPeriod" startAt="2"/>
            </a:pPr>
            <a:r>
              <a:rPr lang="en-US" altLang="en-US" dirty="0"/>
              <a:t> </a:t>
            </a:r>
            <a:r>
              <a:rPr lang="pl-PL" kern="0" dirty="0">
                <a:solidFill>
                  <a:prstClr val="black"/>
                </a:solidFill>
                <a:cs typeface="Times New Roman" panose="02020603050405020304" pitchFamily="18" charset="0"/>
              </a:rPr>
              <a:t>Program wsparcia psychologiczno-pedagogicznego dla uczniów i nauczycieli</a:t>
            </a:r>
            <a:r>
              <a:rPr lang="pl-PL" altLang="en-US" dirty="0"/>
              <a:t> </a:t>
            </a:r>
          </a:p>
          <a:p>
            <a:pPr marL="514350" indent="-514350">
              <a:buNone/>
            </a:pPr>
            <a:endParaRPr lang="zh-CN" altLang="en-US" dirty="0"/>
          </a:p>
        </p:txBody>
      </p:sp>
      <p:pic>
        <p:nvPicPr>
          <p:cNvPr id="4" name="Obraz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76569" cy="112395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360</TotalTime>
  <Words>3502</Words>
  <Application>Microsoft Office PowerPoint</Application>
  <PresentationFormat>Panoramiczny</PresentationFormat>
  <Paragraphs>293</Paragraphs>
  <Slides>33</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33</vt:i4>
      </vt:variant>
    </vt:vector>
  </HeadingPairs>
  <TitlesOfParts>
    <vt:vector size="44" baseType="lpstr">
      <vt:lpstr>华文新魏</vt:lpstr>
      <vt:lpstr>Arial</vt:lpstr>
      <vt:lpstr>Arial</vt:lpstr>
      <vt:lpstr>Calibri</vt:lpstr>
      <vt:lpstr>Shonar Bangla</vt:lpstr>
      <vt:lpstr>Symbol</vt:lpstr>
      <vt:lpstr>Times New Roman</vt:lpstr>
      <vt:lpstr>Trebuchet MS</vt:lpstr>
      <vt:lpstr>Wingdings</vt:lpstr>
      <vt:lpstr>Wingdings 3</vt:lpstr>
      <vt:lpstr>Faseta</vt:lpstr>
      <vt:lpstr>Kompetencje jutra  w szkołach województwa świętokrzyskiego</vt:lpstr>
      <vt:lpstr>Kompetencje</vt:lpstr>
      <vt:lpstr>Prezentacja programu PowerPoint</vt:lpstr>
      <vt:lpstr>Prezentacja programu PowerPoint</vt:lpstr>
      <vt:lpstr>KOMPETENCJE MIĘKKIE - PRZYKŁADY </vt:lpstr>
      <vt:lpstr>Wybrane przykłady umiejętności twardych: </vt:lpstr>
      <vt:lpstr>Prezentacja programu PowerPoint</vt:lpstr>
      <vt:lpstr>Wsparcie szkół w realizacji kompetencji jutra:</vt:lpstr>
      <vt:lpstr>Działania Świętokrzyskiego Kuratora Oświaty</vt:lpstr>
      <vt:lpstr>Prezentacja programu PowerPoint</vt:lpstr>
      <vt:lpstr>Program wsparcia psychologiczno-pedagogicznego dla uczniów i nauczycieli </vt:lpstr>
      <vt:lpstr>Dwujęzyczność w szkołach</vt:lpstr>
      <vt:lpstr>Dwujęzyczność w szkołach</vt:lpstr>
      <vt:lpstr>Regionalny Punkt Informacyjny Narodowej Agencji Programu Erasmus+ </vt:lpstr>
      <vt:lpstr>Efekty i rezultaty projektu  „Matematyka bez poprawki” </vt:lpstr>
      <vt:lpstr>I Świętokrzyska Olimpiada                     Przedszkolaka </vt:lpstr>
      <vt:lpstr>                               Program Rządowy Aktywna Tablica  W ramach otrzymanych środków  finansowych szkoły i placówki   zostały doposażone w sprzęt  komputerowy, monitory oraz  sprzęt i pomoce dydaktyczne  lub narzędzia do terapii  wykorzystujących TIK.   </vt:lpstr>
      <vt:lpstr>Projekt „Laboratoria przyszłości”  </vt:lpstr>
      <vt:lpstr>Program Ministra Edukacji i Nauki - Poznaj Polskę</vt:lpstr>
      <vt:lpstr>Top 5 kompetencji jutra: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Aneta Drypa</dc:creator>
  <cp:lastModifiedBy>Łukasz Wysocki</cp:lastModifiedBy>
  <cp:revision>61</cp:revision>
  <dcterms:created xsi:type="dcterms:W3CDTF">2022-09-21T05:32:37Z</dcterms:created>
  <dcterms:modified xsi:type="dcterms:W3CDTF">2022-10-07T13:43:12Z</dcterms:modified>
</cp:coreProperties>
</file>