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099467" r:id="rId2"/>
    <p:sldId id="257" r:id="rId3"/>
    <p:sldId id="4099423" r:id="rId4"/>
    <p:sldId id="264" r:id="rId5"/>
    <p:sldId id="263" r:id="rId6"/>
    <p:sldId id="4099418" r:id="rId7"/>
    <p:sldId id="4099453" r:id="rId8"/>
    <p:sldId id="4099456" r:id="rId9"/>
    <p:sldId id="4099422" r:id="rId10"/>
    <p:sldId id="4099425" r:id="rId11"/>
    <p:sldId id="4099426" r:id="rId12"/>
    <p:sldId id="4099427" r:id="rId13"/>
    <p:sldId id="4099428" r:id="rId14"/>
    <p:sldId id="4099437" r:id="rId15"/>
    <p:sldId id="4099438" r:id="rId16"/>
    <p:sldId id="4099436" r:id="rId17"/>
    <p:sldId id="4099448" r:id="rId18"/>
    <p:sldId id="4099455" r:id="rId19"/>
    <p:sldId id="261" r:id="rId20"/>
    <p:sldId id="260" r:id="rId21"/>
    <p:sldId id="4099452" r:id="rId22"/>
    <p:sldId id="4099454" r:id="rId23"/>
    <p:sldId id="4099462" r:id="rId24"/>
    <p:sldId id="4099461" r:id="rId25"/>
    <p:sldId id="4099465" r:id="rId26"/>
    <p:sldId id="4099463" r:id="rId27"/>
    <p:sldId id="4099466" r:id="rId28"/>
    <p:sldId id="4099464" r:id="rId29"/>
    <p:sldId id="4099431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0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2BF29-6C41-0740-A4DF-C7D8E9DD079E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CFAF-60EF-D249-97D7-0330405BEA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5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1E7599AD-081D-9341-A913-A789F66216C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fia Pro" pitchFamily="2" charset="0"/>
                <a:cs typeface="Arial" panose="020B0604020202020204"/>
                <a:sym typeface="Arial" panose="020B0604020202020204"/>
              </a:rPr>
              <a:t>6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fia Pro" pitchFamily="2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BEAA3-A5A3-43FD-B6C2-3164870EE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13C5BF-B572-A54E-98DD-F9FC252DB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3C56DF-0ABB-7998-D17F-253D8CA2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219C93-5B26-56C5-169D-460D429B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24155B-3B16-A03F-0490-776F2AA4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18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6C98F-A7F6-C470-9545-4B0B8682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0FB01EC-F384-8A84-CB79-0F9F7DB0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27DB4-FBC5-EBE0-4622-16F7956C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AF92A6-F903-9A84-B715-43F10EF5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DF99E6-7EC5-2FB4-6670-9CABEC61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04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77A2B8E-ECBA-D916-6841-7BE2F746C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AF4B423-7874-BEDE-81A4-12E086D4C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0DBFC5-8F6D-8322-84BF-739D2C1C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C6540D-D527-864E-10DF-57918B52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55901D-915C-CE54-D7F9-216A95D3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984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tem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2533" y="3047096"/>
            <a:ext cx="11449051" cy="7638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Sofia Pro" pitchFamily="2" charset="0"/>
              </a:defRPr>
            </a:lvl1pPr>
            <a:lvl2pPr>
              <a:buNone/>
              <a:defRPr>
                <a:latin typeface="Sofia Pro Regular" panose="020B0000000000000000" pitchFamily="34" charset="77"/>
              </a:defRPr>
            </a:lvl2pPr>
            <a:lvl3pPr>
              <a:buNone/>
              <a:defRPr>
                <a:latin typeface="Sofia Pro Regular" panose="020B0000000000000000" pitchFamily="34" charset="77"/>
              </a:defRPr>
            </a:lvl3pPr>
            <a:lvl4pPr>
              <a:buNone/>
              <a:defRPr>
                <a:latin typeface="Sofia Pro Regular" panose="020B0000000000000000" pitchFamily="34" charset="77"/>
              </a:defRPr>
            </a:lvl4pPr>
            <a:lvl5pPr>
              <a:buNone/>
              <a:defRPr>
                <a:latin typeface="Sofia Pro Regular" panose="020B0000000000000000" pitchFamily="34" charset="77"/>
              </a:defRPr>
            </a:lvl5pPr>
          </a:lstStyle>
          <a:p>
            <a:pPr lvl="0"/>
            <a:r>
              <a:rPr lang="en-GB" dirty="0"/>
              <a:t>Statement Sofia Pro Bold 30pt.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1477" y="368302"/>
            <a:ext cx="11449051" cy="299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 spc="225">
                <a:solidFill>
                  <a:schemeClr val="bg1"/>
                </a:solidFill>
                <a:latin typeface="Sofia Pro" pitchFamily="2" charset="0"/>
              </a:defRPr>
            </a:lvl1pPr>
            <a:lvl2pPr>
              <a:buNone/>
              <a:defRPr>
                <a:latin typeface="Sofia Pro Regular" panose="020B0000000000000000" pitchFamily="34" charset="77"/>
              </a:defRPr>
            </a:lvl2pPr>
            <a:lvl3pPr>
              <a:buNone/>
              <a:defRPr>
                <a:latin typeface="Sofia Pro Regular" panose="020B0000000000000000" pitchFamily="34" charset="77"/>
              </a:defRPr>
            </a:lvl3pPr>
            <a:lvl4pPr>
              <a:buNone/>
              <a:defRPr>
                <a:latin typeface="Sofia Pro Regular" panose="020B0000000000000000" pitchFamily="34" charset="77"/>
              </a:defRPr>
            </a:lvl4pPr>
            <a:lvl5pPr>
              <a:buNone/>
              <a:defRPr>
                <a:latin typeface="Sofia Pro Regular" panose="020B0000000000000000" pitchFamily="34" charset="77"/>
              </a:defRPr>
            </a:lvl5pPr>
          </a:lstStyle>
          <a:p>
            <a:pPr lvl="0"/>
            <a:r>
              <a:rPr lang="en-GB" dirty="0"/>
              <a:t>BREADCRUMB SOFIA PRO 12pt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3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E0EA9-C24F-919B-32F3-D587DCFE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CCC9D4-D40C-1108-7D3D-48FA9BD7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10C41D-B2EA-C35F-55E7-75D2DBC0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9C4375-C306-EF37-C95B-5F944BBF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284260-5F28-F2C8-1D65-46E9F681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41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CCC6C-9EE3-C47F-67BC-F4E6E395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75A001-A907-1074-60DC-BA60C538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F26708-D80E-C605-6F0C-8611B5FF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B923EF-B373-5441-14AD-4BF3423A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378A9E-7DB1-798E-C0A6-C147FC09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90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B5C2C-EA2B-D821-28E0-264D7F1D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B35633-6E32-6DC5-816C-9F412D6F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DE249C7-7C61-1AA1-44EB-6295F46B1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28B2CA-48E8-CC3A-FB53-8FF7E2E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AD6F62-B77C-53B6-A12C-6EB59FDD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1A76B4-226F-6D45-6D50-564B1704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97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77541-A37E-EB5C-1E9F-C6517F6F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71A5BB-4D6F-7A95-3D0C-86C66D9EC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200EEF-683A-8380-4770-042BCF37A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3466CF1-A862-DA2F-861E-704038AC7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D78FD8-A695-B41D-5319-7908EE815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4EA396F-7D95-6C0D-B8A2-0D2CAA0E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C9D0A2F-FEE2-E7E2-B9C3-0CC3D2BB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DBD383-4DC8-CCA2-70DA-B1EFC638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68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70E06-278B-785B-147D-EEAD1B4A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786665A-76C6-2825-EACC-90589024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9EB26D1-8C80-73A7-7BB2-79E8D08D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2248A0-4F82-8898-5D22-03A49728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41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DFCB229-AB35-8653-2E01-4E3F8A80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4DDCD4-3552-3144-5387-FE31FEF9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2FDB0B-42C0-E008-1809-6D5C6310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88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0AECB0-A67D-4746-25E7-240A8552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629564-CA62-DF90-0846-DA3E1EDB6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66CB08C-90AB-8FAA-0867-FAD7B3ACB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2827A8E-D0A9-4623-DC37-BE41545E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3CAD41-EB5D-2631-7827-7F71425F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687B2B-2E3F-1E34-9EBB-23A967AE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34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E15E9C-E316-F3DF-F236-DE15039E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9F24E99-B795-7688-0C40-276A72055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73EF8F-2BF5-4569-8942-795267739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7B28001-9A6C-50FB-1512-C90A12B8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A644BE-7D17-F723-06FD-9B1828B0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98AAC8-84B1-0634-CCA1-387D73C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86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5F86C1-120C-B1BD-561D-F613C96D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00D17B-521A-80B9-362A-F37058247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2D7D6-B407-22D7-45DB-BEC07B3A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BBA5-4BA8-484C-B45B-1716AD05A1E7}" type="datetimeFigureOut">
              <a:rPr lang="pl-PL" smtClean="0"/>
              <a:t>2022-10-07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3FF9ED-922A-E006-3941-349CF243C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4828C4-FFFE-E46F-54F2-CEB48B007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FB525-83BC-4C15-B7A7-A68C9CFF3B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71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v.pl/attachment/2572ae63-c981-4ea9-a734-689c429985cf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wer.gov.pl/media/101412/Prezentacja_FERS.pp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ir.gov.pl/media/99395/FENG_prezentacja_konsultacje_spoleczne_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EA635D3E-05ED-3864-5781-536B6537E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4976" y="4629884"/>
            <a:ext cx="8180832" cy="148135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 descr="Obraz zawierający tekst">
            <a:extLst>
              <a:ext uri="{FF2B5EF4-FFF2-40B4-BE49-F238E27FC236}">
                <a16:creationId xmlns:a16="http://schemas.microsoft.com/office/drawing/2014/main" id="{05F00995-74A1-8220-60EC-ECB04F9C5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971FE2F-7974-3354-EA9B-AF5C7E417642}"/>
              </a:ext>
            </a:extLst>
          </p:cNvPr>
          <p:cNvSpPr txBox="1"/>
          <p:nvPr/>
        </p:nvSpPr>
        <p:spPr>
          <a:xfrm>
            <a:off x="1536192" y="4629884"/>
            <a:ext cx="9514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accent2">
                    <a:lumMod val="75000"/>
                  </a:schemeClr>
                </a:solidFill>
              </a:rPr>
              <a:t>Megatrendy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, czas zmian, szanse i możliwości rozwoju województwa świętokrzyskiego i Polski</a:t>
            </a:r>
          </a:p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Piotr Fałek – Przewodniczący SRKNUB</a:t>
            </a:r>
          </a:p>
        </p:txBody>
      </p:sp>
    </p:spTree>
    <p:extLst>
      <p:ext uri="{BB962C8B-B14F-4D97-AF65-F5344CB8AC3E}">
        <p14:creationId xmlns:p14="http://schemas.microsoft.com/office/powerpoint/2010/main" val="353954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693D1E5-91B9-B282-DE5C-D3E7EFBBD28D}"/>
              </a:ext>
            </a:extLst>
          </p:cNvPr>
          <p:cNvSpPr/>
          <p:nvPr/>
        </p:nvSpPr>
        <p:spPr>
          <a:xfrm>
            <a:off x="813880" y="706852"/>
            <a:ext cx="1056423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maja 2022 r. Prezydent RP Andrzej Duda podpisał:</a:t>
            </a:r>
            <a:br>
              <a:rPr lang="pl-PL" sz="320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200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i="1" dirty="0">
                <a:solidFill>
                  <a:srgbClr val="2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Ustawę z dnia 28 kwietnia 2022 r. o zasadach realizacji zadań finansowanych ze środków europejskich w perspektywie finansowej 2021–2027</a:t>
            </a:r>
          </a:p>
          <a:p>
            <a:pPr algn="ctr"/>
            <a:endParaRPr lang="pl-PL" sz="3200" dirty="0">
              <a:solidFill>
                <a:srgbClr val="2F2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dirty="0"/>
          </a:p>
          <a:p>
            <a:pPr algn="ctr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Ustawa zmierza w szczególności do: </a:t>
            </a:r>
          </a:p>
          <a:p>
            <a:pPr algn="ctr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1) wprowadzenia mechanizmów koordynacji realizacji programów wspófinansowanych ze środków funduszy strukturalnych, Funduszu na rzecz Sprawiedliwej Transformacji i Funduszu Spójności;</a:t>
            </a:r>
          </a:p>
        </p:txBody>
      </p:sp>
    </p:spTree>
    <p:extLst>
      <p:ext uri="{BB962C8B-B14F-4D97-AF65-F5344CB8AC3E}">
        <p14:creationId xmlns:p14="http://schemas.microsoft.com/office/powerpoint/2010/main" val="376708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F9E47FA-0D40-C907-CE65-CF1B1B9A65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14" y="607029"/>
            <a:ext cx="7443789" cy="465563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F39D6C0-6727-D1E4-2467-63C467C758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816" y="119093"/>
            <a:ext cx="1132010" cy="4879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A64CF1-1CB6-B605-F851-157DF4ABB4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10" y="537519"/>
            <a:ext cx="2828398" cy="472514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38ED52-2DB0-7C6E-90F6-8AE2910BCCBF}"/>
              </a:ext>
            </a:extLst>
          </p:cNvPr>
          <p:cNvSpPr/>
          <p:nvPr/>
        </p:nvSpPr>
        <p:spPr>
          <a:xfrm>
            <a:off x="4526603" y="5557205"/>
            <a:ext cx="7963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6"/>
              </a:rPr>
              <a:t>https://www.gov.pl/attachment/2572ae63-c981-4ea9-a734-689c429985cf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056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zentacja FERS 3.0-2.pdf" descr="Prezentacja FERS 3.0-2.pdf">
            <a:extLst>
              <a:ext uri="{FF2B5EF4-FFF2-40B4-BE49-F238E27FC236}">
                <a16:creationId xmlns:a16="http://schemas.microsoft.com/office/drawing/2014/main" id="{FD975013-5028-91C1-D3F4-4058BBC51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13" y="0"/>
            <a:ext cx="10444291" cy="587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0A2450E-8A85-3F26-554B-450E942AE8A0}"/>
              </a:ext>
            </a:extLst>
          </p:cNvPr>
          <p:cNvSpPr/>
          <p:nvPr/>
        </p:nvSpPr>
        <p:spPr>
          <a:xfrm>
            <a:off x="4773038" y="4885996"/>
            <a:ext cx="6640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https://www.power.gov.pl/media/101412/Prezentacja_FERS.ppt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2719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zentacja FERS 3.0-3.pdf" descr="Prezentacja FERS 3.0-3.pdf">
            <a:extLst>
              <a:ext uri="{FF2B5EF4-FFF2-40B4-BE49-F238E27FC236}">
                <a16:creationId xmlns:a16="http://schemas.microsoft.com/office/drawing/2014/main" id="{5055D2FD-D0B8-40DE-E40D-FBBC445927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19" y="0"/>
            <a:ext cx="10457234" cy="58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ECD7095B-4863-4661-6CF8-56B5FA9B5555}"/>
              </a:ext>
            </a:extLst>
          </p:cNvPr>
          <p:cNvSpPr/>
          <p:nvPr/>
        </p:nvSpPr>
        <p:spPr>
          <a:xfrm>
            <a:off x="6902824" y="197224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7935F380-0759-F0C4-3DBB-B2F10BE4B237}"/>
              </a:ext>
            </a:extLst>
          </p:cNvPr>
          <p:cNvSpPr/>
          <p:nvPr/>
        </p:nvSpPr>
        <p:spPr>
          <a:xfrm>
            <a:off x="7279342" y="4428566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C6BC9D7A-4DBE-E0FB-D245-F94C7009C4E4}"/>
              </a:ext>
            </a:extLst>
          </p:cNvPr>
          <p:cNvSpPr/>
          <p:nvPr/>
        </p:nvSpPr>
        <p:spPr>
          <a:xfrm>
            <a:off x="7593107" y="1605356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8BBC7109-121E-D127-B1E4-9085A288C143}"/>
              </a:ext>
            </a:extLst>
          </p:cNvPr>
          <p:cNvSpPr/>
          <p:nvPr/>
        </p:nvSpPr>
        <p:spPr>
          <a:xfrm>
            <a:off x="7862047" y="2974938"/>
            <a:ext cx="3227294" cy="1335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26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3DE1C12-4479-B82A-07E7-937A91C77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20" y="0"/>
            <a:ext cx="10487160" cy="5885234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269DCDB-D09E-8919-97D7-13E98FE308BA}"/>
              </a:ext>
            </a:extLst>
          </p:cNvPr>
          <p:cNvSpPr/>
          <p:nvPr/>
        </p:nvSpPr>
        <p:spPr>
          <a:xfrm>
            <a:off x="3135549" y="5515902"/>
            <a:ext cx="8566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https://www.poir.gov.pl/media/99395/FENG_prezentacja_konsultacje_spoleczne_.pdf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5053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A52D059-CB53-D866-E189-18C1C1134E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91" y="0"/>
            <a:ext cx="10651444" cy="58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33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D041806-4523-4897-6F3A-9D83CA069E0D}"/>
              </a:ext>
            </a:extLst>
          </p:cNvPr>
          <p:cNvSpPr txBox="1"/>
          <p:nvPr/>
        </p:nvSpPr>
        <p:spPr>
          <a:xfrm>
            <a:off x="890491" y="301293"/>
            <a:ext cx="1079792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pl-PL" sz="2400" b="1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Rola SRK </a:t>
            </a:r>
            <a:r>
              <a:rPr lang="pl-PL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(wynikająca z zapisów dokumentów)</a:t>
            </a:r>
          </a:p>
          <a:p>
            <a:pPr lvl="0"/>
            <a:endParaRPr lang="pl-PL" sz="24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pl-PL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wdrażanie </a:t>
            </a: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rekomendacji Rad Sektorowych 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dotyczących obszarów kluczowych dla rozwoju społeczno-gospodarczego kraju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realizacja badań </a:t>
            </a: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Bilansu Kapitału Ludzkiego</a:t>
            </a:r>
            <a:r>
              <a:rPr lang="pl-PL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oraz badań tematycznych w obszarach kluczowych dla efektywności rynku pracy (także na poziomie wojewódzkim)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propagowanie uczenia w miejscu pracy, budowanie systemowej współpracy przedsiębiorca - uczelnia/szkoła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współpraca z instytucjami zarządzającymi programami regionalnymi</a:t>
            </a:r>
          </a:p>
        </p:txBody>
      </p:sp>
    </p:spTree>
    <p:extLst>
      <p:ext uri="{BB962C8B-B14F-4D97-AF65-F5344CB8AC3E}">
        <p14:creationId xmlns:p14="http://schemas.microsoft.com/office/powerpoint/2010/main" val="87328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5DB983B-C5B9-93CD-D521-C015EB41B9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988" y="2288499"/>
            <a:ext cx="3387012" cy="3429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0E930DB-D71D-456D-E445-4769D6CA7531}"/>
              </a:ext>
            </a:extLst>
          </p:cNvPr>
          <p:cNvSpPr txBox="1"/>
          <p:nvPr/>
        </p:nvSpPr>
        <p:spPr>
          <a:xfrm>
            <a:off x="1629412" y="712617"/>
            <a:ext cx="9479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Środki centralne (FENG i FERS) i lokalne (stare RPO)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KPO w latach 2022-2026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Częściowo nowa logika – komponent B+R, zawsze kompetencje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Wyraźne podkreślenie cyfrowej transformacji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Kompetencje wprost bazujące na </a:t>
            </a:r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ZSU 2030 i ZSK</a:t>
            </a:r>
          </a:p>
          <a:p>
            <a:pPr marL="342900" indent="-342900">
              <a:buFont typeface="Wingdings" pitchFamily="2" charset="2"/>
              <a:buChar char="Ø"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Projekty będą bardziej wymagające i kompleksowe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Większa odpowiedzialność za „komercyjny” efekt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KPO według logiki „pieniądze za rezultaty”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Współpraca interesariuszy z różnych „silosów”</a:t>
            </a:r>
          </a:p>
          <a:p>
            <a:pPr marL="342900" indent="-342900">
              <a:buFont typeface="Wingdings" pitchFamily="2" charset="2"/>
              <a:buChar char="Ø"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15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E7385C2D-0C49-E78F-9141-E935D7CB0B1A}"/>
              </a:ext>
            </a:extLst>
          </p:cNvPr>
          <p:cNvSpPr/>
          <p:nvPr/>
        </p:nvSpPr>
        <p:spPr>
          <a:xfrm>
            <a:off x="890973" y="973359"/>
            <a:ext cx="3424929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B3DC609A-7EA5-29D1-7A1F-6A9D91F8D5FD}"/>
              </a:ext>
            </a:extLst>
          </p:cNvPr>
          <p:cNvSpPr/>
          <p:nvPr/>
        </p:nvSpPr>
        <p:spPr>
          <a:xfrm>
            <a:off x="1603118" y="1021886"/>
            <a:ext cx="2351973" cy="181470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Podstawa programowa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78D041D9-3D18-89AA-E8D8-CCA4A0AFBD5B}"/>
              </a:ext>
            </a:extLst>
          </p:cNvPr>
          <p:cNvSpPr/>
          <p:nvPr/>
        </p:nvSpPr>
        <p:spPr>
          <a:xfrm>
            <a:off x="5282962" y="1184072"/>
            <a:ext cx="2064102" cy="105962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Bezrobotny</a:t>
            </a: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98D658CC-898D-0FBE-7B89-1207F13AFF9C}"/>
              </a:ext>
            </a:extLst>
          </p:cNvPr>
          <p:cNvSpPr/>
          <p:nvPr/>
        </p:nvSpPr>
        <p:spPr>
          <a:xfrm>
            <a:off x="8375753" y="3544417"/>
            <a:ext cx="1957355" cy="60613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Edukacja </a:t>
            </a:r>
            <a:r>
              <a:rPr lang="pl-PL" sz="1600" dirty="0" err="1">
                <a:solidFill>
                  <a:schemeClr val="tx1"/>
                </a:solidFill>
              </a:rPr>
              <a:t>pozaformalna</a:t>
            </a: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04B96A65-EAE8-A704-9335-752F0FEA4CB9}"/>
              </a:ext>
            </a:extLst>
          </p:cNvPr>
          <p:cNvSpPr/>
          <p:nvPr/>
        </p:nvSpPr>
        <p:spPr>
          <a:xfrm>
            <a:off x="1826701" y="4773324"/>
            <a:ext cx="1835458" cy="62612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CKZ / CKU</a:t>
            </a: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DD1FB819-8179-1302-5D21-0FF88267AC98}"/>
              </a:ext>
            </a:extLst>
          </p:cNvPr>
          <p:cNvSpPr/>
          <p:nvPr/>
        </p:nvSpPr>
        <p:spPr>
          <a:xfrm>
            <a:off x="4368942" y="2997863"/>
            <a:ext cx="2097210" cy="14664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KFS</a:t>
            </a: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FE65BBD2-0BC1-4C03-16A7-5E070F5B45EB}"/>
              </a:ext>
            </a:extLst>
          </p:cNvPr>
          <p:cNvSpPr/>
          <p:nvPr/>
        </p:nvSpPr>
        <p:spPr>
          <a:xfrm>
            <a:off x="8828407" y="1494555"/>
            <a:ext cx="2258568" cy="13538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PARP</a:t>
            </a: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A660DB70-76A9-59B9-3ED7-890FB7343145}"/>
              </a:ext>
            </a:extLst>
          </p:cNvPr>
          <p:cNvSpPr/>
          <p:nvPr/>
        </p:nvSpPr>
        <p:spPr>
          <a:xfrm>
            <a:off x="986961" y="2757303"/>
            <a:ext cx="1757469" cy="1300109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tx1"/>
                </a:solidFill>
              </a:rPr>
              <a:t>MEiN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154C1658-1672-12BE-4A3D-EFCA580B50C0}"/>
              </a:ext>
            </a:extLst>
          </p:cNvPr>
          <p:cNvSpPr/>
          <p:nvPr/>
        </p:nvSpPr>
        <p:spPr>
          <a:xfrm>
            <a:off x="959782" y="4419071"/>
            <a:ext cx="2580020" cy="53616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Studia podyplomowe</a:t>
            </a: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D75059E0-772B-F6CE-EB2E-4D03FB46C082}"/>
              </a:ext>
            </a:extLst>
          </p:cNvPr>
          <p:cNvSpPr/>
          <p:nvPr/>
        </p:nvSpPr>
        <p:spPr>
          <a:xfrm>
            <a:off x="5915498" y="3794827"/>
            <a:ext cx="1593099" cy="6166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LLL</a:t>
            </a: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FEA8A1CB-0CD1-8269-90E3-9447D4CB3427}"/>
              </a:ext>
            </a:extLst>
          </p:cNvPr>
          <p:cNvSpPr/>
          <p:nvPr/>
        </p:nvSpPr>
        <p:spPr>
          <a:xfrm>
            <a:off x="2853647" y="3673401"/>
            <a:ext cx="1508297" cy="76802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Student</a:t>
            </a: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3B66DB4B-8F7E-F96E-886D-52F16ABDEC82}"/>
              </a:ext>
            </a:extLst>
          </p:cNvPr>
          <p:cNvSpPr/>
          <p:nvPr/>
        </p:nvSpPr>
        <p:spPr>
          <a:xfrm>
            <a:off x="2425467" y="2909584"/>
            <a:ext cx="1212144" cy="70463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Uczeń</a:t>
            </a: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4521A782-AD22-20FE-53AB-3ACC3E178C28}"/>
              </a:ext>
            </a:extLst>
          </p:cNvPr>
          <p:cNvSpPr/>
          <p:nvPr/>
        </p:nvSpPr>
        <p:spPr>
          <a:xfrm>
            <a:off x="5315162" y="2289707"/>
            <a:ext cx="2097209" cy="994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Aktywizacja zawodowa</a:t>
            </a:r>
          </a:p>
        </p:txBody>
      </p:sp>
      <p:sp>
        <p:nvSpPr>
          <p:cNvPr id="43" name="Owal 42">
            <a:extLst>
              <a:ext uri="{FF2B5EF4-FFF2-40B4-BE49-F238E27FC236}">
                <a16:creationId xmlns:a16="http://schemas.microsoft.com/office/drawing/2014/main" id="{55392098-7E32-0C67-337B-9D0EF515213C}"/>
              </a:ext>
            </a:extLst>
          </p:cNvPr>
          <p:cNvSpPr/>
          <p:nvPr/>
        </p:nvSpPr>
        <p:spPr>
          <a:xfrm>
            <a:off x="2596788" y="2794890"/>
            <a:ext cx="1401315" cy="251467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C18D8A73-FDFB-9A80-3B07-8694B9B3E3D0}"/>
              </a:ext>
            </a:extLst>
          </p:cNvPr>
          <p:cNvSpPr/>
          <p:nvPr/>
        </p:nvSpPr>
        <p:spPr>
          <a:xfrm>
            <a:off x="846670" y="2117494"/>
            <a:ext cx="1437516" cy="4958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Laboratoria</a:t>
            </a:r>
          </a:p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przyszłosci</a:t>
            </a:r>
            <a:endParaRPr lang="pl-PL" sz="1400" dirty="0">
              <a:solidFill>
                <a:schemeClr val="accent2"/>
              </a:solidFill>
            </a:endParaRPr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BBF62AB6-3BDD-9FAC-70A1-1D11CB9AD2D8}"/>
              </a:ext>
            </a:extLst>
          </p:cNvPr>
          <p:cNvSpPr/>
          <p:nvPr/>
        </p:nvSpPr>
        <p:spPr>
          <a:xfrm>
            <a:off x="8913274" y="2805456"/>
            <a:ext cx="2173701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internacjonalizacja</a:t>
            </a:r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010A4B37-BAFD-0A37-41EB-8CA64EDC577E}"/>
              </a:ext>
            </a:extLst>
          </p:cNvPr>
          <p:cNvSpPr/>
          <p:nvPr/>
        </p:nvSpPr>
        <p:spPr>
          <a:xfrm>
            <a:off x="6458652" y="3581939"/>
            <a:ext cx="983783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B+R</a:t>
            </a:r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E789623A-AF1C-3436-BC58-F9F5A45F4F17}"/>
              </a:ext>
            </a:extLst>
          </p:cNvPr>
          <p:cNvSpPr/>
          <p:nvPr/>
        </p:nvSpPr>
        <p:spPr>
          <a:xfrm>
            <a:off x="1075332" y="2770386"/>
            <a:ext cx="1613671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Kompetencje</a:t>
            </a:r>
          </a:p>
        </p:txBody>
      </p:sp>
      <p:sp>
        <p:nvSpPr>
          <p:cNvPr id="46" name="Owal 45">
            <a:extLst>
              <a:ext uri="{FF2B5EF4-FFF2-40B4-BE49-F238E27FC236}">
                <a16:creationId xmlns:a16="http://schemas.microsoft.com/office/drawing/2014/main" id="{1A66F9FF-AC70-4019-B29F-BFBDAD3B9B90}"/>
              </a:ext>
            </a:extLst>
          </p:cNvPr>
          <p:cNvSpPr/>
          <p:nvPr/>
        </p:nvSpPr>
        <p:spPr>
          <a:xfrm>
            <a:off x="4611364" y="4348570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51" name="Owal 50">
            <a:extLst>
              <a:ext uri="{FF2B5EF4-FFF2-40B4-BE49-F238E27FC236}">
                <a16:creationId xmlns:a16="http://schemas.microsoft.com/office/drawing/2014/main" id="{BC2CDFF7-FF59-BC08-47CB-3F73213AD845}"/>
              </a:ext>
            </a:extLst>
          </p:cNvPr>
          <p:cNvSpPr/>
          <p:nvPr/>
        </p:nvSpPr>
        <p:spPr>
          <a:xfrm>
            <a:off x="9657103" y="1675109"/>
            <a:ext cx="1547639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428F4D22-1C27-C300-E438-66CAF8637F0F}"/>
              </a:ext>
            </a:extLst>
          </p:cNvPr>
          <p:cNvSpPr/>
          <p:nvPr/>
        </p:nvSpPr>
        <p:spPr>
          <a:xfrm>
            <a:off x="1116662" y="3937966"/>
            <a:ext cx="1613671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Doposażenie</a:t>
            </a:r>
          </a:p>
        </p:txBody>
      </p:sp>
      <p:sp>
        <p:nvSpPr>
          <p:cNvPr id="61" name="Owal 60">
            <a:extLst>
              <a:ext uri="{FF2B5EF4-FFF2-40B4-BE49-F238E27FC236}">
                <a16:creationId xmlns:a16="http://schemas.microsoft.com/office/drawing/2014/main" id="{0C1666C6-1BDC-F12F-F3A0-A9F480B255D2}"/>
              </a:ext>
            </a:extLst>
          </p:cNvPr>
          <p:cNvSpPr/>
          <p:nvPr/>
        </p:nvSpPr>
        <p:spPr>
          <a:xfrm>
            <a:off x="2164478" y="3629422"/>
            <a:ext cx="1862063" cy="31329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Staże i praktyki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DBD518DD-25F2-CA8E-5FBC-DEFF89A1EBB7}"/>
              </a:ext>
            </a:extLst>
          </p:cNvPr>
          <p:cNvSpPr/>
          <p:nvPr/>
        </p:nvSpPr>
        <p:spPr>
          <a:xfrm>
            <a:off x="4328221" y="973359"/>
            <a:ext cx="3424929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Prostokąt 53">
            <a:extLst>
              <a:ext uri="{FF2B5EF4-FFF2-40B4-BE49-F238E27FC236}">
                <a16:creationId xmlns:a16="http://schemas.microsoft.com/office/drawing/2014/main" id="{ADC42AEA-C5F2-21B8-7403-B3EB78FC8BD8}"/>
              </a:ext>
            </a:extLst>
          </p:cNvPr>
          <p:cNvSpPr/>
          <p:nvPr/>
        </p:nvSpPr>
        <p:spPr>
          <a:xfrm>
            <a:off x="7765469" y="973359"/>
            <a:ext cx="3424929" cy="444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DA19640-F2A8-9662-6BAD-68775B156FC6}"/>
              </a:ext>
            </a:extLst>
          </p:cNvPr>
          <p:cNvSpPr/>
          <p:nvPr/>
        </p:nvSpPr>
        <p:spPr>
          <a:xfrm>
            <a:off x="1485182" y="442682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Edukacja formalna</a:t>
            </a:r>
            <a:endParaRPr lang="pl-PL" b="1" dirty="0"/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ECC025A3-6868-F292-2906-E81ACBAC11FE}"/>
              </a:ext>
            </a:extLst>
          </p:cNvPr>
          <p:cNvSpPr/>
          <p:nvPr/>
        </p:nvSpPr>
        <p:spPr>
          <a:xfrm>
            <a:off x="4427876" y="443939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Publiczne służby zatrudnienia</a:t>
            </a:r>
            <a:endParaRPr lang="pl-PL" b="1" dirty="0"/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F372633D-ED6D-D213-F4BA-38674D9CC2B3}"/>
              </a:ext>
            </a:extLst>
          </p:cNvPr>
          <p:cNvSpPr/>
          <p:nvPr/>
        </p:nvSpPr>
        <p:spPr>
          <a:xfrm>
            <a:off x="8712302" y="440352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Przedsiębiorcy</a:t>
            </a:r>
            <a:endParaRPr lang="pl-PL" b="1" dirty="0"/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63C98DFE-6F3A-723F-C600-41253B4052FD}"/>
              </a:ext>
            </a:extLst>
          </p:cNvPr>
          <p:cNvSpPr/>
          <p:nvPr/>
        </p:nvSpPr>
        <p:spPr>
          <a:xfrm>
            <a:off x="3585523" y="4497351"/>
            <a:ext cx="1532581" cy="67423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BCU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17A0294E-7077-A9F1-191A-37758FBFBB8C}"/>
              </a:ext>
            </a:extLst>
          </p:cNvPr>
          <p:cNvSpPr/>
          <p:nvPr/>
        </p:nvSpPr>
        <p:spPr>
          <a:xfrm>
            <a:off x="7008726" y="1472736"/>
            <a:ext cx="2016397" cy="106744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Pracodawca</a:t>
            </a: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C855707D-1972-41AE-01A8-0E7FD8CEFDF4}"/>
              </a:ext>
            </a:extLst>
          </p:cNvPr>
          <p:cNvSpPr/>
          <p:nvPr/>
        </p:nvSpPr>
        <p:spPr>
          <a:xfrm>
            <a:off x="5358343" y="2098446"/>
            <a:ext cx="2061168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Kwalifikacje</a:t>
            </a:r>
          </a:p>
        </p:txBody>
      </p:sp>
      <p:sp>
        <p:nvSpPr>
          <p:cNvPr id="47" name="Owal 46">
            <a:extLst>
              <a:ext uri="{FF2B5EF4-FFF2-40B4-BE49-F238E27FC236}">
                <a16:creationId xmlns:a16="http://schemas.microsoft.com/office/drawing/2014/main" id="{6F76C62D-E63A-2F98-2742-92F7FA259C6E}"/>
              </a:ext>
            </a:extLst>
          </p:cNvPr>
          <p:cNvSpPr/>
          <p:nvPr/>
        </p:nvSpPr>
        <p:spPr>
          <a:xfrm>
            <a:off x="8585641" y="1482551"/>
            <a:ext cx="1401315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cyfryzacja</a:t>
            </a: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56597FA9-183F-1D6D-8C94-B52193652F6B}"/>
              </a:ext>
            </a:extLst>
          </p:cNvPr>
          <p:cNvSpPr/>
          <p:nvPr/>
        </p:nvSpPr>
        <p:spPr>
          <a:xfrm>
            <a:off x="7373836" y="3880410"/>
            <a:ext cx="1341835" cy="48491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AI/VR/AR</a:t>
            </a: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C75C5CC2-2C25-FB7A-F2BC-C80589E5CEFA}"/>
              </a:ext>
            </a:extLst>
          </p:cNvPr>
          <p:cNvSpPr/>
          <p:nvPr/>
        </p:nvSpPr>
        <p:spPr>
          <a:xfrm>
            <a:off x="7247279" y="2871274"/>
            <a:ext cx="1777843" cy="87736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Staże i praktyki</a:t>
            </a:r>
          </a:p>
        </p:txBody>
      </p:sp>
      <p:sp>
        <p:nvSpPr>
          <p:cNvPr id="64" name="Owal 63">
            <a:extLst>
              <a:ext uri="{FF2B5EF4-FFF2-40B4-BE49-F238E27FC236}">
                <a16:creationId xmlns:a16="http://schemas.microsoft.com/office/drawing/2014/main" id="{26CDC421-EEF3-599F-CD13-B1E2A7717754}"/>
              </a:ext>
            </a:extLst>
          </p:cNvPr>
          <p:cNvSpPr/>
          <p:nvPr/>
        </p:nvSpPr>
        <p:spPr>
          <a:xfrm>
            <a:off x="7151518" y="2517425"/>
            <a:ext cx="1487949" cy="3607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robotyzacja</a:t>
            </a:r>
          </a:p>
        </p:txBody>
      </p:sp>
      <p:sp>
        <p:nvSpPr>
          <p:cNvPr id="65" name="Owal 64">
            <a:extLst>
              <a:ext uri="{FF2B5EF4-FFF2-40B4-BE49-F238E27FC236}">
                <a16:creationId xmlns:a16="http://schemas.microsoft.com/office/drawing/2014/main" id="{DDD0FABB-61C2-3511-2063-17D848A38A39}"/>
              </a:ext>
            </a:extLst>
          </p:cNvPr>
          <p:cNvSpPr/>
          <p:nvPr/>
        </p:nvSpPr>
        <p:spPr>
          <a:xfrm>
            <a:off x="8475309" y="2316490"/>
            <a:ext cx="2568004" cy="333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Zielona transformacja</a:t>
            </a:r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6B6AD099-73C9-B545-8512-7B0ACB8F3237}"/>
              </a:ext>
            </a:extLst>
          </p:cNvPr>
          <p:cNvSpPr/>
          <p:nvPr/>
        </p:nvSpPr>
        <p:spPr>
          <a:xfrm>
            <a:off x="2958920" y="2306133"/>
            <a:ext cx="2562143" cy="42881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</a:rPr>
              <a:t>Doradztwo zawodowe</a:t>
            </a:r>
          </a:p>
        </p:txBody>
      </p:sp>
      <p:sp>
        <p:nvSpPr>
          <p:cNvPr id="70" name="Owal 69">
            <a:extLst>
              <a:ext uri="{FF2B5EF4-FFF2-40B4-BE49-F238E27FC236}">
                <a16:creationId xmlns:a16="http://schemas.microsoft.com/office/drawing/2014/main" id="{2ED511E7-189C-4F99-E08F-B25C8C2E0E56}"/>
              </a:ext>
            </a:extLst>
          </p:cNvPr>
          <p:cNvSpPr/>
          <p:nvPr/>
        </p:nvSpPr>
        <p:spPr>
          <a:xfrm>
            <a:off x="8036293" y="4429977"/>
            <a:ext cx="2155896" cy="6725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Inwestycje lokalne</a:t>
            </a: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5690303C-BC79-63BF-36B2-8DFAA9556DA8}"/>
              </a:ext>
            </a:extLst>
          </p:cNvPr>
          <p:cNvSpPr/>
          <p:nvPr/>
        </p:nvSpPr>
        <p:spPr>
          <a:xfrm>
            <a:off x="9439886" y="4895870"/>
            <a:ext cx="1688039" cy="36078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accent2"/>
                </a:solidFill>
              </a:rPr>
              <a:t>Infrastruktura</a:t>
            </a:r>
          </a:p>
        </p:txBody>
      </p:sp>
      <p:sp>
        <p:nvSpPr>
          <p:cNvPr id="72" name="Owal 71">
            <a:extLst>
              <a:ext uri="{FF2B5EF4-FFF2-40B4-BE49-F238E27FC236}">
                <a16:creationId xmlns:a16="http://schemas.microsoft.com/office/drawing/2014/main" id="{8CD91684-4055-2189-E698-14D0D405E1E8}"/>
              </a:ext>
            </a:extLst>
          </p:cNvPr>
          <p:cNvSpPr/>
          <p:nvPr/>
        </p:nvSpPr>
        <p:spPr>
          <a:xfrm>
            <a:off x="2870674" y="1055230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Wyniki matur</a:t>
            </a:r>
          </a:p>
        </p:txBody>
      </p:sp>
      <p:sp>
        <p:nvSpPr>
          <p:cNvPr id="73" name="Owal 72">
            <a:extLst>
              <a:ext uri="{FF2B5EF4-FFF2-40B4-BE49-F238E27FC236}">
                <a16:creationId xmlns:a16="http://schemas.microsoft.com/office/drawing/2014/main" id="{494F28B8-E30E-DC46-7F54-8D0CB9D73AB7}"/>
              </a:ext>
            </a:extLst>
          </p:cNvPr>
          <p:cNvSpPr/>
          <p:nvPr/>
        </p:nvSpPr>
        <p:spPr>
          <a:xfrm>
            <a:off x="4504901" y="1041131"/>
            <a:ext cx="1437515" cy="59478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Wskaźnik</a:t>
            </a:r>
          </a:p>
        </p:txBody>
      </p:sp>
      <p:sp>
        <p:nvSpPr>
          <p:cNvPr id="74" name="Owal 73">
            <a:extLst>
              <a:ext uri="{FF2B5EF4-FFF2-40B4-BE49-F238E27FC236}">
                <a16:creationId xmlns:a16="http://schemas.microsoft.com/office/drawing/2014/main" id="{312334F1-86D8-B049-1A0D-08DEA5336010}"/>
              </a:ext>
            </a:extLst>
          </p:cNvPr>
          <p:cNvSpPr/>
          <p:nvPr/>
        </p:nvSpPr>
        <p:spPr>
          <a:xfrm>
            <a:off x="2456104" y="4213222"/>
            <a:ext cx="1835457" cy="39904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parametryzacja</a:t>
            </a:r>
          </a:p>
        </p:txBody>
      </p:sp>
      <p:sp>
        <p:nvSpPr>
          <p:cNvPr id="75" name="Owal 74">
            <a:extLst>
              <a:ext uri="{FF2B5EF4-FFF2-40B4-BE49-F238E27FC236}">
                <a16:creationId xmlns:a16="http://schemas.microsoft.com/office/drawing/2014/main" id="{21039F90-F059-D4B1-D817-145298351C2C}"/>
              </a:ext>
            </a:extLst>
          </p:cNvPr>
          <p:cNvSpPr/>
          <p:nvPr/>
        </p:nvSpPr>
        <p:spPr>
          <a:xfrm>
            <a:off x="7903646" y="1124436"/>
            <a:ext cx="1093801" cy="489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Zysk</a:t>
            </a:r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9C87EF66-B0FA-F375-6CFD-FA586CF09981}"/>
              </a:ext>
            </a:extLst>
          </p:cNvPr>
          <p:cNvSpPr/>
          <p:nvPr/>
        </p:nvSpPr>
        <p:spPr>
          <a:xfrm>
            <a:off x="9308116" y="3397229"/>
            <a:ext cx="1649123" cy="234846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err="1">
                <a:solidFill>
                  <a:schemeClr val="accent2"/>
                </a:solidFill>
              </a:rPr>
              <a:t>cybersecurity</a:t>
            </a:r>
            <a:endParaRPr lang="pl-PL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59CC44-A5FC-CA09-C85E-C5ADCDDA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8" y="135626"/>
            <a:ext cx="8728975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4000" b="1" dirty="0">
                <a:solidFill>
                  <a:srgbClr val="BF0000"/>
                </a:solidFill>
                <a:latin typeface="Calibri" panose="020F0502020204030204" pitchFamily="34" charset="0"/>
                <a:ea typeface="+mn-ea"/>
                <a:cs typeface="+mn-cs"/>
              </a:rPr>
              <a:t>Przykłady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7CEC318-04A9-1F7F-5FBE-531C4C1FD464}"/>
              </a:ext>
            </a:extLst>
          </p:cNvPr>
          <p:cNvSpPr txBox="1"/>
          <p:nvPr/>
        </p:nvSpPr>
        <p:spPr>
          <a:xfrm>
            <a:off x="818148" y="1278626"/>
            <a:ext cx="110530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Centrum Kompetencji Nowoczesnych Usług Biznesowych w Zabrzu </a:t>
            </a:r>
            <a:endParaRPr lang="pl-PL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Założyciele: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Miasto Zabrze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Wydział Organizacji i Zarządzania Politechniki Śląskiej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SRK NUB (</a:t>
            </a:r>
            <a:r>
              <a:rPr lang="pl-PL" sz="1600" dirty="0" err="1"/>
              <a:t>Syntea</a:t>
            </a:r>
            <a:r>
              <a:rPr lang="pl-PL" sz="1600" dirty="0"/>
              <a:t> S.A. jako Lider konsorcjum)</a:t>
            </a:r>
          </a:p>
          <a:p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r>
              <a:rPr lang="pl-PL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eduTECH</a:t>
            </a:r>
            <a:r>
              <a:rPr lang="pl-PL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 klaster</a:t>
            </a:r>
          </a:p>
          <a:p>
            <a:endParaRPr lang="pl-PL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Założyciele: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Małopolska Agencja Rozwoju Regionalnego S.A.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Fundacja Inteligentna Małopolska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Stowarzyszenie Miasta w Internecie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Fundacja Horyzont 360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SRK NUB (</a:t>
            </a:r>
            <a:r>
              <a:rPr lang="pl-PL" sz="1600" dirty="0" err="1"/>
              <a:t>Syntea</a:t>
            </a:r>
            <a:r>
              <a:rPr lang="pl-PL" sz="1600" dirty="0"/>
              <a:t> S.A. jako Lider konsorcjum)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Wiśniowski sp. z o.o. spółka komandytowo akcyjna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C44FA0-8611-1519-DC23-06E911C29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545" y="2150670"/>
            <a:ext cx="3881960" cy="24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4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7238A86-447E-6B50-39AB-AD2AA0494025}"/>
              </a:ext>
            </a:extLst>
          </p:cNvPr>
          <p:cNvSpPr/>
          <p:nvPr/>
        </p:nvSpPr>
        <p:spPr>
          <a:xfrm>
            <a:off x="872993" y="1813173"/>
            <a:ext cx="1089158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latin typeface="Corbel" panose="020B0503020204020204" pitchFamily="34" charset="0"/>
              </a:rPr>
              <a:t>Zbudowanie bliskiej i powtarzalnej współpracy pomiędzy </a:t>
            </a:r>
            <a:r>
              <a:rPr lang="pl-PL" sz="2800" b="1" dirty="0">
                <a:latin typeface="Corbel" panose="020B0503020204020204" pitchFamily="34" charset="0"/>
              </a:rPr>
              <a:t>środowiskiem edukacji a sektorem nowoczesnych usług dla biznesu (NUB)</a:t>
            </a:r>
            <a:r>
              <a:rPr lang="pl-PL" sz="2800" dirty="0">
                <a:latin typeface="Corbel" panose="020B0503020204020204" pitchFamily="34" charset="0"/>
              </a:rPr>
              <a:t>. </a:t>
            </a:r>
          </a:p>
          <a:p>
            <a:endParaRPr lang="pl-PL" dirty="0"/>
          </a:p>
          <a:p>
            <a:r>
              <a:rPr lang="pl-PL" dirty="0"/>
              <a:t>SRK mają charakter doradczo-konsultacyjny wynikający z zapisów ustawy o PARP </a:t>
            </a:r>
            <a:r>
              <a:rPr lang="pl-PL" dirty="0">
                <a:solidFill>
                  <a:schemeClr val="accent2"/>
                </a:solidFill>
              </a:rPr>
              <a:t>(</a:t>
            </a:r>
            <a:r>
              <a:rPr lang="nn-NO" dirty="0" err="1">
                <a:solidFill>
                  <a:schemeClr val="accent2"/>
                </a:solidFill>
              </a:rPr>
              <a:t>Dz.U</a:t>
            </a:r>
            <a:r>
              <a:rPr lang="nn-NO" dirty="0">
                <a:solidFill>
                  <a:schemeClr val="accent2"/>
                </a:solidFill>
              </a:rPr>
              <a:t>. 2000 nr 109 </a:t>
            </a:r>
            <a:r>
              <a:rPr lang="nn-NO" dirty="0" err="1">
                <a:solidFill>
                  <a:schemeClr val="accent2"/>
                </a:solidFill>
              </a:rPr>
              <a:t>poz</a:t>
            </a:r>
            <a:r>
              <a:rPr lang="nn-NO" dirty="0">
                <a:solidFill>
                  <a:schemeClr val="accent2"/>
                </a:solidFill>
              </a:rPr>
              <a:t>. 1158</a:t>
            </a:r>
            <a:r>
              <a:rPr lang="pl-PL" dirty="0">
                <a:solidFill>
                  <a:schemeClr val="accent2"/>
                </a:solidFill>
              </a:rPr>
              <a:t>)</a:t>
            </a:r>
          </a:p>
          <a:p>
            <a:pPr algn="just"/>
            <a:endParaRPr lang="pl-PL" sz="2800" dirty="0">
              <a:latin typeface="Corbel" panose="020B0503020204020204" pitchFamily="34" charset="0"/>
            </a:endParaRPr>
          </a:p>
          <a:p>
            <a:pPr algn="just"/>
            <a:r>
              <a:rPr lang="pl-PL" sz="2000" dirty="0">
                <a:latin typeface="Corbel" panose="020B0503020204020204" pitchFamily="34" charset="0"/>
              </a:rPr>
              <a:t>Rezultat: </a:t>
            </a:r>
          </a:p>
          <a:p>
            <a:pPr algn="just"/>
            <a:r>
              <a:rPr lang="pl-PL" sz="3200" b="1" dirty="0">
                <a:solidFill>
                  <a:schemeClr val="accent2"/>
                </a:solidFill>
                <a:latin typeface="Corbel" panose="020B0503020204020204" pitchFamily="34" charset="0"/>
              </a:rPr>
              <a:t>Przygotowywanie kadr umożliwiających konkurowanie lokalnym przedsiębiorcom </a:t>
            </a:r>
            <a:r>
              <a:rPr lang="pl-PL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– mix kompetencji i dostępności zasobów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3BD5FBD-3138-CFBB-E858-804DE51A2E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920" y="93504"/>
            <a:ext cx="7940160" cy="8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1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72990029-2E88-ABB6-E7DB-8DD48F4F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8" y="135626"/>
            <a:ext cx="8728975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400" b="1" dirty="0">
                <a:solidFill>
                  <a:srgbClr val="BF0000"/>
                </a:solidFill>
                <a:latin typeface="Calibri" panose="020F0502020204030204" pitchFamily="34" charset="0"/>
                <a:ea typeface="+mn-ea"/>
                <a:cs typeface="+mn-cs"/>
              </a:rPr>
              <a:t>Oczekiwane efekty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9C4785-18F8-77C2-CAFD-0AAC75197EFA}"/>
              </a:ext>
            </a:extLst>
          </p:cNvPr>
          <p:cNvSpPr txBox="1"/>
          <p:nvPr/>
        </p:nvSpPr>
        <p:spPr>
          <a:xfrm>
            <a:off x="818148" y="1179259"/>
            <a:ext cx="111653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TALENT: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językowe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2 języki obce 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merytoryczne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zaawansowane systemy informatyczne np. ERP, zarządzanie projektami, finanse-rachunkowość, sztuczna inteligencja,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cyberbezpieczeństwo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metaverse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robotyka itp.</a:t>
            </a:r>
          </a:p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Kompetencje miękkie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– zarządzanie konfliktem, praca hybrydowa i efektywna praca zdalna, </a:t>
            </a:r>
            <a:r>
              <a:rPr lang="pl-P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szerokokontekstowość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, zarządzanie obciążeniem kognitywnym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Taki TALENT jest gotowy do podjęcia pracy w sektorze NUB na stanowiskach </a:t>
            </a:r>
            <a:r>
              <a:rPr lang="pl-PL" sz="2000" b="1" dirty="0" err="1">
                <a:solidFill>
                  <a:srgbClr val="C00000"/>
                </a:solidFill>
                <a:latin typeface="Corbel"/>
              </a:rPr>
              <a:t>middle</a:t>
            </a:r>
            <a:r>
              <a:rPr lang="pl-PL" sz="2000" b="1" dirty="0">
                <a:solidFill>
                  <a:srgbClr val="C00000"/>
                </a:solidFill>
                <a:latin typeface="Corbel"/>
              </a:rPr>
              <a:t> </a:t>
            </a:r>
            <a:r>
              <a:rPr lang="pl-PL" sz="2000" b="1" dirty="0" err="1">
                <a:solidFill>
                  <a:srgbClr val="C00000"/>
                </a:solidFill>
                <a:latin typeface="Corbel"/>
              </a:rPr>
              <a:t>level</a:t>
            </a:r>
            <a:endParaRPr lang="pl-PL" sz="2000" b="1" dirty="0">
              <a:solidFill>
                <a:srgbClr val="C00000"/>
              </a:solidFill>
              <a:latin typeface="Corbel"/>
            </a:endParaRPr>
          </a:p>
          <a:p>
            <a:pPr algn="ctr"/>
            <a:endParaRPr lang="pl-PL" sz="2000" b="1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</a:endParaRPr>
          </a:p>
          <a:p>
            <a:pPr algn="ctr"/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lub założenia </a:t>
            </a:r>
            <a:r>
              <a:rPr lang="pl-PL" sz="2000" b="1" dirty="0">
                <a:solidFill>
                  <a:srgbClr val="C00000"/>
                </a:solidFill>
                <a:latin typeface="Corbel"/>
              </a:rPr>
              <a:t>własnej działalności 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/ pracy w innych miejscach wymagających nowoczesnych kompetencji</a:t>
            </a:r>
          </a:p>
        </p:txBody>
      </p:sp>
    </p:spTree>
    <p:extLst>
      <p:ext uri="{BB962C8B-B14F-4D97-AF65-F5344CB8AC3E}">
        <p14:creationId xmlns:p14="http://schemas.microsoft.com/office/powerpoint/2010/main" val="2645766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97D780C4-AC71-4927-2E2F-CCE281A63D24}"/>
              </a:ext>
            </a:extLst>
          </p:cNvPr>
          <p:cNvGrpSpPr/>
          <p:nvPr/>
        </p:nvGrpSpPr>
        <p:grpSpPr>
          <a:xfrm>
            <a:off x="2886599" y="1215911"/>
            <a:ext cx="6418802" cy="3094273"/>
            <a:chOff x="2886599" y="1249181"/>
            <a:chExt cx="6418802" cy="3094273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8D96813F-C8F8-FA90-1D4A-ABEC31E0E72E}"/>
                </a:ext>
              </a:extLst>
            </p:cNvPr>
            <p:cNvGrpSpPr/>
            <p:nvPr/>
          </p:nvGrpSpPr>
          <p:grpSpPr>
            <a:xfrm>
              <a:off x="2886599" y="2172511"/>
              <a:ext cx="6418802" cy="2170943"/>
              <a:chOff x="1780425" y="1541865"/>
              <a:chExt cx="9478802" cy="3265829"/>
            </a:xfrm>
          </p:grpSpPr>
          <p:pic>
            <p:nvPicPr>
              <p:cNvPr id="9" name="Obraz 8">
                <a:extLst>
                  <a:ext uri="{FF2B5EF4-FFF2-40B4-BE49-F238E27FC236}">
                    <a16:creationId xmlns:a16="http://schemas.microsoft.com/office/drawing/2014/main" id="{3167AFE1-B599-4870-B54B-E3078F05F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238287">
                <a:off x="4858519" y="1637130"/>
                <a:ext cx="3341451" cy="3029490"/>
              </a:xfrm>
              <a:prstGeom prst="rect">
                <a:avLst/>
              </a:prstGeom>
              <a:effectLst>
                <a:softEdge rad="137814"/>
              </a:effectLst>
            </p:spPr>
          </p:pic>
          <p:pic>
            <p:nvPicPr>
              <p:cNvPr id="10" name="Obraz 9">
                <a:extLst>
                  <a:ext uri="{FF2B5EF4-FFF2-40B4-BE49-F238E27FC236}">
                    <a16:creationId xmlns:a16="http://schemas.microsoft.com/office/drawing/2014/main" id="{A4148A66-E88A-92E9-347C-22907F936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1780425" y="1541865"/>
                <a:ext cx="3462236" cy="3220022"/>
              </a:xfrm>
              <a:prstGeom prst="rect">
                <a:avLst/>
              </a:prstGeom>
              <a:effectLst>
                <a:softEdge rad="131067"/>
              </a:effectLst>
            </p:spPr>
          </p:pic>
          <p:pic>
            <p:nvPicPr>
              <p:cNvPr id="11" name="Obraz 10">
                <a:extLst>
                  <a:ext uri="{FF2B5EF4-FFF2-40B4-BE49-F238E27FC236}">
                    <a16:creationId xmlns:a16="http://schemas.microsoft.com/office/drawing/2014/main" id="{20718D4E-8C30-618C-55B0-2ABA2E2E3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465479">
                <a:off x="7963711" y="1602944"/>
                <a:ext cx="3295516" cy="3204750"/>
              </a:xfrm>
              <a:prstGeom prst="rect">
                <a:avLst/>
              </a:prstGeom>
              <a:effectLst>
                <a:softEdge rad="131067"/>
              </a:effectLst>
            </p:spPr>
          </p:pic>
        </p:grp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63F49914-17A3-DFBC-3708-75267B293D28}"/>
                </a:ext>
              </a:extLst>
            </p:cNvPr>
            <p:cNvSpPr txBox="1"/>
            <p:nvPr/>
          </p:nvSpPr>
          <p:spPr>
            <a:xfrm>
              <a:off x="3159439" y="1249181"/>
              <a:ext cx="16321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0"/>
                </a:rPr>
                <a:t>AI/ML/CS</a:t>
              </a:r>
            </a:p>
            <a:p>
              <a:pPr algn="ctr"/>
              <a:r>
                <a:rPr lang="pl-PL" dirty="0" err="1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0"/>
                </a:rPr>
                <a:t>Blockchain</a:t>
              </a:r>
              <a:endParaRPr lang="pl-PL" dirty="0">
                <a:solidFill>
                  <a:schemeClr val="bg1">
                    <a:lumMod val="50000"/>
                  </a:schemeClr>
                </a:solidFill>
                <a:latin typeface="Chalkduster" panose="03050602040202020205" pitchFamily="66" charset="0"/>
              </a:endParaRPr>
            </a:p>
            <a:p>
              <a:pPr algn="ctr"/>
              <a:r>
                <a:rPr lang="pl-PL" dirty="0" err="1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0"/>
                </a:rPr>
                <a:t>Metaverse</a:t>
              </a:r>
              <a:endParaRPr lang="pl-PL" dirty="0">
                <a:solidFill>
                  <a:schemeClr val="bg1">
                    <a:lumMod val="50000"/>
                  </a:schemeClr>
                </a:solidFill>
                <a:latin typeface="Chalkduster" panose="03050602040202020205" pitchFamily="66" charset="0"/>
              </a:endParaRP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2F8C256A-05F4-7207-15C9-5FE5A854B862}"/>
                </a:ext>
              </a:extLst>
            </p:cNvPr>
            <p:cNvSpPr txBox="1"/>
            <p:nvPr/>
          </p:nvSpPr>
          <p:spPr>
            <a:xfrm>
              <a:off x="5399900" y="1249181"/>
              <a:ext cx="15119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0"/>
                </a:rPr>
                <a:t>RPA</a:t>
              </a:r>
            </a:p>
            <a:p>
              <a:pPr algn="ctr"/>
              <a:r>
                <a:rPr lang="pl-PL" dirty="0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0"/>
                </a:rPr>
                <a:t>Druk 3D</a:t>
              </a:r>
            </a:p>
            <a:p>
              <a:pPr algn="ctr"/>
              <a:r>
                <a:rPr lang="pl-PL" dirty="0">
                  <a:solidFill>
                    <a:schemeClr val="bg1">
                      <a:lumMod val="50000"/>
                    </a:schemeClr>
                  </a:solidFill>
                  <a:latin typeface="Chalkduster" panose="03050602040202020205" pitchFamily="66" charset="0"/>
                </a:rPr>
                <a:t>„stare” IT</a:t>
              </a:r>
            </a:p>
            <a:p>
              <a:endParaRPr lang="pl-PL" dirty="0">
                <a:solidFill>
                  <a:schemeClr val="bg1">
                    <a:lumMod val="50000"/>
                  </a:schemeClr>
                </a:solidFill>
                <a:latin typeface="Chalkduster" panose="03050602040202020205" pitchFamily="66" charset="0"/>
              </a:endParaRP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BBDEF2E1-883B-4D2F-D288-007F7C0F6D26}"/>
                </a:ext>
              </a:extLst>
            </p:cNvPr>
            <p:cNvSpPr txBox="1"/>
            <p:nvPr/>
          </p:nvSpPr>
          <p:spPr>
            <a:xfrm>
              <a:off x="7580831" y="180317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l-PL" dirty="0">
                <a:solidFill>
                  <a:schemeClr val="bg1">
                    <a:lumMod val="50000"/>
                  </a:schemeClr>
                </a:solidFill>
                <a:latin typeface="Chalkduster" panose="03050602040202020205" pitchFamily="66" charset="0"/>
              </a:endParaRPr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97DF328-E70A-354C-D24B-712D7B5FA92B}"/>
              </a:ext>
            </a:extLst>
          </p:cNvPr>
          <p:cNvSpPr txBox="1"/>
          <p:nvPr/>
        </p:nvSpPr>
        <p:spPr>
          <a:xfrm>
            <a:off x="7840164" y="1215911"/>
            <a:ext cx="90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Chalkduster" panose="03050602040202020205" pitchFamily="66" charset="0"/>
              </a:rPr>
              <a:t>Smart</a:t>
            </a:r>
          </a:p>
          <a:p>
            <a:endParaRPr lang="pl-PL" dirty="0">
              <a:solidFill>
                <a:schemeClr val="bg1">
                  <a:lumMod val="50000"/>
                </a:schemeClr>
              </a:solidFill>
              <a:latin typeface="Chalkduster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073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B8005B0D-A67B-27E9-A62B-0EFC8BD20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9188" y="-261511"/>
            <a:ext cx="3076766" cy="6683349"/>
          </a:xfrm>
          <a:prstGeom prst="rect">
            <a:avLst/>
          </a:prstGeom>
          <a:effectLst>
            <a:softEdge rad="439539"/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CB2F96F-C6FF-BFC9-E554-12E9C47E42A6}"/>
              </a:ext>
            </a:extLst>
          </p:cNvPr>
          <p:cNvSpPr/>
          <p:nvPr/>
        </p:nvSpPr>
        <p:spPr>
          <a:xfrm>
            <a:off x="2067441" y="974792"/>
            <a:ext cx="2021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chemeClr val="accent2"/>
                </a:solidFill>
                <a:latin typeface="Corbel" panose="020B0503020204020204" pitchFamily="34" charset="0"/>
              </a:rPr>
              <a:t>TALENT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498386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FE2A133-107F-4553-5C2E-6CAD0E49EF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5" y="395020"/>
            <a:ext cx="5603181" cy="54756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D6422F9-CDB8-A70E-7484-7550F93BB1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049" y="219456"/>
            <a:ext cx="3128975" cy="308353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7A5437F-BC0C-24B0-BA09-94A869BE1E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505" y="395020"/>
            <a:ext cx="2163920" cy="36356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143B776-26D4-92C5-4440-492FC02E97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298" y="4131288"/>
            <a:ext cx="2584154" cy="130022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0154D4E-D70D-9111-9AC5-58D028104F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46" y="4550469"/>
            <a:ext cx="3706981" cy="88104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B5C96-FEF6-93E2-FF3C-D11678F110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62" y="3429000"/>
            <a:ext cx="3706947" cy="739924"/>
          </a:xfrm>
          <a:prstGeom prst="rect">
            <a:avLst/>
          </a:prstGeom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87109229-AEE6-4C5D-ACFD-E0EE5622C3BE}"/>
              </a:ext>
            </a:extLst>
          </p:cNvPr>
          <p:cNvSpPr/>
          <p:nvPr/>
        </p:nvSpPr>
        <p:spPr>
          <a:xfrm>
            <a:off x="2366682" y="4383741"/>
            <a:ext cx="609601" cy="2510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0B959328-E1DE-A62E-27B3-2965601C3AD3}"/>
              </a:ext>
            </a:extLst>
          </p:cNvPr>
          <p:cNvSpPr/>
          <p:nvPr/>
        </p:nvSpPr>
        <p:spPr>
          <a:xfrm>
            <a:off x="2277040" y="5280213"/>
            <a:ext cx="2940424" cy="4213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309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B96C76C7-E3CE-C371-F9C6-693733D988CD}"/>
              </a:ext>
            </a:extLst>
          </p:cNvPr>
          <p:cNvGrpSpPr/>
          <p:nvPr/>
        </p:nvGrpSpPr>
        <p:grpSpPr>
          <a:xfrm>
            <a:off x="815975" y="601169"/>
            <a:ext cx="10309225" cy="4854428"/>
            <a:chOff x="-256738" y="759871"/>
            <a:chExt cx="10309225" cy="4854428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B8E66157-2C62-31B6-72E7-402BCEAC4D17}"/>
                </a:ext>
              </a:extLst>
            </p:cNvPr>
            <p:cNvSpPr/>
            <p:nvPr/>
          </p:nvSpPr>
          <p:spPr>
            <a:xfrm>
              <a:off x="-256738" y="759871"/>
              <a:ext cx="472335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800" b="1" dirty="0" err="1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Anti</a:t>
              </a:r>
              <a:r>
                <a:rPr lang="pl-PL" sz="28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</a:t>
              </a:r>
              <a:r>
                <a:rPr lang="pl-PL" sz="2800" b="1" dirty="0" err="1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acess</a:t>
              </a:r>
              <a:r>
                <a:rPr lang="pl-PL" sz="28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</a:t>
              </a:r>
              <a:r>
                <a:rPr lang="pl-PL" sz="2800" b="1" dirty="0" err="1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area</a:t>
              </a:r>
              <a:r>
                <a:rPr lang="pl-PL" sz="28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</a:t>
              </a:r>
              <a:r>
                <a:rPr lang="pl-PL" sz="2800" b="1" dirty="0" err="1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denial</a:t>
              </a:r>
              <a:r>
                <a:rPr lang="pl-PL" sz="28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(A2Ad)</a:t>
              </a:r>
            </a:p>
            <a:p>
              <a:r>
                <a:rPr lang="pl-PL" sz="1200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Czas usługi </a:t>
              </a:r>
              <a:r>
                <a:rPr lang="pl-PL" sz="12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&lt;</a:t>
              </a:r>
              <a:r>
                <a:rPr lang="pl-PL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10</a:t>
              </a:r>
              <a:r>
                <a:rPr lang="pl-PL" sz="12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s </a:t>
              </a:r>
            </a:p>
            <a:p>
              <a:r>
                <a:rPr lang="pl-PL" sz="1200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Jednostkowy koszt </a:t>
              </a:r>
              <a:r>
                <a:rPr lang="pl-PL" sz="12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&gt;</a:t>
              </a:r>
              <a:r>
                <a:rPr lang="pl-PL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1</a:t>
              </a:r>
              <a:r>
                <a:rPr lang="pl-PL" sz="12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mln USD</a:t>
              </a:r>
            </a:p>
            <a:p>
              <a:r>
                <a:rPr lang="pl-PL" sz="1200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Koszt systemu </a:t>
              </a:r>
              <a:r>
                <a:rPr lang="pl-PL" sz="12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&gt;XX mld USD</a:t>
              </a:r>
            </a:p>
            <a:p>
              <a:endParaRPr lang="pl-PL" sz="12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endParaRPr>
            </a:p>
            <a:p>
              <a:r>
                <a:rPr lang="pl-PL" sz="1200" b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Konsekwencje braku - OPŁAKANE</a:t>
              </a:r>
            </a:p>
          </p:txBody>
        </p:sp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D8D64DD8-354E-7070-3F5C-BA6354BE3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673" y="1846916"/>
              <a:ext cx="5881814" cy="3767383"/>
            </a:xfrm>
            <a:prstGeom prst="rect">
              <a:avLst/>
            </a:prstGeom>
          </p:spPr>
        </p:pic>
      </p:grpSp>
      <p:sp>
        <p:nvSpPr>
          <p:cNvPr id="26" name="Owal 25">
            <a:extLst>
              <a:ext uri="{FF2B5EF4-FFF2-40B4-BE49-F238E27FC236}">
                <a16:creationId xmlns:a16="http://schemas.microsoft.com/office/drawing/2014/main" id="{D7AD28E6-0E2A-1CF0-767D-B7C7BD82979A}"/>
              </a:ext>
            </a:extLst>
          </p:cNvPr>
          <p:cNvSpPr/>
          <p:nvPr/>
        </p:nvSpPr>
        <p:spPr>
          <a:xfrm>
            <a:off x="9009530" y="2088777"/>
            <a:ext cx="466164" cy="457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206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wal 7">
            <a:extLst>
              <a:ext uri="{FF2B5EF4-FFF2-40B4-BE49-F238E27FC236}">
                <a16:creationId xmlns:a16="http://schemas.microsoft.com/office/drawing/2014/main" id="{71A35719-BDFD-A2F1-4E75-C32DCB65DEEE}"/>
              </a:ext>
            </a:extLst>
          </p:cNvPr>
          <p:cNvSpPr/>
          <p:nvPr/>
        </p:nvSpPr>
        <p:spPr>
          <a:xfrm>
            <a:off x="2406530" y="457876"/>
            <a:ext cx="9713752" cy="63661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800" dirty="0">
                <a:solidFill>
                  <a:schemeClr val="accent6"/>
                </a:solidFill>
              </a:rPr>
              <a:t>    Jakość życia</a:t>
            </a:r>
          </a:p>
          <a:p>
            <a:pPr algn="r"/>
            <a:endParaRPr lang="pl-PL" sz="2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6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  <a:p>
            <a:pPr algn="r"/>
            <a:endParaRPr lang="pl-PL" sz="1400" dirty="0">
              <a:solidFill>
                <a:schemeClr val="accent2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383A9282-F788-309E-19EC-CB479ABC0B55}"/>
              </a:ext>
            </a:extLst>
          </p:cNvPr>
          <p:cNvGrpSpPr/>
          <p:nvPr/>
        </p:nvGrpSpPr>
        <p:grpSpPr>
          <a:xfrm>
            <a:off x="4864957" y="2499653"/>
            <a:ext cx="5198802" cy="3417291"/>
            <a:chOff x="5639522" y="1960437"/>
            <a:chExt cx="5198802" cy="3417291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EC58BB5-DC02-2E0F-2582-76C3822E2894}"/>
                </a:ext>
              </a:extLst>
            </p:cNvPr>
            <p:cNvSpPr/>
            <p:nvPr/>
          </p:nvSpPr>
          <p:spPr>
            <a:xfrm>
              <a:off x="8828740" y="1960437"/>
              <a:ext cx="1865999" cy="153958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Praca</a:t>
              </a: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5E3F085C-23AC-BBF9-1842-4E931ABEBFAE}"/>
                </a:ext>
              </a:extLst>
            </p:cNvPr>
            <p:cNvSpPr/>
            <p:nvPr/>
          </p:nvSpPr>
          <p:spPr>
            <a:xfrm>
              <a:off x="5639522" y="3689634"/>
              <a:ext cx="3189218" cy="168809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4000" dirty="0">
                  <a:solidFill>
                    <a:schemeClr val="accent2"/>
                  </a:solidFill>
                </a:rPr>
                <a:t>Szkoła</a:t>
              </a:r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D289DD28-1EE4-26B5-B22D-803585A0AC05}"/>
                </a:ext>
              </a:extLst>
            </p:cNvPr>
            <p:cNvSpPr/>
            <p:nvPr/>
          </p:nvSpPr>
          <p:spPr>
            <a:xfrm>
              <a:off x="8946616" y="3821572"/>
              <a:ext cx="1891708" cy="142421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Uczelnia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51B37F3-2A19-A9B4-EF93-D9FA9CBCACA6}"/>
              </a:ext>
            </a:extLst>
          </p:cNvPr>
          <p:cNvGrpSpPr/>
          <p:nvPr/>
        </p:nvGrpSpPr>
        <p:grpSpPr>
          <a:xfrm>
            <a:off x="5933674" y="2799019"/>
            <a:ext cx="4355291" cy="2947323"/>
            <a:chOff x="5933674" y="2799019"/>
            <a:chExt cx="4355291" cy="2947323"/>
          </a:xfrm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EAFC3B85-42C6-7C69-A650-5D196FEF5509}"/>
                </a:ext>
              </a:extLst>
            </p:cNvPr>
            <p:cNvSpPr/>
            <p:nvPr/>
          </p:nvSpPr>
          <p:spPr>
            <a:xfrm>
              <a:off x="5933674" y="2799019"/>
              <a:ext cx="1983069" cy="153304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Diagnoza</a:t>
              </a:r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DC63BE19-C11E-AA88-DAC9-3020F31CC44E}"/>
                </a:ext>
              </a:extLst>
            </p:cNvPr>
            <p:cNvSpPr/>
            <p:nvPr/>
          </p:nvSpPr>
          <p:spPr>
            <a:xfrm>
              <a:off x="8392385" y="3423633"/>
              <a:ext cx="1896580" cy="104494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Dopasowanie</a:t>
              </a:r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09A40C46-E34D-5EB3-46D1-FE54FFB9EDA4}"/>
                </a:ext>
              </a:extLst>
            </p:cNvPr>
            <p:cNvSpPr/>
            <p:nvPr/>
          </p:nvSpPr>
          <p:spPr>
            <a:xfrm>
              <a:off x="7266316" y="4601394"/>
              <a:ext cx="1479751" cy="114494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Krótkie formy</a:t>
              </a: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0F808977-5380-B29E-8DDB-00B0F435C9EC}"/>
              </a:ext>
            </a:extLst>
          </p:cNvPr>
          <p:cNvGrpSpPr/>
          <p:nvPr/>
        </p:nvGrpSpPr>
        <p:grpSpPr>
          <a:xfrm>
            <a:off x="5901113" y="3152561"/>
            <a:ext cx="4250420" cy="1724244"/>
            <a:chOff x="5901113" y="3152561"/>
            <a:chExt cx="4250420" cy="1724244"/>
          </a:xfrm>
        </p:grpSpPr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58529433-AAC7-FC55-9A25-CD014E8E0FCA}"/>
                </a:ext>
              </a:extLst>
            </p:cNvPr>
            <p:cNvSpPr/>
            <p:nvPr/>
          </p:nvSpPr>
          <p:spPr>
            <a:xfrm>
              <a:off x="5901113" y="3751677"/>
              <a:ext cx="1939020" cy="91699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Kompetencje</a:t>
              </a:r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40A40A3F-CCCF-9F0B-AEAA-DF7C9BC29821}"/>
                </a:ext>
              </a:extLst>
            </p:cNvPr>
            <p:cNvSpPr/>
            <p:nvPr/>
          </p:nvSpPr>
          <p:spPr>
            <a:xfrm>
              <a:off x="8328213" y="4208299"/>
              <a:ext cx="1823320" cy="66850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Kwalifikacje</a:t>
              </a:r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1DA44CE5-3449-1E9B-10C6-CC68966C8D68}"/>
                </a:ext>
              </a:extLst>
            </p:cNvPr>
            <p:cNvSpPr/>
            <p:nvPr/>
          </p:nvSpPr>
          <p:spPr>
            <a:xfrm>
              <a:off x="7357533" y="3152561"/>
              <a:ext cx="1248206" cy="8438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accent2"/>
                  </a:solidFill>
                </a:rPr>
                <a:t>Staże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054633F-1F38-017B-3B85-BAD3EA129662}"/>
              </a:ext>
            </a:extLst>
          </p:cNvPr>
          <p:cNvGrpSpPr/>
          <p:nvPr/>
        </p:nvGrpSpPr>
        <p:grpSpPr>
          <a:xfrm>
            <a:off x="876995" y="756360"/>
            <a:ext cx="7722277" cy="3957137"/>
            <a:chOff x="876995" y="756360"/>
            <a:chExt cx="7722277" cy="3957137"/>
          </a:xfrm>
        </p:grpSpPr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E62C6515-D91E-9C87-184A-C3AC0CC0A3ED}"/>
                </a:ext>
              </a:extLst>
            </p:cNvPr>
            <p:cNvSpPr/>
            <p:nvPr/>
          </p:nvSpPr>
          <p:spPr>
            <a:xfrm>
              <a:off x="876995" y="756360"/>
              <a:ext cx="5885541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l-PL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Talent </a:t>
              </a:r>
              <a:r>
                <a:rPr lang="pl-PL" sz="2400" b="1" dirty="0" err="1">
                  <a:solidFill>
                    <a:srgbClr val="FF0000"/>
                  </a:solidFill>
                  <a:latin typeface="Corbel" panose="020B0503020204020204" pitchFamily="34" charset="0"/>
                </a:rPr>
                <a:t>Community</a:t>
              </a:r>
              <a:r>
                <a:rPr lang="pl-PL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 </a:t>
              </a:r>
              <a:r>
                <a:rPr lang="pl-PL" sz="2400" b="1" dirty="0" err="1">
                  <a:solidFill>
                    <a:srgbClr val="FF0000"/>
                  </a:solidFill>
                  <a:latin typeface="Corbel" panose="020B0503020204020204" pitchFamily="34" charset="0"/>
                </a:rPr>
                <a:t>Practice</a:t>
              </a:r>
              <a:r>
                <a:rPr lang="pl-PL" sz="24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 (TCP)</a:t>
              </a:r>
            </a:p>
            <a:p>
              <a:r>
                <a:rPr lang="pl-PL" sz="1200" dirty="0">
                  <a:solidFill>
                    <a:srgbClr val="FF0000"/>
                  </a:solidFill>
                  <a:latin typeface="Corbel" panose="020B0503020204020204" pitchFamily="34" charset="0"/>
                </a:rPr>
                <a:t>Czas usługi </a:t>
              </a:r>
              <a:r>
                <a:rPr lang="pl-PL" sz="12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&gt;12 lat</a:t>
              </a:r>
            </a:p>
            <a:p>
              <a:r>
                <a:rPr lang="pl-PL" sz="1200" dirty="0">
                  <a:solidFill>
                    <a:srgbClr val="FF0000"/>
                  </a:solidFill>
                  <a:latin typeface="Corbel" panose="020B0503020204020204" pitchFamily="34" charset="0"/>
                </a:rPr>
                <a:t>Jednostkowy koszt  - </a:t>
              </a:r>
              <a:r>
                <a:rPr lang="pl-PL" sz="12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nieznany</a:t>
              </a:r>
            </a:p>
            <a:p>
              <a:r>
                <a:rPr lang="pl-PL" sz="1200" dirty="0">
                  <a:solidFill>
                    <a:srgbClr val="FF0000"/>
                  </a:solidFill>
                  <a:latin typeface="Corbel" panose="020B0503020204020204" pitchFamily="34" charset="0"/>
                </a:rPr>
                <a:t>Koszt systemu – </a:t>
              </a:r>
              <a:r>
                <a:rPr lang="pl-PL" sz="12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nieznany</a:t>
              </a:r>
            </a:p>
            <a:p>
              <a:endParaRPr lang="pl-PL" sz="12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endParaRPr>
            </a:p>
            <a:p>
              <a:r>
                <a:rPr lang="pl-PL" sz="12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Konsekwencje braku - IGNOROWANE</a:t>
              </a:r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1C4D8F1E-A6ED-472A-DB6F-CF141E6F2879}"/>
                </a:ext>
              </a:extLst>
            </p:cNvPr>
            <p:cNvSpPr/>
            <p:nvPr/>
          </p:nvSpPr>
          <p:spPr>
            <a:xfrm>
              <a:off x="7645528" y="3831864"/>
              <a:ext cx="953744" cy="8816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b="1" dirty="0">
                  <a:solidFill>
                    <a:schemeClr val="accent6"/>
                  </a:solidFill>
                </a:rPr>
                <a:t>TALENT</a:t>
              </a:r>
            </a:p>
          </p:txBody>
        </p:sp>
      </p:grpSp>
      <p:sp>
        <p:nvSpPr>
          <p:cNvPr id="25" name="Owal 24">
            <a:extLst>
              <a:ext uri="{FF2B5EF4-FFF2-40B4-BE49-F238E27FC236}">
                <a16:creationId xmlns:a16="http://schemas.microsoft.com/office/drawing/2014/main" id="{BE1FF1F7-AC00-170A-ED52-3E04E12CDA8B}"/>
              </a:ext>
            </a:extLst>
          </p:cNvPr>
          <p:cNvSpPr/>
          <p:nvPr/>
        </p:nvSpPr>
        <p:spPr>
          <a:xfrm>
            <a:off x="2856974" y="2016473"/>
            <a:ext cx="8136467" cy="4383652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Lokalna </a:t>
            </a:r>
          </a:p>
          <a:p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społeczność</a:t>
            </a: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54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10A2BE9-69F6-E3C2-29BE-D030CA1B89BB}"/>
              </a:ext>
            </a:extLst>
          </p:cNvPr>
          <p:cNvSpPr/>
          <p:nvPr/>
        </p:nvSpPr>
        <p:spPr>
          <a:xfrm>
            <a:off x="638506" y="5358206"/>
            <a:ext cx="8910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000" b="1" dirty="0" err="1">
                <a:solidFill>
                  <a:srgbClr val="211C19"/>
                </a:solidFill>
              </a:rPr>
              <a:t>Nefiodow</a:t>
            </a:r>
            <a:r>
              <a:rPr lang="pl-PL" sz="1000" b="1" dirty="0">
                <a:solidFill>
                  <a:srgbClr val="211C19"/>
                </a:solidFill>
              </a:rPr>
              <a:t> L. and </a:t>
            </a:r>
            <a:r>
              <a:rPr lang="pl-PL" sz="1000" b="1" dirty="0" err="1">
                <a:solidFill>
                  <a:srgbClr val="211C19"/>
                </a:solidFill>
              </a:rPr>
              <a:t>Nefiodow</a:t>
            </a:r>
            <a:r>
              <a:rPr lang="pl-PL" sz="1000" b="1" dirty="0">
                <a:solidFill>
                  <a:srgbClr val="211C19"/>
                </a:solidFill>
              </a:rPr>
              <a:t> S. 2014.</a:t>
            </a:r>
            <a:r>
              <a:rPr lang="pl-PL" sz="1000" dirty="0">
                <a:solidFill>
                  <a:srgbClr val="211C19"/>
                </a:solidFill>
              </a:rPr>
              <a:t> </a:t>
            </a:r>
            <a:r>
              <a:rPr lang="pl-PL" sz="1000" i="1" dirty="0">
                <a:solidFill>
                  <a:srgbClr val="211C19"/>
                </a:solidFill>
              </a:rPr>
              <a:t>The </a:t>
            </a:r>
            <a:r>
              <a:rPr lang="pl-PL" sz="1000" i="1" dirty="0" err="1">
                <a:solidFill>
                  <a:srgbClr val="211C19"/>
                </a:solidFill>
              </a:rPr>
              <a:t>Sixth</a:t>
            </a:r>
            <a:r>
              <a:rPr lang="pl-PL" sz="1000" i="1" dirty="0">
                <a:solidFill>
                  <a:srgbClr val="211C19"/>
                </a:solidFill>
              </a:rPr>
              <a:t> </a:t>
            </a:r>
            <a:r>
              <a:rPr lang="pl-PL" sz="1000" i="1" dirty="0" err="1">
                <a:solidFill>
                  <a:srgbClr val="211C19"/>
                </a:solidFill>
              </a:rPr>
              <a:t>Kondratieff</a:t>
            </a:r>
            <a:r>
              <a:rPr lang="pl-PL" sz="1000" i="1" dirty="0">
                <a:solidFill>
                  <a:srgbClr val="211C19"/>
                </a:solidFill>
              </a:rPr>
              <a:t>. The New </a:t>
            </a:r>
            <a:r>
              <a:rPr lang="pl-PL" sz="1000" i="1" dirty="0" err="1">
                <a:solidFill>
                  <a:srgbClr val="211C19"/>
                </a:solidFill>
              </a:rPr>
              <a:t>Long</a:t>
            </a:r>
            <a:r>
              <a:rPr lang="pl-PL" sz="1000" i="1" dirty="0">
                <a:solidFill>
                  <a:srgbClr val="211C19"/>
                </a:solidFill>
              </a:rPr>
              <a:t> </a:t>
            </a:r>
            <a:r>
              <a:rPr lang="pl-PL" sz="1000" i="1" dirty="0" err="1">
                <a:solidFill>
                  <a:srgbClr val="211C19"/>
                </a:solidFill>
              </a:rPr>
              <a:t>Wave</a:t>
            </a:r>
            <a:r>
              <a:rPr lang="pl-PL" sz="1000" i="1" dirty="0">
                <a:solidFill>
                  <a:srgbClr val="211C19"/>
                </a:solidFill>
              </a:rPr>
              <a:t> of the Global </a:t>
            </a:r>
            <a:r>
              <a:rPr lang="pl-PL" sz="1000" i="1" dirty="0" err="1">
                <a:solidFill>
                  <a:srgbClr val="211C19"/>
                </a:solidFill>
              </a:rPr>
              <a:t>Economy</a:t>
            </a:r>
            <a:r>
              <a:rPr lang="pl-PL" sz="1000" dirty="0">
                <a:solidFill>
                  <a:srgbClr val="211C19"/>
                </a:solidFill>
              </a:rPr>
              <a:t>. </a:t>
            </a:r>
          </a:p>
          <a:p>
            <a:pPr algn="just"/>
            <a:r>
              <a:rPr lang="pl-PL" sz="1000" b="1" dirty="0">
                <a:solidFill>
                  <a:srgbClr val="211C19"/>
                </a:solidFill>
              </a:rPr>
              <a:t>Schneider M., </a:t>
            </a:r>
            <a:r>
              <a:rPr lang="pl-PL" sz="1000" b="1" dirty="0" err="1">
                <a:solidFill>
                  <a:srgbClr val="211C19"/>
                </a:solidFill>
              </a:rPr>
              <a:t>Dennerlein</a:t>
            </a:r>
            <a:r>
              <a:rPr lang="pl-PL" sz="1000" b="1" dirty="0">
                <a:solidFill>
                  <a:srgbClr val="211C19"/>
                </a:solidFill>
              </a:rPr>
              <a:t> R., </a:t>
            </a:r>
            <a:r>
              <a:rPr lang="pl-PL" sz="1000" b="1" dirty="0" err="1">
                <a:solidFill>
                  <a:srgbClr val="211C19"/>
                </a:solidFill>
              </a:rPr>
              <a:t>Köse</a:t>
            </a:r>
            <a:r>
              <a:rPr lang="pl-PL" sz="1000" b="1" dirty="0">
                <a:solidFill>
                  <a:srgbClr val="211C19"/>
                </a:solidFill>
              </a:rPr>
              <a:t> A., </a:t>
            </a:r>
            <a:r>
              <a:rPr lang="pl-PL" sz="1000" b="1" dirty="0" err="1">
                <a:solidFill>
                  <a:srgbClr val="211C19"/>
                </a:solidFill>
              </a:rPr>
              <a:t>Scholtes</a:t>
            </a:r>
            <a:r>
              <a:rPr lang="pl-PL" sz="1000" b="1" dirty="0">
                <a:solidFill>
                  <a:srgbClr val="211C19"/>
                </a:solidFill>
              </a:rPr>
              <a:t> L. 1992.</a:t>
            </a:r>
            <a:r>
              <a:rPr lang="pl-PL" sz="1000" dirty="0">
                <a:solidFill>
                  <a:srgbClr val="211C19"/>
                </a:solidFill>
              </a:rPr>
              <a:t> </a:t>
            </a:r>
            <a:r>
              <a:rPr lang="pl-PL" sz="1000" dirty="0" err="1">
                <a:solidFill>
                  <a:srgbClr val="211C19"/>
                </a:solidFill>
              </a:rPr>
              <a:t>Health</a:t>
            </a:r>
            <a:r>
              <a:rPr lang="pl-PL" sz="1000" dirty="0">
                <a:solidFill>
                  <a:srgbClr val="211C19"/>
                </a:solidFill>
              </a:rPr>
              <a:t> </a:t>
            </a:r>
            <a:r>
              <a:rPr lang="pl-PL" sz="1000" dirty="0" err="1">
                <a:solidFill>
                  <a:srgbClr val="211C19"/>
                </a:solidFill>
              </a:rPr>
              <a:t>Care</a:t>
            </a:r>
            <a:r>
              <a:rPr lang="pl-PL" sz="1000" dirty="0">
                <a:solidFill>
                  <a:srgbClr val="211C19"/>
                </a:solidFill>
              </a:rPr>
              <a:t> in the EC </a:t>
            </a:r>
            <a:r>
              <a:rPr lang="pl-PL" sz="1000" dirty="0" err="1">
                <a:solidFill>
                  <a:srgbClr val="211C19"/>
                </a:solidFill>
              </a:rPr>
              <a:t>Member</a:t>
            </a:r>
            <a:r>
              <a:rPr lang="pl-PL" sz="1000" dirty="0">
                <a:solidFill>
                  <a:srgbClr val="211C19"/>
                </a:solidFill>
              </a:rPr>
              <a:t> </a:t>
            </a:r>
            <a:r>
              <a:rPr lang="pl-PL" sz="1000" dirty="0" err="1">
                <a:solidFill>
                  <a:srgbClr val="211C19"/>
                </a:solidFill>
              </a:rPr>
              <a:t>States</a:t>
            </a:r>
            <a:r>
              <a:rPr lang="pl-PL" sz="1000" dirty="0">
                <a:solidFill>
                  <a:srgbClr val="211C19"/>
                </a:solidFill>
              </a:rPr>
              <a:t>. </a:t>
            </a:r>
            <a:r>
              <a:rPr lang="pl-PL" sz="1000" i="1" dirty="0" err="1">
                <a:solidFill>
                  <a:srgbClr val="211C19"/>
                </a:solidFill>
              </a:rPr>
              <a:t>Health</a:t>
            </a:r>
            <a:r>
              <a:rPr lang="pl-PL" sz="1000" i="1" dirty="0">
                <a:solidFill>
                  <a:srgbClr val="211C19"/>
                </a:solidFill>
              </a:rPr>
              <a:t> Policy</a:t>
            </a:r>
            <a:r>
              <a:rPr lang="pl-PL" sz="1000" dirty="0">
                <a:solidFill>
                  <a:srgbClr val="211C19"/>
                </a:solidFill>
              </a:rPr>
              <a:t> 20 (1–2): 1–251.</a:t>
            </a:r>
            <a:endParaRPr lang="pl-PL" sz="1000" b="0" i="0" u="none" strike="noStrike" dirty="0">
              <a:solidFill>
                <a:srgbClr val="211C19"/>
              </a:solidFill>
              <a:effectLst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635AC9D3-28BC-C120-D45F-43DD94B1E8DA}"/>
              </a:ext>
            </a:extLst>
          </p:cNvPr>
          <p:cNvGrpSpPr/>
          <p:nvPr/>
        </p:nvGrpSpPr>
        <p:grpSpPr>
          <a:xfrm>
            <a:off x="1394285" y="414934"/>
            <a:ext cx="10026384" cy="4782217"/>
            <a:chOff x="1599559" y="685522"/>
            <a:chExt cx="9391900" cy="4429687"/>
          </a:xfrm>
        </p:grpSpPr>
        <p:pic>
          <p:nvPicPr>
            <p:cNvPr id="4" name="Picture 2" descr="The Sixth Kondratieff – The New Long Wave of the Global Economy">
              <a:extLst>
                <a:ext uri="{FF2B5EF4-FFF2-40B4-BE49-F238E27FC236}">
                  <a16:creationId xmlns:a16="http://schemas.microsoft.com/office/drawing/2014/main" id="{CD94E245-3F19-AE69-B2FA-670F48B41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478" y="685522"/>
              <a:ext cx="6493102" cy="324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69291282-B0E9-0084-F024-25B1EE10016D}"/>
                </a:ext>
              </a:extLst>
            </p:cNvPr>
            <p:cNvCxnSpPr>
              <a:cxnSpLocks/>
            </p:cNvCxnSpPr>
            <p:nvPr/>
          </p:nvCxnSpPr>
          <p:spPr>
            <a:xfrm>
              <a:off x="4703596" y="2691145"/>
              <a:ext cx="9696" cy="19451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7C1B121F-F239-C8AC-FBE5-94F297AB47E1}"/>
                </a:ext>
              </a:extLst>
            </p:cNvPr>
            <p:cNvSpPr txBox="1"/>
            <p:nvPr/>
          </p:nvSpPr>
          <p:spPr>
            <a:xfrm>
              <a:off x="4809194" y="4058398"/>
              <a:ext cx="16821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Innowacyjność gospodarki zapewnią maszyniści czy konstruktorzy ?</a:t>
              </a:r>
            </a:p>
          </p:txBody>
        </p: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30D4650-441F-60B3-107F-2369BEDEF2CF}"/>
                </a:ext>
              </a:extLst>
            </p:cNvPr>
            <p:cNvCxnSpPr>
              <a:cxnSpLocks/>
            </p:cNvCxnSpPr>
            <p:nvPr/>
          </p:nvCxnSpPr>
          <p:spPr>
            <a:xfrm>
              <a:off x="6753766" y="2662916"/>
              <a:ext cx="13985" cy="2309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2FA9CC4B-8659-2736-B14A-EDE6F77287CD}"/>
                </a:ext>
              </a:extLst>
            </p:cNvPr>
            <p:cNvCxnSpPr>
              <a:cxnSpLocks/>
            </p:cNvCxnSpPr>
            <p:nvPr/>
          </p:nvCxnSpPr>
          <p:spPr>
            <a:xfrm>
              <a:off x="8954550" y="2870132"/>
              <a:ext cx="0" cy="2245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73F7273F-EE42-194B-6857-4AEDB41C74B4}"/>
                </a:ext>
              </a:extLst>
            </p:cNvPr>
            <p:cNvSpPr txBox="1"/>
            <p:nvPr/>
          </p:nvSpPr>
          <p:spPr>
            <a:xfrm>
              <a:off x="6830715" y="4058398"/>
              <a:ext cx="1893593" cy="59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Dlaczego Apple jest z USA, Siemens z Niemiec, a Samsung z Korei ?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8140031B-10C1-4D5C-BE3F-630659FFFFB3}"/>
                </a:ext>
              </a:extLst>
            </p:cNvPr>
            <p:cNvSpPr txBox="1"/>
            <p:nvPr/>
          </p:nvSpPr>
          <p:spPr>
            <a:xfrm>
              <a:off x="1629586" y="1129183"/>
              <a:ext cx="1423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innowacje</a:t>
              </a:r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48988F5C-1327-5460-BBD7-C134CB051625}"/>
                </a:ext>
              </a:extLst>
            </p:cNvPr>
            <p:cNvCxnSpPr>
              <a:cxnSpLocks/>
            </p:cNvCxnSpPr>
            <p:nvPr/>
          </p:nvCxnSpPr>
          <p:spPr>
            <a:xfrm>
              <a:off x="1723862" y="1357707"/>
              <a:ext cx="8610611" cy="48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59056EA9-21D1-67BD-7A31-70D6481A5241}"/>
                </a:ext>
              </a:extLst>
            </p:cNvPr>
            <p:cNvSpPr txBox="1"/>
            <p:nvPr/>
          </p:nvSpPr>
          <p:spPr>
            <a:xfrm>
              <a:off x="1599559" y="1780968"/>
              <a:ext cx="18803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dominujący sektor</a:t>
              </a:r>
            </a:p>
          </p:txBody>
        </p: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E8F24437-4B5F-B902-890A-6258252CB910}"/>
                </a:ext>
              </a:extLst>
            </p:cNvPr>
            <p:cNvCxnSpPr>
              <a:cxnSpLocks/>
            </p:cNvCxnSpPr>
            <p:nvPr/>
          </p:nvCxnSpPr>
          <p:spPr>
            <a:xfrm>
              <a:off x="1711769" y="2021990"/>
              <a:ext cx="86227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38EA795C-B80B-89BF-5FE0-3A9E6CE8F2C4}"/>
                </a:ext>
              </a:extLst>
            </p:cNvPr>
            <p:cNvSpPr/>
            <p:nvPr/>
          </p:nvSpPr>
          <p:spPr>
            <a:xfrm>
              <a:off x="9068458" y="4066665"/>
              <a:ext cx="19230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Skąd te Chiny ?</a:t>
              </a:r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515A651B-0B04-C7A6-DBA6-23AC8D8F3EA7}"/>
                </a:ext>
              </a:extLst>
            </p:cNvPr>
            <p:cNvSpPr/>
            <p:nvPr/>
          </p:nvSpPr>
          <p:spPr>
            <a:xfrm>
              <a:off x="3121481" y="4069374"/>
              <a:ext cx="15251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Jak Prusy zbudowały potęgę w 19 w.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120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5144929-96B2-40B6-C1C3-B9CEFAFADB04}"/>
              </a:ext>
            </a:extLst>
          </p:cNvPr>
          <p:cNvSpPr txBox="1"/>
          <p:nvPr/>
        </p:nvSpPr>
        <p:spPr>
          <a:xfrm>
            <a:off x="417397" y="1120676"/>
            <a:ext cx="1164701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Rozwijanie kompetencji kadry dydaktycznej w zakresie doradztwa edukacyjno-zawodowego (makroregion IV)</a:t>
            </a:r>
            <a:endParaRPr lang="pl-PL" dirty="0"/>
          </a:p>
          <a:p>
            <a:endParaRPr lang="pl-PL" dirty="0">
              <a:latin typeface="Helvetica" pitchFamily="2" charset="0"/>
            </a:endParaRPr>
          </a:p>
          <a:p>
            <a:pPr algn="ctr"/>
            <a:r>
              <a:rPr lang="pl-PL" sz="2400" b="1" dirty="0">
                <a:solidFill>
                  <a:srgbClr val="C00000"/>
                </a:solidFill>
              </a:rPr>
              <a:t>Kielce, Busko- Zdrój, Jędrzejów, Ostrowiec Świętokrzyski, Starachowice; </a:t>
            </a:r>
          </a:p>
          <a:p>
            <a:endParaRPr lang="pl-PL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pl-PL" dirty="0">
                <a:effectLst/>
                <a:latin typeface="Helvetica" pitchFamily="2" charset="0"/>
              </a:rPr>
              <a:t>Prezentacja środowiska laboratoryjnego dla kwalifikacji z kluczowych branż: </a:t>
            </a:r>
          </a:p>
          <a:p>
            <a:pPr lvl="2"/>
            <a:r>
              <a:rPr lang="pl-PL" dirty="0">
                <a:effectLst/>
                <a:latin typeface="Helvetica" pitchFamily="2" charset="0"/>
              </a:rPr>
              <a:t>a. Wersja stacjonarna środowiska; </a:t>
            </a:r>
          </a:p>
          <a:p>
            <a:pPr lvl="2"/>
            <a:r>
              <a:rPr lang="pl-PL" dirty="0">
                <a:effectLst/>
                <a:latin typeface="Helvetica" pitchFamily="2" charset="0"/>
              </a:rPr>
              <a:t>b. Wersja on-line środowiska; </a:t>
            </a:r>
          </a:p>
          <a:p>
            <a:pPr lvl="2"/>
            <a:r>
              <a:rPr lang="pl-PL" dirty="0">
                <a:effectLst/>
                <a:latin typeface="Helvetica" pitchFamily="2" charset="0"/>
              </a:rPr>
              <a:t>c. Wsparcie edukacyjne w postaci Wirtualnej Rzeczywistości; </a:t>
            </a:r>
            <a:br>
              <a:rPr lang="pl-PL" dirty="0">
                <a:effectLst/>
                <a:latin typeface="Helvetica" pitchFamily="2" charset="0"/>
              </a:rPr>
            </a:br>
            <a:endParaRPr lang="pl-PL" dirty="0">
              <a:effectLst/>
              <a:latin typeface="Helvetica" pitchFamily="2" charset="0"/>
            </a:endParaRPr>
          </a:p>
          <a:p>
            <a:pPr lvl="1"/>
            <a:r>
              <a:rPr lang="pl-PL" dirty="0">
                <a:effectLst/>
                <a:latin typeface="Helvetica" pitchFamily="2" charset="0"/>
              </a:rPr>
              <a:t>2. Prezentacja w/w środowisk na przykładzie następujących kluczowych kwalifikacji rynkowych (ZSK): </a:t>
            </a:r>
          </a:p>
          <a:p>
            <a:pPr lvl="2"/>
            <a:r>
              <a:rPr lang="pl-PL" dirty="0">
                <a:effectLst/>
                <a:latin typeface="Helvetica" pitchFamily="2" charset="0"/>
              </a:rPr>
              <a:t>a. Programowanie i obsługiwanie procesu druku 3D; </a:t>
            </a:r>
          </a:p>
          <a:p>
            <a:pPr lvl="2"/>
            <a:r>
              <a:rPr lang="pl-PL" dirty="0">
                <a:effectLst/>
                <a:latin typeface="Helvetica" pitchFamily="2" charset="0"/>
              </a:rPr>
              <a:t>b. Przygotowywanie potraw zgodnie z trendami rynkowymi i zasadami zdrowego żywienia; </a:t>
            </a:r>
          </a:p>
          <a:p>
            <a:pPr lvl="2"/>
            <a:r>
              <a:rPr lang="pl-PL" dirty="0">
                <a:effectLst/>
                <a:latin typeface="Helvetica" pitchFamily="2" charset="0"/>
              </a:rPr>
              <a:t>c. Monter stolarki budowlanej; </a:t>
            </a:r>
            <a:br>
              <a:rPr lang="pl-PL" dirty="0">
                <a:effectLst/>
                <a:latin typeface="Helvetica" pitchFamily="2" charset="0"/>
              </a:rPr>
            </a:br>
            <a:endParaRPr lang="pl-PL" dirty="0">
              <a:effectLst/>
              <a:latin typeface="Helvetica" pitchFamily="2" charset="0"/>
            </a:endParaRPr>
          </a:p>
          <a:p>
            <a:r>
              <a:rPr lang="pl-PL" sz="1400" dirty="0">
                <a:effectLst/>
                <a:latin typeface="Helvetica" pitchFamily="2" charset="0"/>
              </a:rPr>
              <a:t>Warsztat polega na poznaniu możliwości środowisk edukacyjnych, w jakie mogą być doposażone jednostki dydaktyczne oraz pokaz praktycznego zastosowania tych pracowni w procesie edukacyjnym i egzaminacyjnym przy jednoczesnym wykorzystaniu nowoczesnych narzędzi jakimi są technologia skanu, druku 3D oraz wirtualnej rzeczywistości. 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3B0D830-AA99-4326-483F-1CD81A4EB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65425"/>
            <a:ext cx="7772400" cy="75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24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1875C71-77ED-ACDC-25D5-646C1AE51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12" y="-6000"/>
            <a:ext cx="4043267" cy="58508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96F9AB5-D266-5705-CC8C-95702D2E7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879" y="2992681"/>
            <a:ext cx="4906950" cy="28521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945257B-9550-C756-A4E9-C9D968216F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732" y="140516"/>
            <a:ext cx="4335290" cy="28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8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999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96ACF54-CC86-D694-797C-E91ED31E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6" y="690663"/>
            <a:ext cx="10787973" cy="48151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500" b="1" dirty="0">
                <a:solidFill>
                  <a:srgbClr val="BF0000"/>
                </a:solidFill>
                <a:latin typeface="Calibri" panose="020F0502020204030204" pitchFamily="34" charset="0"/>
              </a:rPr>
              <a:t>sektor Nowoczesne Usługi Biznesowe (NUB)</a:t>
            </a:r>
          </a:p>
          <a:p>
            <a:pPr marL="0" indent="0">
              <a:buNone/>
            </a:pP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definicji, wielość zakresów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g raportów firm doradczo - konsultingowych BSS (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Business Service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 to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BPO, SSC, R&amp;D i ITO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ielość procesów biznesowych i wielość stanowisk pracy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ektor 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statu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nascendi</a:t>
            </a:r>
            <a:r>
              <a:rPr lang="pl-PL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 kontekście definicyjnym, sektor wyodrębniony w realnej gospodarce (</a:t>
            </a:r>
            <a:r>
              <a:rPr lang="pl-PL" sz="2800" dirty="0" err="1">
                <a:latin typeface="Arial" panose="020B0604020202020204" pitchFamily="34" charset="0"/>
                <a:cs typeface="Arial" panose="020B0604020202020204" pitchFamily="34" charset="0"/>
              </a:rPr>
              <a:t>Mordor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ponad </a:t>
            </a:r>
            <a:r>
              <a:rPr lang="pl-PL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centrów</a:t>
            </a: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BSS w Polsce, ok.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pl-PL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tys.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bezpośrednio zatrudnionych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wpływ na ok 5% PKB</a:t>
            </a:r>
          </a:p>
          <a:p>
            <a:pPr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oczne zatrudnienia na poziomie ponad 5% nowych miejsc pracy</a:t>
            </a:r>
          </a:p>
        </p:txBody>
      </p:sp>
    </p:spTree>
    <p:extLst>
      <p:ext uri="{BB962C8B-B14F-4D97-AF65-F5344CB8AC3E}">
        <p14:creationId xmlns:p14="http://schemas.microsoft.com/office/powerpoint/2010/main" val="332318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D4693BF-A13A-853E-3B61-F1105A29B7CF}"/>
              </a:ext>
            </a:extLst>
          </p:cNvPr>
          <p:cNvSpPr/>
          <p:nvPr/>
        </p:nvSpPr>
        <p:spPr>
          <a:xfrm>
            <a:off x="892880" y="2132053"/>
            <a:ext cx="10633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Calibri" panose="020F0502020204030204" pitchFamily="34" charset="0"/>
              </a:rPr>
              <a:t>SAMSUNG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koniecznośc</a:t>
            </a:r>
            <a:r>
              <a:rPr lang="pl-PL" sz="1600" dirty="0">
                <a:latin typeface="Calibri" panose="020F0502020204030204" pitchFamily="34" charset="0"/>
              </a:rPr>
              <a:t>́ wielokrotnego </a:t>
            </a:r>
            <a:r>
              <a:rPr lang="pl-PL" sz="1600" dirty="0" err="1">
                <a:latin typeface="Calibri" panose="020F0502020204030204" pitchFamily="34" charset="0"/>
              </a:rPr>
              <a:t>przebranżawiania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sie</a:t>
            </a:r>
            <a:r>
              <a:rPr lang="pl-PL" sz="1600" dirty="0">
                <a:latin typeface="Calibri" panose="020F0502020204030204" pitchFamily="34" charset="0"/>
              </a:rPr>
              <a:t>̨ w </a:t>
            </a:r>
            <a:r>
              <a:rPr lang="pl-PL" sz="1600" dirty="0" err="1">
                <a:latin typeface="Calibri" panose="020F0502020204030204" pitchFamily="34" charset="0"/>
              </a:rPr>
              <a:t>ciągu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życia</a:t>
            </a:r>
            <a:r>
              <a:rPr lang="pl-PL" sz="1600" dirty="0">
                <a:latin typeface="Calibri" panose="020F0502020204030204" pitchFamily="34" charset="0"/>
              </a:rPr>
              <a:t> (56% </a:t>
            </a:r>
            <a:r>
              <a:rPr lang="pl-PL" sz="1600" dirty="0" err="1">
                <a:latin typeface="Calibri" panose="020F0502020204030204" pitchFamily="34" charset="0"/>
              </a:rPr>
              <a:t>respondentów</a:t>
            </a:r>
            <a:r>
              <a:rPr lang="pl-PL" sz="1600" dirty="0">
                <a:latin typeface="Calibri" panose="020F0502020204030204" pitchFamily="34" charset="0"/>
              </a:rPr>
              <a:t>); </a:t>
            </a:r>
            <a:endParaRPr lang="pl-PL" sz="1600" dirty="0"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 nasilenie </a:t>
            </a:r>
            <a:r>
              <a:rPr lang="pl-PL" sz="1600" dirty="0" err="1">
                <a:latin typeface="Calibri" panose="020F0502020204030204" pitchFamily="34" charset="0"/>
              </a:rPr>
              <a:t>cyberataków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powodujących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główne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zagrożenie</a:t>
            </a:r>
            <a:r>
              <a:rPr lang="pl-PL" sz="1600" dirty="0">
                <a:latin typeface="Calibri" panose="020F0502020204030204" pitchFamily="34" charset="0"/>
              </a:rPr>
              <a:t> dla </a:t>
            </a:r>
            <a:r>
              <a:rPr lang="pl-PL" sz="1600" dirty="0" err="1">
                <a:latin typeface="Calibri" panose="020F0502020204030204" pitchFamily="34" charset="0"/>
              </a:rPr>
              <a:t>branz</a:t>
            </a:r>
            <a:r>
              <a:rPr lang="pl-PL" sz="1600" dirty="0">
                <a:latin typeface="Calibri" panose="020F0502020204030204" pitchFamily="34" charset="0"/>
              </a:rPr>
              <a:t>̇ i </a:t>
            </a:r>
            <a:r>
              <a:rPr lang="pl-PL" sz="1600" dirty="0" err="1">
                <a:latin typeface="Calibri" panose="020F0502020204030204" pitchFamily="34" charset="0"/>
              </a:rPr>
              <a:t>gałęzi</a:t>
            </a:r>
            <a:r>
              <a:rPr lang="pl-PL" sz="1600" dirty="0">
                <a:latin typeface="Calibri" panose="020F0502020204030204" pitchFamily="34" charset="0"/>
              </a:rPr>
              <a:t> gospodarki (57%); </a:t>
            </a:r>
            <a:endParaRPr lang="pl-PL" sz="1600" dirty="0"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 nadanie nowej </a:t>
            </a:r>
            <a:r>
              <a:rPr lang="pl-PL" sz="1600" dirty="0" err="1">
                <a:latin typeface="Calibri" panose="020F0502020204030204" pitchFamily="34" charset="0"/>
              </a:rPr>
              <a:t>wartości</a:t>
            </a:r>
            <a:r>
              <a:rPr lang="pl-PL" sz="1600" dirty="0">
                <a:latin typeface="Calibri" panose="020F0502020204030204" pitchFamily="34" charset="0"/>
              </a:rPr>
              <a:t> pracy </a:t>
            </a:r>
            <a:r>
              <a:rPr lang="pl-PL" sz="1600" dirty="0" err="1">
                <a:latin typeface="Calibri" panose="020F0502020204030204" pitchFamily="34" charset="0"/>
              </a:rPr>
              <a:t>rąk</a:t>
            </a:r>
            <a:r>
              <a:rPr lang="pl-PL" sz="1600" dirty="0">
                <a:latin typeface="Calibri" panose="020F0502020204030204" pitchFamily="34" charset="0"/>
              </a:rPr>
              <a:t>, co oznacza, </a:t>
            </a:r>
            <a:r>
              <a:rPr lang="pl-PL" sz="1600" dirty="0" err="1">
                <a:latin typeface="Calibri" panose="020F0502020204030204" pitchFamily="34" charset="0"/>
              </a:rPr>
              <a:t>że</a:t>
            </a:r>
            <a:r>
              <a:rPr lang="pl-PL" sz="1600" dirty="0">
                <a:latin typeface="Calibri" panose="020F0502020204030204" pitchFamily="34" charset="0"/>
              </a:rPr>
              <a:t> w coraz bardziej zautomatyzowanym i technologicznym </a:t>
            </a:r>
            <a:r>
              <a:rPr lang="pl-PL" sz="1600" dirty="0" err="1">
                <a:latin typeface="Calibri" panose="020F0502020204030204" pitchFamily="34" charset="0"/>
              </a:rPr>
              <a:t>świecie</a:t>
            </a:r>
            <a:r>
              <a:rPr lang="pl-PL" sz="1600" dirty="0">
                <a:latin typeface="Calibri" panose="020F0502020204030204" pitchFamily="34" charset="0"/>
              </a:rPr>
              <a:t> praca </a:t>
            </a:r>
            <a:r>
              <a:rPr lang="pl-PL" sz="1600" dirty="0" err="1">
                <a:latin typeface="Calibri" panose="020F0502020204030204" pitchFamily="34" charset="0"/>
              </a:rPr>
              <a:t>rąk</a:t>
            </a:r>
            <a:r>
              <a:rPr lang="pl-PL" sz="1600" dirty="0">
                <a:latin typeface="Calibri" panose="020F0502020204030204" pitchFamily="34" charset="0"/>
              </a:rPr>
              <a:t>, rzemiosło, małe manufaktury </a:t>
            </a:r>
            <a:r>
              <a:rPr lang="pl-PL" sz="1600" dirty="0" err="1">
                <a:latin typeface="Calibri" panose="020F0502020204030204" pitchFamily="34" charset="0"/>
              </a:rPr>
              <a:t>nabiora</a:t>
            </a:r>
            <a:r>
              <a:rPr lang="pl-PL" sz="1600" dirty="0">
                <a:latin typeface="Calibri" panose="020F0502020204030204" pitchFamily="34" charset="0"/>
              </a:rPr>
              <a:t>̨ nowej </a:t>
            </a:r>
            <a:r>
              <a:rPr lang="pl-PL" sz="1600" dirty="0" err="1">
                <a:latin typeface="Calibri" panose="020F0502020204030204" pitchFamily="34" charset="0"/>
              </a:rPr>
              <a:t>wartości</a:t>
            </a:r>
            <a:r>
              <a:rPr lang="pl-PL" sz="1600" dirty="0">
                <a:latin typeface="Calibri" panose="020F0502020204030204" pitchFamily="34" charset="0"/>
              </a:rPr>
              <a:t>, </a:t>
            </a:r>
            <a:r>
              <a:rPr lang="pl-PL" sz="1600" dirty="0" err="1">
                <a:latin typeface="Calibri" panose="020F0502020204030204" pitchFamily="34" charset="0"/>
              </a:rPr>
              <a:t>będa</a:t>
            </a:r>
            <a:r>
              <a:rPr lang="pl-PL" sz="1600" dirty="0">
                <a:latin typeface="Calibri" panose="020F0502020204030204" pitchFamily="34" charset="0"/>
              </a:rPr>
              <a:t>̨ doceniane i bardziej </a:t>
            </a:r>
            <a:r>
              <a:rPr lang="pl-PL" sz="1600" dirty="0" err="1">
                <a:latin typeface="Calibri" panose="020F0502020204030204" pitchFamily="34" charset="0"/>
              </a:rPr>
              <a:t>wartościowe</a:t>
            </a:r>
            <a:r>
              <a:rPr lang="pl-PL" sz="1600" dirty="0">
                <a:latin typeface="Calibri" panose="020F0502020204030204" pitchFamily="34" charset="0"/>
              </a:rPr>
              <a:t> (54%). </a:t>
            </a:r>
            <a:endParaRPr lang="pl-PL" sz="1600" dirty="0">
              <a:latin typeface="SymbolMT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8720CF5-31C9-8C17-211C-48BCA5D1F3DE}"/>
              </a:ext>
            </a:extLst>
          </p:cNvPr>
          <p:cNvSpPr/>
          <p:nvPr/>
        </p:nvSpPr>
        <p:spPr>
          <a:xfrm>
            <a:off x="892879" y="3763769"/>
            <a:ext cx="106335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err="1">
                <a:latin typeface="Calibri" panose="020F0502020204030204" pitchFamily="34" charset="0"/>
              </a:rPr>
              <a:t>PwC</a:t>
            </a:r>
            <a:endParaRPr lang="pl-PL" sz="16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 73% badanych optymistycznie postrzega rynek pracy w </a:t>
            </a:r>
            <a:r>
              <a:rPr lang="pl-PL" sz="1600" dirty="0" err="1">
                <a:latin typeface="Calibri" panose="020F0502020204030204" pitchFamily="34" charset="0"/>
              </a:rPr>
              <a:t>przyszłości</a:t>
            </a:r>
            <a:r>
              <a:rPr lang="pl-PL" sz="1600" dirty="0">
                <a:latin typeface="Calibri" panose="020F0502020204030204" pitchFamily="34" charset="0"/>
              </a:rPr>
              <a:t>; </a:t>
            </a:r>
            <a:endParaRPr lang="pl-PL" sz="1600" dirty="0"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 74% jest gotowych </a:t>
            </a:r>
            <a:r>
              <a:rPr lang="pl-PL" sz="1600" dirty="0" err="1">
                <a:latin typeface="Calibri" panose="020F0502020204030204" pitchFamily="34" charset="0"/>
              </a:rPr>
              <a:t>uczyc</a:t>
            </a:r>
            <a:r>
              <a:rPr lang="pl-PL" sz="1600" dirty="0">
                <a:latin typeface="Calibri" panose="020F0502020204030204" pitchFamily="34" charset="0"/>
              </a:rPr>
              <a:t>́ </a:t>
            </a:r>
            <a:r>
              <a:rPr lang="pl-PL" sz="1600" dirty="0" err="1">
                <a:latin typeface="Calibri" panose="020F0502020204030204" pitchFamily="34" charset="0"/>
              </a:rPr>
              <a:t>sie</a:t>
            </a:r>
            <a:r>
              <a:rPr lang="pl-PL" sz="1600" dirty="0">
                <a:latin typeface="Calibri" panose="020F0502020204030204" pitchFamily="34" charset="0"/>
              </a:rPr>
              <a:t>̨ nowych </a:t>
            </a:r>
            <a:r>
              <a:rPr lang="pl-PL" sz="1600" dirty="0" err="1">
                <a:latin typeface="Calibri" panose="020F0502020204030204" pitchFamily="34" charset="0"/>
              </a:rPr>
              <a:t>umiejętności</a:t>
            </a:r>
            <a:r>
              <a:rPr lang="pl-PL" sz="1600" dirty="0">
                <a:latin typeface="Calibri" panose="020F0502020204030204" pitchFamily="34" charset="0"/>
              </a:rPr>
              <a:t> lub całkowicie </a:t>
            </a:r>
            <a:r>
              <a:rPr lang="pl-PL" sz="1600" dirty="0" err="1">
                <a:latin typeface="Calibri" panose="020F0502020204030204" pitchFamily="34" charset="0"/>
              </a:rPr>
              <a:t>przekwalifikowac</a:t>
            </a:r>
            <a:r>
              <a:rPr lang="pl-PL" sz="1600" dirty="0">
                <a:latin typeface="Calibri" panose="020F0502020204030204" pitchFamily="34" charset="0"/>
              </a:rPr>
              <a:t>́ </a:t>
            </a:r>
            <a:r>
              <a:rPr lang="pl-PL" sz="1600" dirty="0" err="1">
                <a:latin typeface="Calibri" panose="020F0502020204030204" pitchFamily="34" charset="0"/>
              </a:rPr>
              <a:t>sie</a:t>
            </a:r>
            <a:r>
              <a:rPr lang="pl-PL" sz="1600" dirty="0">
                <a:latin typeface="Calibri" panose="020F0502020204030204" pitchFamily="34" charset="0"/>
              </a:rPr>
              <a:t>̨, aby </a:t>
            </a:r>
            <a:r>
              <a:rPr lang="pl-PL" sz="1600" dirty="0" err="1">
                <a:latin typeface="Calibri" panose="020F0502020204030204" pitchFamily="34" charset="0"/>
              </a:rPr>
              <a:t>zachowac</a:t>
            </a:r>
            <a:r>
              <a:rPr lang="pl-PL" sz="1600" dirty="0">
                <a:latin typeface="Calibri" panose="020F0502020204030204" pitchFamily="34" charset="0"/>
              </a:rPr>
              <a:t>́ </a:t>
            </a:r>
            <a:r>
              <a:rPr lang="pl-PL" sz="1600" dirty="0" err="1">
                <a:latin typeface="Calibri" panose="020F0502020204030204" pitchFamily="34" charset="0"/>
              </a:rPr>
              <a:t>zdolnośc</a:t>
            </a:r>
            <a:r>
              <a:rPr lang="pl-PL" sz="1600" dirty="0">
                <a:latin typeface="Calibri" panose="020F0502020204030204" pitchFamily="34" charset="0"/>
              </a:rPr>
              <a:t>́ do zatrudnienia w </a:t>
            </a:r>
            <a:r>
              <a:rPr lang="pl-PL" sz="1600" dirty="0" err="1">
                <a:latin typeface="Calibri" panose="020F0502020204030204" pitchFamily="34" charset="0"/>
              </a:rPr>
              <a:t>przyszłości</a:t>
            </a:r>
            <a:r>
              <a:rPr lang="pl-PL" sz="1600" dirty="0">
                <a:latin typeface="Calibri" panose="020F0502020204030204" pitchFamily="34" charset="0"/>
              </a:rPr>
              <a:t>; </a:t>
            </a:r>
            <a:endParaRPr lang="pl-PL" sz="1600" dirty="0"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 60% </a:t>
            </a:r>
            <a:r>
              <a:rPr lang="pl-PL" sz="1600" dirty="0" err="1">
                <a:latin typeface="Calibri" panose="020F0502020204030204" pitchFamily="34" charset="0"/>
              </a:rPr>
              <a:t>uważa</a:t>
            </a:r>
            <a:r>
              <a:rPr lang="pl-PL" sz="1600" dirty="0">
                <a:latin typeface="Calibri" panose="020F0502020204030204" pitchFamily="34" charset="0"/>
              </a:rPr>
              <a:t>, </a:t>
            </a:r>
            <a:r>
              <a:rPr lang="pl-PL" sz="1600" dirty="0" err="1">
                <a:latin typeface="Calibri" panose="020F0502020204030204" pitchFamily="34" charset="0"/>
              </a:rPr>
              <a:t>że</a:t>
            </a:r>
            <a:r>
              <a:rPr lang="pl-PL" sz="1600" dirty="0">
                <a:latin typeface="Calibri" panose="020F0502020204030204" pitchFamily="34" charset="0"/>
              </a:rPr>
              <a:t> w </a:t>
            </a:r>
            <a:r>
              <a:rPr lang="pl-PL" sz="1600" dirty="0" err="1">
                <a:latin typeface="Calibri" panose="020F0502020204030204" pitchFamily="34" charset="0"/>
              </a:rPr>
              <a:t>przyszłości</a:t>
            </a:r>
            <a:r>
              <a:rPr lang="pl-PL" sz="1600" dirty="0">
                <a:latin typeface="Calibri" panose="020F0502020204030204" pitchFamily="34" charset="0"/>
              </a:rPr>
              <a:t> niewiele </a:t>
            </a:r>
            <a:r>
              <a:rPr lang="pl-PL" sz="1600" dirty="0" err="1">
                <a:latin typeface="Calibri" panose="020F0502020204030204" pitchFamily="34" charset="0"/>
              </a:rPr>
              <a:t>osób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będzie</a:t>
            </a:r>
            <a:r>
              <a:rPr lang="pl-PL" sz="1600" dirty="0">
                <a:latin typeface="Calibri" panose="020F0502020204030204" pitchFamily="34" charset="0"/>
              </a:rPr>
              <a:t> mogło </a:t>
            </a:r>
            <a:r>
              <a:rPr lang="pl-PL" sz="1600" dirty="0" err="1">
                <a:latin typeface="Calibri" panose="020F0502020204030204" pitchFamily="34" charset="0"/>
              </a:rPr>
              <a:t>cieszyc</a:t>
            </a:r>
            <a:r>
              <a:rPr lang="pl-PL" sz="1600" dirty="0">
                <a:latin typeface="Calibri" panose="020F0502020204030204" pitchFamily="34" charset="0"/>
              </a:rPr>
              <a:t>́ </a:t>
            </a:r>
            <a:r>
              <a:rPr lang="pl-PL" sz="1600" dirty="0" err="1">
                <a:latin typeface="Calibri" panose="020F0502020204030204" pitchFamily="34" charset="0"/>
              </a:rPr>
              <a:t>sie</a:t>
            </a:r>
            <a:r>
              <a:rPr lang="pl-PL" sz="1600" dirty="0">
                <a:latin typeface="Calibri" panose="020F0502020204030204" pitchFamily="34" charset="0"/>
              </a:rPr>
              <a:t>̨ stabilnym długoterminowym zatrudnieniem; </a:t>
            </a:r>
            <a:endParaRPr lang="pl-PL" sz="1600" dirty="0"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 70% </a:t>
            </a:r>
            <a:r>
              <a:rPr lang="pl-PL" sz="1600" dirty="0" err="1">
                <a:latin typeface="Calibri" panose="020F0502020204030204" pitchFamily="34" charset="0"/>
              </a:rPr>
              <a:t>respondentów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rozważyłoby</a:t>
            </a:r>
            <a:r>
              <a:rPr lang="pl-PL" sz="1600" dirty="0">
                <a:latin typeface="Calibri" panose="020F0502020204030204" pitchFamily="34" charset="0"/>
              </a:rPr>
              <a:t> zastosowanie terapii </a:t>
            </a:r>
            <a:r>
              <a:rPr lang="pl-PL" sz="1600" dirty="0" err="1">
                <a:latin typeface="Calibri" panose="020F0502020204030204" pitchFamily="34" charset="0"/>
              </a:rPr>
              <a:t>podnoszącej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wydajnośc</a:t>
            </a:r>
            <a:r>
              <a:rPr lang="pl-PL" sz="1600" dirty="0">
                <a:latin typeface="Calibri" panose="020F0502020204030204" pitchFamily="34" charset="0"/>
              </a:rPr>
              <a:t>́ intelektualną i fizyczną, gdyby poprawiło to ich sytuację na rynku pracy. </a:t>
            </a:r>
            <a:endParaRPr lang="pl-PL" sz="1600" dirty="0">
              <a:latin typeface="SymbolMT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B1FEE61-2121-4BD9-3AF5-203125C67124}"/>
              </a:ext>
            </a:extLst>
          </p:cNvPr>
          <p:cNvSpPr/>
          <p:nvPr/>
        </p:nvSpPr>
        <p:spPr>
          <a:xfrm>
            <a:off x="892879" y="337698"/>
            <a:ext cx="10200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Prognozowane zmiany na rynku pracy. </a:t>
            </a:r>
            <a:r>
              <a:rPr lang="pl-PL" sz="3200" b="1" dirty="0" err="1">
                <a:solidFill>
                  <a:srgbClr val="BF0000"/>
                </a:solidFill>
                <a:latin typeface="Calibri" panose="020F0502020204030204" pitchFamily="34" charset="0"/>
              </a:rPr>
              <a:t>Przegląd</a:t>
            </a:r>
            <a:r>
              <a:rPr lang="pl-PL" sz="3200" b="1" dirty="0">
                <a:solidFill>
                  <a:srgbClr val="BF0000"/>
                </a:solidFill>
                <a:latin typeface="Calibri" panose="020F0502020204030204" pitchFamily="34" charset="0"/>
              </a:rPr>
              <a:t> scenariuszy </a:t>
            </a:r>
          </a:p>
          <a:p>
            <a:r>
              <a:rPr lang="pl-PL" sz="1200" dirty="0">
                <a:latin typeface="Calibri" panose="020F0502020204030204" pitchFamily="34" charset="0"/>
              </a:rPr>
              <a:t>Raport opracowany przez Instytut Analiz Rynku Pracy, w oparciu o </a:t>
            </a:r>
            <a:r>
              <a:rPr lang="pl-PL" sz="1200" dirty="0" err="1">
                <a:latin typeface="Calibri" panose="020F0502020204030204" pitchFamily="34" charset="0"/>
              </a:rPr>
              <a:t>przegląd</a:t>
            </a:r>
            <a:r>
              <a:rPr lang="pl-PL" sz="1200" dirty="0">
                <a:latin typeface="Calibri" panose="020F0502020204030204" pitchFamily="34" charset="0"/>
              </a:rPr>
              <a:t> literatury przedmiotu, na zlecenie Polskiej Agencji Rozwoju </a:t>
            </a:r>
            <a:r>
              <a:rPr lang="pl-PL" sz="1200" dirty="0" err="1">
                <a:latin typeface="Calibri" panose="020F0502020204030204" pitchFamily="34" charset="0"/>
              </a:rPr>
              <a:t>Przedsiębiorczości</a:t>
            </a:r>
            <a:r>
              <a:rPr lang="pl-PL" sz="1200" dirty="0">
                <a:latin typeface="Calibri" panose="020F0502020204030204" pitchFamily="34" charset="0"/>
              </a:rPr>
              <a:t>.</a:t>
            </a:r>
            <a:br>
              <a:rPr lang="pl-PL" sz="1200" dirty="0">
                <a:latin typeface="Calibri" panose="020F0502020204030204" pitchFamily="34" charset="0"/>
              </a:rPr>
            </a:br>
            <a:r>
              <a:rPr lang="pl-PL" sz="1200" dirty="0">
                <a:latin typeface="Calibri" panose="020F0502020204030204" pitchFamily="34" charset="0"/>
              </a:rPr>
              <a:t>Warszawa, maj 2022 </a:t>
            </a:r>
            <a:endParaRPr lang="pl-PL" sz="12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15B8CE4-E010-029F-AB35-838CD2C09D9D}"/>
              </a:ext>
            </a:extLst>
          </p:cNvPr>
          <p:cNvSpPr/>
          <p:nvPr/>
        </p:nvSpPr>
        <p:spPr>
          <a:xfrm>
            <a:off x="892879" y="1445694"/>
            <a:ext cx="11052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OECD prognozuje, że 65% dzieci rozpoczynających edukację będzie pracować w zawodach, które jeszcze nie istnieją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62454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ABF27A2-DD68-EBEE-30A9-BF1058D53828}"/>
              </a:ext>
            </a:extLst>
          </p:cNvPr>
          <p:cNvSpPr/>
          <p:nvPr/>
        </p:nvSpPr>
        <p:spPr>
          <a:xfrm>
            <a:off x="832538" y="800528"/>
            <a:ext cx="8469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</a:rPr>
              <a:t>Polski Instytut Ekonomiczny </a:t>
            </a:r>
            <a:endParaRPr lang="pl-PL" sz="2400" dirty="0"/>
          </a:p>
          <a:p>
            <a:endParaRPr lang="pl-PL" sz="2400" dirty="0">
              <a:latin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</a:rPr>
              <a:t>Siłą </a:t>
            </a:r>
            <a:r>
              <a:rPr lang="pl-PL" sz="2400" dirty="0" err="1">
                <a:latin typeface="Calibri" panose="020F0502020204030204" pitchFamily="34" charset="0"/>
              </a:rPr>
              <a:t>napędowa</a:t>
            </a:r>
            <a:r>
              <a:rPr lang="pl-PL" sz="2400" dirty="0">
                <a:latin typeface="Calibri" panose="020F0502020204030204" pitchFamily="34" charset="0"/>
              </a:rPr>
              <a:t>̨ zmian rynku pracy w perspektywie do 2035 r. </a:t>
            </a:r>
            <a:r>
              <a:rPr lang="pl-PL" sz="2400" dirty="0" err="1">
                <a:latin typeface="Calibri" panose="020F0502020204030204" pitchFamily="34" charset="0"/>
              </a:rPr>
              <a:t>będa</a:t>
            </a:r>
            <a:r>
              <a:rPr lang="pl-PL" sz="2400" dirty="0">
                <a:latin typeface="Calibri" panose="020F0502020204030204" pitchFamily="34" charset="0"/>
              </a:rPr>
              <a:t>̨ </a:t>
            </a:r>
            <a:r>
              <a:rPr lang="pl-PL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wirtualizacja rynku oraz praca w rozproszonych zespołach</a:t>
            </a:r>
            <a:r>
              <a:rPr lang="pl-PL" sz="2400" dirty="0">
                <a:latin typeface="Calibri" panose="020F0502020204030204" pitchFamily="34" charset="0"/>
              </a:rPr>
              <a:t>. </a:t>
            </a:r>
            <a:endParaRPr lang="pl-PL" sz="24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D2FB8E1-CE98-AF5A-2065-837983E0DC21}"/>
              </a:ext>
            </a:extLst>
          </p:cNvPr>
          <p:cNvSpPr/>
          <p:nvPr/>
        </p:nvSpPr>
        <p:spPr>
          <a:xfrm>
            <a:off x="923137" y="3198552"/>
            <a:ext cx="83787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Calibri" panose="020F0502020204030204" pitchFamily="34" charset="0"/>
              </a:rPr>
              <a:t>Deloitte 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</a:rPr>
              <a:t>niedobór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talentów</a:t>
            </a:r>
            <a:r>
              <a:rPr lang="pl-PL" sz="1600" dirty="0">
                <a:latin typeface="Calibri" panose="020F0502020204030204" pitchFamily="34" charset="0"/>
              </a:rPr>
              <a:t> na rynku zmusi </a:t>
            </a:r>
            <a:r>
              <a:rPr lang="pl-PL" sz="1600" dirty="0" err="1">
                <a:latin typeface="Calibri" panose="020F0502020204030204" pitchFamily="34" charset="0"/>
              </a:rPr>
              <a:t>pracodawców</a:t>
            </a:r>
            <a:r>
              <a:rPr lang="pl-PL" sz="1600" dirty="0">
                <a:latin typeface="Calibri" panose="020F0502020204030204" pitchFamily="34" charset="0"/>
              </a:rPr>
              <a:t> do zabiegania o </a:t>
            </a:r>
            <a:r>
              <a:rPr lang="pl-PL" sz="1600" dirty="0" err="1">
                <a:latin typeface="Calibri" panose="020F0502020204030204" pitchFamily="34" charset="0"/>
              </a:rPr>
              <a:t>pracowników</a:t>
            </a:r>
            <a:r>
              <a:rPr lang="pl-PL" sz="1600" dirty="0">
                <a:latin typeface="Calibri" panose="020F0502020204030204" pitchFamily="34" charset="0"/>
              </a:rPr>
              <a:t>; </a:t>
            </a:r>
            <a:endParaRPr lang="pl-PL" sz="1600" dirty="0">
              <a:latin typeface="Symbo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na rynku przesyconym wykwalifikowanymi pracownikami dojdzie do ostrej rywalizacji o ograniczoną </a:t>
            </a:r>
            <a:r>
              <a:rPr lang="pl-PL" sz="1600" dirty="0" err="1">
                <a:latin typeface="Calibri" panose="020F0502020204030204" pitchFamily="34" charset="0"/>
              </a:rPr>
              <a:t>liczbe</a:t>
            </a:r>
            <a:r>
              <a:rPr lang="pl-PL" sz="1600" dirty="0">
                <a:latin typeface="Calibri" panose="020F0502020204030204" pitchFamily="34" charset="0"/>
              </a:rPr>
              <a:t>̨ miejsc pracy; </a:t>
            </a:r>
            <a:endParaRPr lang="pl-PL" sz="1600" dirty="0">
              <a:latin typeface="Symbo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</a:rPr>
              <a:t>niedobór</a:t>
            </a:r>
            <a:r>
              <a:rPr lang="pl-PL" sz="1600" dirty="0">
                <a:latin typeface="Calibri" panose="020F0502020204030204" pitchFamily="34" charset="0"/>
              </a:rPr>
              <a:t> wykwalifikowanych </a:t>
            </a:r>
            <a:r>
              <a:rPr lang="pl-PL" sz="1600" dirty="0" err="1">
                <a:latin typeface="Calibri" panose="020F0502020204030204" pitchFamily="34" charset="0"/>
              </a:rPr>
              <a:t>pracowników</a:t>
            </a:r>
            <a:r>
              <a:rPr lang="pl-PL" sz="1600" dirty="0">
                <a:latin typeface="Calibri" panose="020F0502020204030204" pitchFamily="34" charset="0"/>
              </a:rPr>
              <a:t> wzmocni podział na </a:t>
            </a:r>
            <a:r>
              <a:rPr lang="pl-PL" sz="1600" dirty="0" err="1">
                <a:latin typeface="Calibri" panose="020F0502020204030204" pitchFamily="34" charset="0"/>
              </a:rPr>
              <a:t>życie</a:t>
            </a:r>
            <a:r>
              <a:rPr lang="pl-PL" sz="1600" dirty="0">
                <a:latin typeface="Calibri" panose="020F0502020204030204" pitchFamily="34" charset="0"/>
              </a:rPr>
              <a:t> zawodowe i osobiste; </a:t>
            </a:r>
            <a:endParaRPr lang="pl-PL" sz="1600" dirty="0">
              <a:latin typeface="Symbo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</a:rPr>
              <a:t>gdy </a:t>
            </a:r>
            <a:r>
              <a:rPr lang="pl-PL" sz="1600" dirty="0" err="1">
                <a:latin typeface="Calibri" panose="020F0502020204030204" pitchFamily="34" charset="0"/>
              </a:rPr>
              <a:t>podaz</a:t>
            </a:r>
            <a:r>
              <a:rPr lang="pl-PL" sz="1600" dirty="0">
                <a:latin typeface="Calibri" panose="020F0502020204030204" pitchFamily="34" charset="0"/>
              </a:rPr>
              <a:t>̇ </a:t>
            </a:r>
            <a:r>
              <a:rPr lang="pl-PL" sz="1600" dirty="0" err="1">
                <a:latin typeface="Calibri" panose="020F0502020204030204" pitchFamily="34" charset="0"/>
              </a:rPr>
              <a:t>talentów</a:t>
            </a:r>
            <a:r>
              <a:rPr lang="pl-PL" sz="1600" dirty="0">
                <a:latin typeface="Calibri" panose="020F0502020204030204" pitchFamily="34" charset="0"/>
              </a:rPr>
              <a:t> jest wysoka, pracodawcy </a:t>
            </a:r>
            <a:r>
              <a:rPr lang="pl-PL" sz="1600" dirty="0" err="1">
                <a:latin typeface="Calibri" panose="020F0502020204030204" pitchFamily="34" charset="0"/>
              </a:rPr>
              <a:t>będa</a:t>
            </a:r>
            <a:r>
              <a:rPr lang="pl-PL" sz="1600" dirty="0">
                <a:latin typeface="Calibri" panose="020F0502020204030204" pitchFamily="34" charset="0"/>
              </a:rPr>
              <a:t>̨ mogli </a:t>
            </a:r>
            <a:r>
              <a:rPr lang="pl-PL" sz="1600" dirty="0" err="1">
                <a:latin typeface="Calibri" panose="020F0502020204030204" pitchFamily="34" charset="0"/>
              </a:rPr>
              <a:t>wybierac</a:t>
            </a:r>
            <a:r>
              <a:rPr lang="pl-PL" sz="1600" dirty="0">
                <a:latin typeface="Calibri" panose="020F0502020204030204" pitchFamily="34" charset="0"/>
              </a:rPr>
              <a:t>́ </a:t>
            </a:r>
            <a:r>
              <a:rPr lang="pl-PL" sz="1600" dirty="0" err="1">
                <a:latin typeface="Calibri" panose="020F0502020204030204" pitchFamily="34" charset="0"/>
              </a:rPr>
              <a:t>pracowników</a:t>
            </a:r>
            <a:r>
              <a:rPr lang="pl-PL" sz="1600" dirty="0">
                <a:latin typeface="Calibri" panose="020F0502020204030204" pitchFamily="34" charset="0"/>
              </a:rPr>
              <a:t> nie tylko ze </a:t>
            </a:r>
            <a:r>
              <a:rPr lang="pl-PL" sz="1600" dirty="0" err="1">
                <a:latin typeface="Calibri" panose="020F0502020204030204" pitchFamily="34" charset="0"/>
              </a:rPr>
              <a:t>względu</a:t>
            </a:r>
            <a:r>
              <a:rPr lang="pl-PL" sz="1600" dirty="0">
                <a:latin typeface="Calibri" panose="020F0502020204030204" pitchFamily="34" charset="0"/>
              </a:rPr>
              <a:t> na </a:t>
            </a:r>
            <a:r>
              <a:rPr lang="pl-PL" sz="1600" dirty="0" err="1">
                <a:latin typeface="Calibri" panose="020F0502020204030204" pitchFamily="34" charset="0"/>
              </a:rPr>
              <a:t>umiejętności</a:t>
            </a:r>
            <a:r>
              <a:rPr lang="pl-PL" sz="1600" dirty="0">
                <a:latin typeface="Calibri" panose="020F0502020204030204" pitchFamily="34" charset="0"/>
              </a:rPr>
              <a:t> i </a:t>
            </a:r>
            <a:r>
              <a:rPr lang="pl-PL" sz="1600" dirty="0" err="1">
                <a:latin typeface="Calibri" panose="020F0502020204030204" pitchFamily="34" charset="0"/>
              </a:rPr>
              <a:t>możliwości</a:t>
            </a:r>
            <a:r>
              <a:rPr lang="pl-PL" sz="1600" dirty="0">
                <a:latin typeface="Calibri" panose="020F0502020204030204" pitchFamily="34" charset="0"/>
              </a:rPr>
              <a:t>, ale </a:t>
            </a:r>
            <a:r>
              <a:rPr lang="pl-PL" sz="1600" dirty="0" err="1">
                <a:latin typeface="Calibri" panose="020F0502020204030204" pitchFamily="34" charset="0"/>
              </a:rPr>
              <a:t>także</a:t>
            </a:r>
            <a:r>
              <a:rPr lang="pl-PL" sz="1600" dirty="0">
                <a:latin typeface="Calibri" panose="020F0502020204030204" pitchFamily="34" charset="0"/>
              </a:rPr>
              <a:t> pod </a:t>
            </a:r>
            <a:r>
              <a:rPr lang="pl-PL" sz="1600" dirty="0" err="1">
                <a:latin typeface="Calibri" panose="020F0502020204030204" pitchFamily="34" charset="0"/>
              </a:rPr>
              <a:t>kątem</a:t>
            </a:r>
            <a:r>
              <a:rPr lang="pl-PL" sz="1600" dirty="0">
                <a:latin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</a:rPr>
              <a:t>zaangażowania</a:t>
            </a:r>
            <a:r>
              <a:rPr lang="pl-PL" sz="1600" dirty="0">
                <a:latin typeface="Calibri" panose="020F0502020204030204" pitchFamily="34" charset="0"/>
              </a:rPr>
              <a:t> w cele organizacji.</a:t>
            </a:r>
            <a:endParaRPr lang="pl-PL" sz="1600" dirty="0">
              <a:latin typeface="SymbolM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573BB46-4286-1FCE-C5FA-D012D86BC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896" y="5099434"/>
            <a:ext cx="609479" cy="4498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0D778A9-BC6B-E32A-D5AD-E213043091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097" y="1271811"/>
            <a:ext cx="2001316" cy="4192650"/>
          </a:xfrm>
          <a:prstGeom prst="rect">
            <a:avLst/>
          </a:prstGeom>
        </p:spPr>
      </p:pic>
      <p:pic>
        <p:nvPicPr>
          <p:cNvPr id="5" name="Google Shape;3213;p409">
            <a:extLst>
              <a:ext uri="{FF2B5EF4-FFF2-40B4-BE49-F238E27FC236}">
                <a16:creationId xmlns:a16="http://schemas.microsoft.com/office/drawing/2014/main" id="{065ED628-507D-A7F8-16D4-A65C6DF512D3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7625" y="1041445"/>
            <a:ext cx="2547625" cy="457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64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7;p31"/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1524000" y="836751"/>
            <a:ext cx="971550" cy="114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7;p31"/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35" t="-14779"/>
          <a:stretch>
            <a:fillRect/>
          </a:stretch>
        </p:blipFill>
        <p:spPr>
          <a:xfrm rot="10800000">
            <a:off x="9422130" y="5109211"/>
            <a:ext cx="1398270" cy="102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25;p159"/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1" y="1751014"/>
            <a:ext cx="7188200" cy="423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TS video.mp4" descr="TTS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71356" y="2056999"/>
            <a:ext cx="5249287" cy="30522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57361" y="873461"/>
            <a:ext cx="8677276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sz="2801" b="1" kern="0" dirty="0">
                <a:solidFill>
                  <a:srgbClr val="FFFFFF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Shop is where </a:t>
            </a:r>
            <a:r>
              <a:rPr lang="en-US" sz="2801" b="1" kern="0" dirty="0">
                <a:solidFill>
                  <a:srgbClr val="FE2B54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Discovery </a:t>
            </a:r>
          </a:p>
          <a:p>
            <a:pPr algn="ctr">
              <a:buClr>
                <a:srgbClr val="000000"/>
              </a:buClr>
              <a:buSzPts val="1100"/>
            </a:pPr>
            <a:r>
              <a:rPr lang="en-US" altLang="zh-CN" sz="2801" b="1" kern="0" dirty="0">
                <a:solidFill>
                  <a:srgbClr val="FFFFFF"/>
                </a:solidFill>
                <a:latin typeface="Poppins" charset="0"/>
                <a:ea typeface="Montserrat ExtraBold"/>
                <a:cs typeface="Poppins" charset="0"/>
                <a:sym typeface="Montserrat ExtraBold"/>
              </a:rPr>
              <a:t>Turns to </a:t>
            </a:r>
            <a:r>
              <a:rPr lang="en-US" altLang="zh-CN" sz="2801" kern="0" dirty="0">
                <a:solidFill>
                  <a:srgbClr val="25F4EE"/>
                </a:solidFill>
                <a:latin typeface="Poppins" charset="0"/>
                <a:cs typeface="Poppins" charset="0"/>
                <a:sym typeface="Arial" panose="020B0604020202020204"/>
              </a:rPr>
              <a:t>Purchase</a:t>
            </a:r>
            <a:endParaRPr lang="en-US" sz="2801" b="1" strike="sngStrike" kern="0" dirty="0">
              <a:solidFill>
                <a:srgbClr val="FE2B54"/>
              </a:solidFill>
              <a:highlight>
                <a:srgbClr val="FFFF00"/>
              </a:highlight>
              <a:latin typeface="Poppins" charset="0"/>
              <a:ea typeface="Montserrat"/>
              <a:cs typeface="Poppins" charset="0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a 44">
            <a:extLst>
              <a:ext uri="{FF2B5EF4-FFF2-40B4-BE49-F238E27FC236}">
                <a16:creationId xmlns:a16="http://schemas.microsoft.com/office/drawing/2014/main" id="{5E097ED5-C9E7-92EA-53AD-AEC5D38540A8}"/>
              </a:ext>
            </a:extLst>
          </p:cNvPr>
          <p:cNvGrpSpPr/>
          <p:nvPr/>
        </p:nvGrpSpPr>
        <p:grpSpPr>
          <a:xfrm>
            <a:off x="2832760" y="2361249"/>
            <a:ext cx="7665310" cy="932578"/>
            <a:chOff x="3229115" y="2398430"/>
            <a:chExt cx="7665310" cy="932578"/>
          </a:xfrm>
        </p:grpSpPr>
        <p:sp>
          <p:nvSpPr>
            <p:cNvPr id="46" name="Owal 45">
              <a:extLst>
                <a:ext uri="{FF2B5EF4-FFF2-40B4-BE49-F238E27FC236}">
                  <a16:creationId xmlns:a16="http://schemas.microsoft.com/office/drawing/2014/main" id="{43E3AFC3-50DE-DE60-2B4E-FC3E0D28A1B3}"/>
                </a:ext>
              </a:extLst>
            </p:cNvPr>
            <p:cNvSpPr/>
            <p:nvPr/>
          </p:nvSpPr>
          <p:spPr>
            <a:xfrm>
              <a:off x="5258257" y="241017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Owal 46">
              <a:extLst>
                <a:ext uri="{FF2B5EF4-FFF2-40B4-BE49-F238E27FC236}">
                  <a16:creationId xmlns:a16="http://schemas.microsoft.com/office/drawing/2014/main" id="{F95F3D43-5025-FA16-F170-0014AF17FDEE}"/>
                </a:ext>
              </a:extLst>
            </p:cNvPr>
            <p:cNvSpPr/>
            <p:nvPr/>
          </p:nvSpPr>
          <p:spPr>
            <a:xfrm>
              <a:off x="4580049" y="241017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A4C1A9DF-3DCB-6D3C-CAEF-952F3C42C11C}"/>
                </a:ext>
              </a:extLst>
            </p:cNvPr>
            <p:cNvSpPr/>
            <p:nvPr/>
          </p:nvSpPr>
          <p:spPr>
            <a:xfrm>
              <a:off x="3896712" y="2418194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78862AFF-264A-32D8-CD56-BF60DB280A3F}"/>
                </a:ext>
              </a:extLst>
            </p:cNvPr>
            <p:cNvSpPr/>
            <p:nvPr/>
          </p:nvSpPr>
          <p:spPr>
            <a:xfrm>
              <a:off x="5902334" y="2420105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id="{C517AFC3-84D7-5929-1255-8DD8C2459B38}"/>
                </a:ext>
              </a:extLst>
            </p:cNvPr>
            <p:cNvSpPr/>
            <p:nvPr/>
          </p:nvSpPr>
          <p:spPr>
            <a:xfrm>
              <a:off x="6561498" y="242340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1" name="Owal 50">
              <a:extLst>
                <a:ext uri="{FF2B5EF4-FFF2-40B4-BE49-F238E27FC236}">
                  <a16:creationId xmlns:a16="http://schemas.microsoft.com/office/drawing/2014/main" id="{DDF08A34-86F9-2AA7-D644-E59D69C9CF03}"/>
                </a:ext>
              </a:extLst>
            </p:cNvPr>
            <p:cNvSpPr/>
            <p:nvPr/>
          </p:nvSpPr>
          <p:spPr>
            <a:xfrm>
              <a:off x="7222913" y="240095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Owal 51">
              <a:extLst>
                <a:ext uri="{FF2B5EF4-FFF2-40B4-BE49-F238E27FC236}">
                  <a16:creationId xmlns:a16="http://schemas.microsoft.com/office/drawing/2014/main" id="{A8874CED-B0E7-C710-B1A2-99A3C83EA751}"/>
                </a:ext>
              </a:extLst>
            </p:cNvPr>
            <p:cNvSpPr/>
            <p:nvPr/>
          </p:nvSpPr>
          <p:spPr>
            <a:xfrm>
              <a:off x="7886438" y="2398430"/>
              <a:ext cx="769044" cy="7604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Owal 52">
              <a:extLst>
                <a:ext uri="{FF2B5EF4-FFF2-40B4-BE49-F238E27FC236}">
                  <a16:creationId xmlns:a16="http://schemas.microsoft.com/office/drawing/2014/main" id="{258C2532-3779-60E0-C0FD-E02C5E7BDB16}"/>
                </a:ext>
              </a:extLst>
            </p:cNvPr>
            <p:cNvSpPr/>
            <p:nvPr/>
          </p:nvSpPr>
          <p:spPr>
            <a:xfrm>
              <a:off x="8549961" y="240095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54" name="Obraz 53">
              <a:extLst>
                <a:ext uri="{FF2B5EF4-FFF2-40B4-BE49-F238E27FC236}">
                  <a16:creationId xmlns:a16="http://schemas.microsoft.com/office/drawing/2014/main" id="{0F50C6E2-720D-D575-C3D8-37358095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6826" y="2529293"/>
              <a:ext cx="502710" cy="498674"/>
            </a:xfrm>
            <a:prstGeom prst="rect">
              <a:avLst/>
            </a:prstGeom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B8EBCEC0-2ED0-142C-9586-4C6FDEDA7DDC}"/>
                </a:ext>
              </a:extLst>
            </p:cNvPr>
            <p:cNvSpPr/>
            <p:nvPr/>
          </p:nvSpPr>
          <p:spPr>
            <a:xfrm>
              <a:off x="5871611" y="2604727"/>
              <a:ext cx="2871096" cy="390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BDC9D4E8-565A-D824-8378-A09EA01B0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877" y="2522785"/>
              <a:ext cx="444978" cy="557989"/>
            </a:xfrm>
            <a:prstGeom prst="rect">
              <a:avLst/>
            </a:prstGeom>
          </p:spPr>
        </p:pic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419BAF5E-C080-1019-5F5C-FA4E98DF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924" y="2545070"/>
              <a:ext cx="506413" cy="510941"/>
            </a:xfrm>
            <a:prstGeom prst="rect">
              <a:avLst/>
            </a:prstGeom>
          </p:spPr>
        </p:pic>
        <p:pic>
          <p:nvPicPr>
            <p:cNvPr id="58" name="Obraz 57">
              <a:extLst>
                <a:ext uri="{FF2B5EF4-FFF2-40B4-BE49-F238E27FC236}">
                  <a16:creationId xmlns:a16="http://schemas.microsoft.com/office/drawing/2014/main" id="{EB769336-DEC0-4324-20B2-A91562A91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0713" y="2518482"/>
              <a:ext cx="475106" cy="537527"/>
            </a:xfrm>
            <a:prstGeom prst="rect">
              <a:avLst/>
            </a:prstGeom>
          </p:spPr>
        </p:pic>
        <p:pic>
          <p:nvPicPr>
            <p:cNvPr id="59" name="Obraz 58">
              <a:extLst>
                <a:ext uri="{FF2B5EF4-FFF2-40B4-BE49-F238E27FC236}">
                  <a16:creationId xmlns:a16="http://schemas.microsoft.com/office/drawing/2014/main" id="{D7E14727-A186-C2C1-69DA-76C3632CE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8428" y="2543912"/>
              <a:ext cx="506665" cy="495467"/>
            </a:xfrm>
            <a:prstGeom prst="rect">
              <a:avLst/>
            </a:prstGeom>
          </p:spPr>
        </p:pic>
        <p:sp>
          <p:nvSpPr>
            <p:cNvPr id="60" name="Owal 59">
              <a:extLst>
                <a:ext uri="{FF2B5EF4-FFF2-40B4-BE49-F238E27FC236}">
                  <a16:creationId xmlns:a16="http://schemas.microsoft.com/office/drawing/2014/main" id="{D748489C-6F3F-DF94-4638-A05F89B54206}"/>
                </a:ext>
              </a:extLst>
            </p:cNvPr>
            <p:cNvSpPr/>
            <p:nvPr/>
          </p:nvSpPr>
          <p:spPr>
            <a:xfrm>
              <a:off x="3229115" y="2435816"/>
              <a:ext cx="769044" cy="7604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1" name="Obraz 60">
              <a:extLst>
                <a:ext uri="{FF2B5EF4-FFF2-40B4-BE49-F238E27FC236}">
                  <a16:creationId xmlns:a16="http://schemas.microsoft.com/office/drawing/2014/main" id="{5B695A93-117F-64FE-A454-7F8480819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039" y="2564425"/>
              <a:ext cx="470440" cy="512221"/>
            </a:xfrm>
            <a:prstGeom prst="rect">
              <a:avLst/>
            </a:prstGeom>
          </p:spPr>
        </p:pic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CDF9521E-37F2-9BF0-F1AD-FD2FF3F3F3D5}"/>
                </a:ext>
              </a:extLst>
            </p:cNvPr>
            <p:cNvSpPr/>
            <p:nvPr/>
          </p:nvSpPr>
          <p:spPr>
            <a:xfrm>
              <a:off x="3856479" y="2614629"/>
              <a:ext cx="2171020" cy="371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3" name="Obraz 62">
              <a:extLst>
                <a:ext uri="{FF2B5EF4-FFF2-40B4-BE49-F238E27FC236}">
                  <a16:creationId xmlns:a16="http://schemas.microsoft.com/office/drawing/2014/main" id="{E7441763-EF74-5D02-8448-E1D88F5A1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0388" y="2555324"/>
              <a:ext cx="500386" cy="484055"/>
            </a:xfrm>
            <a:prstGeom prst="rect">
              <a:avLst/>
            </a:prstGeom>
          </p:spPr>
        </p:pic>
        <p:pic>
          <p:nvPicPr>
            <p:cNvPr id="64" name="Obraz 63">
              <a:extLst>
                <a:ext uri="{FF2B5EF4-FFF2-40B4-BE49-F238E27FC236}">
                  <a16:creationId xmlns:a16="http://schemas.microsoft.com/office/drawing/2014/main" id="{136BBB6F-B8DC-E8B0-634A-46057DE8F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069" y="2551294"/>
              <a:ext cx="503691" cy="513568"/>
            </a:xfrm>
            <a:prstGeom prst="rect">
              <a:avLst/>
            </a:prstGeom>
          </p:spPr>
        </p:pic>
        <p:pic>
          <p:nvPicPr>
            <p:cNvPr id="65" name="Obraz 64">
              <a:extLst>
                <a:ext uri="{FF2B5EF4-FFF2-40B4-BE49-F238E27FC236}">
                  <a16:creationId xmlns:a16="http://schemas.microsoft.com/office/drawing/2014/main" id="{92426D48-8098-528A-6B40-8CCC27B5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5224" y="2539510"/>
              <a:ext cx="420171" cy="537137"/>
            </a:xfrm>
            <a:prstGeom prst="rect">
              <a:avLst/>
            </a:prstGeom>
          </p:spPr>
        </p:pic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3471000E-B986-36DA-C7AB-9B5433F31F07}"/>
                </a:ext>
              </a:extLst>
            </p:cNvPr>
            <p:cNvSpPr/>
            <p:nvPr/>
          </p:nvSpPr>
          <p:spPr>
            <a:xfrm>
              <a:off x="7058118" y="2992454"/>
              <a:ext cx="38363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sz="1600" dirty="0"/>
                <a:t>atrakcyjna </a:t>
              </a:r>
              <a:r>
                <a:rPr lang="pl-PL" sz="1600" b="1" dirty="0">
                  <a:solidFill>
                    <a:srgbClr val="FF0000"/>
                  </a:solidFill>
                </a:rPr>
                <a:t>praca </a:t>
              </a:r>
              <a:r>
                <a:rPr lang="pl-PL" sz="1600" dirty="0"/>
                <a:t>+</a:t>
              </a:r>
              <a:r>
                <a:rPr lang="pl-PL" sz="1600" b="1" dirty="0">
                  <a:solidFill>
                    <a:srgbClr val="FF0000"/>
                  </a:solidFill>
                </a:rPr>
                <a:t> </a:t>
              </a:r>
              <a:r>
                <a:rPr lang="pl-PL" sz="1600" dirty="0"/>
                <a:t>przewaga</a:t>
              </a:r>
              <a:r>
                <a:rPr lang="pl-PL" sz="1600" b="1" dirty="0">
                  <a:solidFill>
                    <a:srgbClr val="FF0000"/>
                  </a:solidFill>
                </a:rPr>
                <a:t> konkurencyjna</a:t>
              </a:r>
            </a:p>
          </p:txBody>
        </p:sp>
      </p:grpSp>
      <p:sp>
        <p:nvSpPr>
          <p:cNvPr id="67" name="Tytuł 1">
            <a:extLst>
              <a:ext uri="{FF2B5EF4-FFF2-40B4-BE49-F238E27FC236}">
                <a16:creationId xmlns:a16="http://schemas.microsoft.com/office/drawing/2014/main" id="{01DCD497-37AA-0DD3-4267-E51C515C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638" y="1028074"/>
            <a:ext cx="9969831" cy="1017866"/>
          </a:xfrm>
        </p:spPr>
        <p:txBody>
          <a:bodyPr>
            <a:noAutofit/>
          </a:bodyPr>
          <a:lstStyle/>
          <a:p>
            <a:pPr algn="r"/>
            <a:r>
              <a:rPr lang="pl-PL" sz="66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Cyfrowa Reindustrializacja</a:t>
            </a:r>
            <a:endParaRPr lang="en-GB" sz="6600" b="1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B2896122-1AB5-4130-C0A8-A950B21504BD}"/>
              </a:ext>
            </a:extLst>
          </p:cNvPr>
          <p:cNvSpPr/>
          <p:nvPr/>
        </p:nvSpPr>
        <p:spPr>
          <a:xfrm>
            <a:off x="2830056" y="4911596"/>
            <a:ext cx="6540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Cyfryzacja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realne wykorzystanie technologii typu Lean Office / Smart City itp.</a:t>
            </a: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Reindustrializacja 2.0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konkurencyjny przemysł np. Druk 3D, RPA, ML, BDA, VR, AI itp.</a:t>
            </a:r>
          </a:p>
        </p:txBody>
      </p:sp>
    </p:spTree>
    <p:extLst>
      <p:ext uri="{BB962C8B-B14F-4D97-AF65-F5344CB8AC3E}">
        <p14:creationId xmlns:p14="http://schemas.microsoft.com/office/powerpoint/2010/main" val="37489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28BAC34B-09FD-6899-DB44-AB2BD34172BC}"/>
              </a:ext>
            </a:extLst>
          </p:cNvPr>
          <p:cNvSpPr txBox="1"/>
          <p:nvPr/>
        </p:nvSpPr>
        <p:spPr>
          <a:xfrm>
            <a:off x="787008" y="112544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Dron</a:t>
            </a:r>
            <a:endParaRPr lang="pl-PL" sz="32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B03B757-A0CB-70AC-908D-FB6F3FE4B067}"/>
              </a:ext>
            </a:extLst>
          </p:cNvPr>
          <p:cNvSpPr txBox="1"/>
          <p:nvPr/>
        </p:nvSpPr>
        <p:spPr>
          <a:xfrm>
            <a:off x="787007" y="392989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rPr>
              <a:t>Druk 3D</a:t>
            </a:r>
            <a:endParaRPr lang="pl-PL" sz="3200" dirty="0"/>
          </a:p>
        </p:txBody>
      </p:sp>
      <p:pic>
        <p:nvPicPr>
          <p:cNvPr id="1026" name="Picture 2" descr="Dron na komunie - jaki wybrać, polecane modele dla dzieci">
            <a:extLst>
              <a:ext uri="{FF2B5EF4-FFF2-40B4-BE49-F238E27FC236}">
                <a16:creationId xmlns:a16="http://schemas.microsoft.com/office/drawing/2014/main" id="{0F7C5198-81E7-B704-7E4D-E64D461B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370" y="551061"/>
            <a:ext cx="3077275" cy="173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ony Bayraktar będą produkowane w Ukrainie. Rosja już grozi - WP Wiadomości">
            <a:extLst>
              <a:ext uri="{FF2B5EF4-FFF2-40B4-BE49-F238E27FC236}">
                <a16:creationId xmlns:a16="http://schemas.microsoft.com/office/drawing/2014/main" id="{A8AA5AEB-91F6-E4E1-5137-27A53C56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104" y="564083"/>
            <a:ext cx="4034028" cy="268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97FA63B-B21C-BA4F-7D59-0A380A53C8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111" y="3011221"/>
            <a:ext cx="4034028" cy="26812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A3CA15-C040-4274-78FE-487B9FE612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273" y="3100374"/>
            <a:ext cx="1825468" cy="23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0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EE034AB-2AEE-CC0E-CCA8-636963002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154278"/>
              </p:ext>
            </p:extLst>
          </p:nvPr>
        </p:nvGraphicFramePr>
        <p:xfrm>
          <a:off x="1448239" y="1186683"/>
          <a:ext cx="10358749" cy="487680"/>
        </p:xfrm>
        <a:graphic>
          <a:graphicData uri="http://schemas.openxmlformats.org/drawingml/2006/table">
            <a:tbl>
              <a:tblPr/>
              <a:tblGrid>
                <a:gridCol w="10358749">
                  <a:extLst>
                    <a:ext uri="{9D8B030D-6E8A-4147-A177-3AD203B41FA5}">
                      <a16:colId xmlns:a16="http://schemas.microsoft.com/office/drawing/2014/main" val="2340536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Helvetica" pitchFamily="2" charset="0"/>
                        </a:rPr>
                        <a:t>1. </a:t>
                      </a:r>
                      <a:r>
                        <a:rPr lang="pl-PL" sz="1800" b="1" u="sng" dirty="0">
                          <a:effectLst/>
                          <a:latin typeface="Helvetica" pitchFamily="2" charset="0"/>
                        </a:rPr>
                        <a:t>Zwiększenie mocy </a:t>
                      </a:r>
                      <a:r>
                        <a:rPr lang="pl-PL" sz="1800" u="sng" dirty="0">
                          <a:effectLst/>
                          <a:latin typeface="Helvetica" pitchFamily="2" charset="0"/>
                        </a:rPr>
                        <a:t>„Power </a:t>
                      </a:r>
                      <a:r>
                        <a:rPr lang="pl-PL" sz="1800" u="sng" dirty="0" err="1">
                          <a:effectLst/>
                          <a:latin typeface="Helvetica" pitchFamily="2" charset="0"/>
                        </a:rPr>
                        <a:t>Up</a:t>
                      </a:r>
                      <a:r>
                        <a:rPr lang="pl-PL" sz="1800" u="sng" dirty="0">
                          <a:effectLst/>
                          <a:latin typeface="Helvetica" pitchFamily="2" charset="0"/>
                        </a:rPr>
                        <a:t>”</a:t>
                      </a:r>
                    </a:p>
                    <a:p>
                      <a:pPr algn="ctr"/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przyszłościowe, czyste technologie, </a:t>
                      </a:r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przyspieszenie rozwoju i wykorzystania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odnawialnych źródeł energii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046178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731D039-B983-F3E9-9DEB-C19E843E4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215"/>
              </p:ext>
            </p:extLst>
          </p:nvPr>
        </p:nvGraphicFramePr>
        <p:xfrm>
          <a:off x="1448240" y="1821488"/>
          <a:ext cx="10358748" cy="487680"/>
        </p:xfrm>
        <a:graphic>
          <a:graphicData uri="http://schemas.openxmlformats.org/drawingml/2006/table">
            <a:tbl>
              <a:tblPr/>
              <a:tblGrid>
                <a:gridCol w="10358748">
                  <a:extLst>
                    <a:ext uri="{9D8B030D-6E8A-4147-A177-3AD203B41FA5}">
                      <a16:colId xmlns:a16="http://schemas.microsoft.com/office/drawing/2014/main" val="25502636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2.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Renowacja</a:t>
                      </a:r>
                      <a:r>
                        <a:rPr lang="pl-PL" u="sng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Renovate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poprawa efektywności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energetycznej budynków publicznych i prywatnych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700729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367E869-6863-BD96-ECD2-6BC22AEFC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72670"/>
              </p:ext>
            </p:extLst>
          </p:nvPr>
        </p:nvGraphicFramePr>
        <p:xfrm>
          <a:off x="1441308" y="2426494"/>
          <a:ext cx="10358748" cy="487680"/>
        </p:xfrm>
        <a:graphic>
          <a:graphicData uri="http://schemas.openxmlformats.org/drawingml/2006/table">
            <a:tbl>
              <a:tblPr/>
              <a:tblGrid>
                <a:gridCol w="10358748">
                  <a:extLst>
                    <a:ext uri="{9D8B030D-6E8A-4147-A177-3AD203B41FA5}">
                      <a16:colId xmlns:a16="http://schemas.microsoft.com/office/drawing/2014/main" val="770816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dirty="0">
                          <a:effectLst/>
                          <a:latin typeface="Helvetica" pitchFamily="2" charset="0"/>
                        </a:rPr>
                        <a:t>3.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Doładowanie i tankowanie 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Recharge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 and 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refuel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wykorzystanie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 zrównoważonego, dostępnego i inteligentnego transportu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86710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5F18CC9-0E51-209B-B3D2-B757E13F4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897102"/>
              </p:ext>
            </p:extLst>
          </p:nvPr>
        </p:nvGraphicFramePr>
        <p:xfrm>
          <a:off x="1448240" y="3025181"/>
          <a:ext cx="10351816" cy="487680"/>
        </p:xfrm>
        <a:graphic>
          <a:graphicData uri="http://schemas.openxmlformats.org/drawingml/2006/table">
            <a:tbl>
              <a:tblPr/>
              <a:tblGrid>
                <a:gridCol w="10351816">
                  <a:extLst>
                    <a:ext uri="{9D8B030D-6E8A-4147-A177-3AD203B41FA5}">
                      <a16:colId xmlns:a16="http://schemas.microsoft.com/office/drawing/2014/main" val="2770750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4.</a:t>
                      </a:r>
                      <a:r>
                        <a:rPr lang="pl-PL" b="1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Łączność</a:t>
                      </a:r>
                      <a:r>
                        <a:rPr lang="pl-PL" b="1" i="0" u="sng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„Connect”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rozwój usług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szerokopasmowych w tym technologii 5G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947634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CC0925B-9F8F-D540-B781-10EBF1FE9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5850"/>
              </p:ext>
            </p:extLst>
          </p:nvPr>
        </p:nvGraphicFramePr>
        <p:xfrm>
          <a:off x="1441309" y="3638233"/>
          <a:ext cx="10365679" cy="487680"/>
        </p:xfrm>
        <a:graphic>
          <a:graphicData uri="http://schemas.openxmlformats.org/drawingml/2006/table">
            <a:tbl>
              <a:tblPr/>
              <a:tblGrid>
                <a:gridCol w="10365679">
                  <a:extLst>
                    <a:ext uri="{9D8B030D-6E8A-4147-A177-3AD203B41FA5}">
                      <a16:colId xmlns:a16="http://schemas.microsoft.com/office/drawing/2014/main" val="5562689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5.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Modernizacja</a:t>
                      </a:r>
                      <a:r>
                        <a:rPr lang="pl-PL" i="0" u="sng" dirty="0"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Modernise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cyfryzacja usług publicznych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, w tym systemów sądownictwa i opieki zdrowotnej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393471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E5B77A3-1CF0-64E6-F94D-F950C950E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538986"/>
              </p:ext>
            </p:extLst>
          </p:nvPr>
        </p:nvGraphicFramePr>
        <p:xfrm>
          <a:off x="1420802" y="4228874"/>
          <a:ext cx="10386186" cy="487680"/>
        </p:xfrm>
        <a:graphic>
          <a:graphicData uri="http://schemas.openxmlformats.org/drawingml/2006/table">
            <a:tbl>
              <a:tblPr/>
              <a:tblGrid>
                <a:gridCol w="10386186">
                  <a:extLst>
                    <a:ext uri="{9D8B030D-6E8A-4147-A177-3AD203B41FA5}">
                      <a16:colId xmlns:a16="http://schemas.microsoft.com/office/drawing/2014/main" val="2056435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l-PL" dirty="0">
                          <a:effectLst/>
                          <a:latin typeface="Helvetica" pitchFamily="2" charset="0"/>
                        </a:rPr>
                        <a:t>6.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Zwiększenie skali 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Scale-up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b="1" dirty="0">
                          <a:effectLst/>
                          <a:latin typeface="Helvetica" pitchFamily="2" charset="0"/>
                        </a:rPr>
                        <a:t>zwiększenie zdolności przetwarzania danych </a:t>
                      </a:r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w chmurze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789689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F1D5354-9A2C-C8AA-277C-84E459BEA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56227"/>
              </p:ext>
            </p:extLst>
          </p:nvPr>
        </p:nvGraphicFramePr>
        <p:xfrm>
          <a:off x="1420801" y="4882124"/>
          <a:ext cx="10386188" cy="701040"/>
        </p:xfrm>
        <a:graphic>
          <a:graphicData uri="http://schemas.openxmlformats.org/drawingml/2006/table">
            <a:tbl>
              <a:tblPr/>
              <a:tblGrid>
                <a:gridCol w="10386188">
                  <a:extLst>
                    <a:ext uri="{9D8B030D-6E8A-4147-A177-3AD203B41FA5}">
                      <a16:colId xmlns:a16="http://schemas.microsoft.com/office/drawing/2014/main" val="17668162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dirty="0">
                          <a:effectLst/>
                          <a:latin typeface="Helvetica" pitchFamily="2" charset="0"/>
                        </a:rPr>
                        <a:t>7. </a:t>
                      </a:r>
                      <a:r>
                        <a:rPr lang="pl-PL" b="1" u="sng" dirty="0">
                          <a:effectLst/>
                          <a:latin typeface="Helvetica" pitchFamily="2" charset="0"/>
                        </a:rPr>
                        <a:t>Zmiana i podnoszenie kwalifikacji 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„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Reskill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 and </a:t>
                      </a:r>
                      <a:r>
                        <a:rPr lang="pl-PL" i="1" u="sng" dirty="0" err="1">
                          <a:effectLst/>
                          <a:latin typeface="Helvetica" pitchFamily="2" charset="0"/>
                        </a:rPr>
                        <a:t>upskill</a:t>
                      </a:r>
                      <a:r>
                        <a:rPr lang="pl-PL" i="1" u="sng" dirty="0">
                          <a:effectLst/>
                          <a:latin typeface="Helvetica" pitchFamily="2" charset="0"/>
                        </a:rPr>
                        <a:t>” </a:t>
                      </a:r>
                      <a:endParaRPr lang="pl-PL" u="sng" dirty="0">
                        <a:effectLst/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pl-PL" sz="1400" dirty="0">
                          <a:effectLst/>
                          <a:latin typeface="Helvetica" pitchFamily="2" charset="0"/>
                        </a:rPr>
                        <a:t>dostosowanie systemów kształcenia w celu wspierania rozwoju umiejętności cyfrowych oraz zapewnienia kształcenia i szkolenia zawodowego dla wszystkich grup wiekowych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443942"/>
                  </a:ext>
                </a:extLst>
              </a:tr>
            </a:tbl>
          </a:graphicData>
        </a:graphic>
      </p:graphicFrame>
      <p:grpSp>
        <p:nvGrpSpPr>
          <p:cNvPr id="18" name="Grupa 17">
            <a:extLst>
              <a:ext uri="{FF2B5EF4-FFF2-40B4-BE49-F238E27FC236}">
                <a16:creationId xmlns:a16="http://schemas.microsoft.com/office/drawing/2014/main" id="{F739C2FA-4A02-8D41-57CD-016427FED89E}"/>
              </a:ext>
            </a:extLst>
          </p:cNvPr>
          <p:cNvGrpSpPr/>
          <p:nvPr/>
        </p:nvGrpSpPr>
        <p:grpSpPr>
          <a:xfrm>
            <a:off x="4287781" y="1275145"/>
            <a:ext cx="4324900" cy="4756109"/>
            <a:chOff x="4287781" y="1275145"/>
            <a:chExt cx="4324900" cy="4756109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1D0B0862-6921-AC92-B251-F9305D26EF8B}"/>
                </a:ext>
              </a:extLst>
            </p:cNvPr>
            <p:cNvSpPr/>
            <p:nvPr/>
          </p:nvSpPr>
          <p:spPr>
            <a:xfrm>
              <a:off x="4688114" y="4819516"/>
              <a:ext cx="3924567" cy="1211738"/>
            </a:xfrm>
            <a:prstGeom prst="ellipse">
              <a:avLst/>
            </a:prstGeom>
            <a:solidFill>
              <a:srgbClr val="92D050">
                <a:alpha val="5257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 b="1" dirty="0">
                <a:solidFill>
                  <a:schemeClr val="accent6"/>
                </a:solidFill>
              </a:endParaRPr>
            </a:p>
            <a:p>
              <a:pPr algn="ctr"/>
              <a:endParaRPr lang="pl-PL" sz="2000" b="1" dirty="0">
                <a:solidFill>
                  <a:schemeClr val="accent6"/>
                </a:solidFill>
              </a:endParaRPr>
            </a:p>
            <a:p>
              <a:pPr algn="ctr"/>
              <a:r>
                <a:rPr lang="pl-PL" sz="2000" b="1" dirty="0">
                  <a:solidFill>
                    <a:schemeClr val="accent6"/>
                  </a:solidFill>
                </a:rPr>
                <a:t>kompetencje</a:t>
              </a:r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EBC097CB-3BC8-70A6-2BB8-4837D8ED28E4}"/>
                </a:ext>
              </a:extLst>
            </p:cNvPr>
            <p:cNvGrpSpPr/>
            <p:nvPr/>
          </p:nvGrpSpPr>
          <p:grpSpPr>
            <a:xfrm>
              <a:off x="4287781" y="1275145"/>
              <a:ext cx="2859923" cy="3320103"/>
              <a:chOff x="2771800" y="1900065"/>
              <a:chExt cx="2859923" cy="3320103"/>
            </a:xfrm>
          </p:grpSpPr>
          <p:sp>
            <p:nvSpPr>
              <p:cNvPr id="11" name="Owal 10">
                <a:extLst>
                  <a:ext uri="{FF2B5EF4-FFF2-40B4-BE49-F238E27FC236}">
                    <a16:creationId xmlns:a16="http://schemas.microsoft.com/office/drawing/2014/main" id="{B5970B7F-0874-6C23-4180-09EDA40D10E6}"/>
                  </a:ext>
                </a:extLst>
              </p:cNvPr>
              <p:cNvSpPr/>
              <p:nvPr/>
            </p:nvSpPr>
            <p:spPr>
              <a:xfrm>
                <a:off x="4398897" y="1900065"/>
                <a:ext cx="1232826" cy="228404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2" name="Owal 11">
                <a:extLst>
                  <a:ext uri="{FF2B5EF4-FFF2-40B4-BE49-F238E27FC236}">
                    <a16:creationId xmlns:a16="http://schemas.microsoft.com/office/drawing/2014/main" id="{98FB2F5B-23B8-583E-16B3-764253DFEE67}"/>
                  </a:ext>
                </a:extLst>
              </p:cNvPr>
              <p:cNvSpPr/>
              <p:nvPr/>
            </p:nvSpPr>
            <p:spPr>
              <a:xfrm>
                <a:off x="3174761" y="2567411"/>
                <a:ext cx="1224136" cy="201024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3" name="Owal 12">
                <a:extLst>
                  <a:ext uri="{FF2B5EF4-FFF2-40B4-BE49-F238E27FC236}">
                    <a16:creationId xmlns:a16="http://schemas.microsoft.com/office/drawing/2014/main" id="{8C87873C-761E-CD42-DF83-4A9C11604467}"/>
                  </a:ext>
                </a:extLst>
              </p:cNvPr>
              <p:cNvSpPr/>
              <p:nvPr/>
            </p:nvSpPr>
            <p:spPr>
              <a:xfrm>
                <a:off x="2771800" y="3484448"/>
                <a:ext cx="1152128" cy="243138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4" name="Owal 13">
                <a:extLst>
                  <a:ext uri="{FF2B5EF4-FFF2-40B4-BE49-F238E27FC236}">
                    <a16:creationId xmlns:a16="http://schemas.microsoft.com/office/drawing/2014/main" id="{527D73BD-4702-601E-59B9-FCDCD18147AB}"/>
                  </a:ext>
                </a:extLst>
              </p:cNvPr>
              <p:cNvSpPr/>
              <p:nvPr/>
            </p:nvSpPr>
            <p:spPr>
              <a:xfrm>
                <a:off x="3246769" y="4084999"/>
                <a:ext cx="1152128" cy="243138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  <p:sp>
            <p:nvSpPr>
              <p:cNvPr id="15" name="Owal 14">
                <a:extLst>
                  <a:ext uri="{FF2B5EF4-FFF2-40B4-BE49-F238E27FC236}">
                    <a16:creationId xmlns:a16="http://schemas.microsoft.com/office/drawing/2014/main" id="{C31C3128-4B47-649A-C285-E191F83819F7}"/>
                  </a:ext>
                </a:extLst>
              </p:cNvPr>
              <p:cNvSpPr/>
              <p:nvPr/>
            </p:nvSpPr>
            <p:spPr>
              <a:xfrm>
                <a:off x="3804543" y="4859375"/>
                <a:ext cx="1336597" cy="360793"/>
              </a:xfrm>
              <a:prstGeom prst="ellipse">
                <a:avLst/>
              </a:prstGeom>
              <a:solidFill>
                <a:srgbClr val="92D050">
                  <a:alpha val="6038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>
                    <a:solidFill>
                      <a:schemeClr val="accent6"/>
                    </a:solidFill>
                  </a:rPr>
                  <a:t>kompetencje</a:t>
                </a:r>
              </a:p>
            </p:txBody>
          </p:sp>
        </p:grp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F2161386-11C1-51A7-7DA6-374EB10A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8" y="135626"/>
            <a:ext cx="8728975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pl-PL" sz="2400" b="1" dirty="0">
                <a:solidFill>
                  <a:srgbClr val="BF0000"/>
                </a:solidFill>
                <a:latin typeface="Calibri" panose="020F0502020204030204" pitchFamily="34" charset="0"/>
                <a:ea typeface="+mn-ea"/>
                <a:cs typeface="+mn-cs"/>
              </a:rPr>
              <a:t>7 projektów flagowych UE</a:t>
            </a:r>
          </a:p>
        </p:txBody>
      </p:sp>
    </p:spTree>
    <p:extLst>
      <p:ext uri="{BB962C8B-B14F-4D97-AF65-F5344CB8AC3E}">
        <p14:creationId xmlns:p14="http://schemas.microsoft.com/office/powerpoint/2010/main" val="25098461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1503</Words>
  <Application>Microsoft Office PowerPoint</Application>
  <PresentationFormat>Panoramiczny</PresentationFormat>
  <Paragraphs>262</Paragraphs>
  <Slides>29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45" baseType="lpstr">
      <vt:lpstr>等线</vt:lpstr>
      <vt:lpstr>Arial</vt:lpstr>
      <vt:lpstr>Calibri</vt:lpstr>
      <vt:lpstr>Calibri Light</vt:lpstr>
      <vt:lpstr>Chalkduster</vt:lpstr>
      <vt:lpstr>Corbel</vt:lpstr>
      <vt:lpstr>Helvetica</vt:lpstr>
      <vt:lpstr>Montserrat</vt:lpstr>
      <vt:lpstr>Montserrat ExtraBold</vt:lpstr>
      <vt:lpstr>Poppins</vt:lpstr>
      <vt:lpstr>Sofia Pro</vt:lpstr>
      <vt:lpstr>Sofia Pro Regular</vt:lpstr>
      <vt:lpstr>SymbolMT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Cyfrowa Reindustrializacja</vt:lpstr>
      <vt:lpstr>Prezentacja programu PowerPoint</vt:lpstr>
      <vt:lpstr>7 projektów flagowych UE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Przykłady</vt:lpstr>
      <vt:lpstr>Oczekiwane efekty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Edyta Migałka</dc:creator>
  <cp:lastModifiedBy>Łukasz Wysocki</cp:lastModifiedBy>
  <cp:revision>51</cp:revision>
  <dcterms:created xsi:type="dcterms:W3CDTF">2022-05-05T11:45:30Z</dcterms:created>
  <dcterms:modified xsi:type="dcterms:W3CDTF">2022-10-07T13:43:45Z</dcterms:modified>
</cp:coreProperties>
</file>