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099423" r:id="rId4"/>
    <p:sldId id="4099484" r:id="rId5"/>
    <p:sldId id="264" r:id="rId6"/>
    <p:sldId id="4099496" r:id="rId7"/>
    <p:sldId id="4099493" r:id="rId8"/>
    <p:sldId id="260" r:id="rId9"/>
    <p:sldId id="4099492" r:id="rId10"/>
    <p:sldId id="4099453" r:id="rId11"/>
    <p:sldId id="4099474" r:id="rId12"/>
    <p:sldId id="4099467" r:id="rId13"/>
    <p:sldId id="4099494" r:id="rId14"/>
    <p:sldId id="4099491" r:id="rId15"/>
    <p:sldId id="4099469" r:id="rId16"/>
    <p:sldId id="4099495" r:id="rId17"/>
    <p:sldId id="4099482" r:id="rId18"/>
    <p:sldId id="4099480" r:id="rId19"/>
    <p:sldId id="4099475" r:id="rId20"/>
    <p:sldId id="4099489" r:id="rId21"/>
    <p:sldId id="409943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48FCD4F-23ED-D447-B6CA-328A0087F685}">
          <p14:sldIdLst>
            <p14:sldId id="256"/>
            <p14:sldId id="257"/>
            <p14:sldId id="4099423"/>
            <p14:sldId id="4099484"/>
            <p14:sldId id="264"/>
            <p14:sldId id="4099496"/>
            <p14:sldId id="4099493"/>
            <p14:sldId id="260"/>
            <p14:sldId id="4099492"/>
            <p14:sldId id="4099453"/>
            <p14:sldId id="4099474"/>
            <p14:sldId id="4099467"/>
            <p14:sldId id="4099494"/>
            <p14:sldId id="4099491"/>
            <p14:sldId id="4099469"/>
            <p14:sldId id="4099495"/>
            <p14:sldId id="4099482"/>
            <p14:sldId id="4099480"/>
            <p14:sldId id="4099475"/>
            <p14:sldId id="4099489"/>
            <p14:sldId id="4099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BF29-6C41-0740-A4DF-C7D8E9DD079E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CFAF-60EF-D249-97D7-0330405BE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5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EAA3-A5A3-43FD-B6C2-3164870EE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13C5BF-B572-A54E-98DD-F9FC252D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C56DF-0ABB-7998-D17F-253D8CA2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19C93-5B26-56C5-169D-460D429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4155B-3B16-A03F-0490-776F2AA4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6C98F-A7F6-C470-9545-4B0B8682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B01EC-F384-8A84-CB79-0F9F7DB0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27DB4-FBC5-EBE0-4622-16F7956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AF92A6-F903-9A84-B715-43F10EF5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F99E6-7EC5-2FB4-6670-9CABEC6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A2B8E-ECBA-D916-6841-7BE2F746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4B423-7874-BEDE-81A4-12E086D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0DBFC5-8F6D-8322-84BF-739D2C1C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6540D-D527-864E-10DF-57918B5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5901D-915C-CE54-D7F9-216A95D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9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0EA9-C24F-919B-32F3-D587DCF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CC9D4-D40C-1108-7D3D-48FA9BD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C41D-B2EA-C35F-55E7-75D2DBC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C4375-C306-EF37-C95B-5F944BB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4260-5F28-F2C8-1D65-46E9F68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CCC6C-9EE3-C47F-67BC-F4E6E39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5A001-A907-1074-60DC-BA60C53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26708-D80E-C605-6F0C-8611B5F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923EF-B373-5441-14AD-4BF34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78A9E-7DB1-798E-C0A6-C147FC0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5C2C-EA2B-D821-28E0-264D7F1D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35633-6E32-6DC5-816C-9F412D6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E249C7-7C61-1AA1-44EB-6295F46B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B2CA-48E8-CC3A-FB53-8FF7E2E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6F62-B77C-53B6-A12C-6EB59FD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A76B4-226F-6D45-6D50-564B170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541-A37E-EB5C-1E9F-C6517F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1A5BB-4D6F-7A95-3D0C-86C66D9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200EEF-683A-8380-4770-042BCF37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466CF1-A862-DA2F-861E-704038AC7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78FD8-A695-B41D-5319-7908EE81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EA396F-7D95-6C0D-B8A2-0D2CAA0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9D0A2F-FEE2-E7E2-B9C3-0CC3D2BB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DBD383-4DC8-CCA2-70DA-B1EFC63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70E06-278B-785B-147D-EEAD1B4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86665A-76C6-2825-EACC-9058902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EB26D1-8C80-73A7-7BB2-79E8D0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2248A0-4F82-8898-5D22-03A4972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FCB229-AB35-8653-2E01-4E3F8A80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4DDCD4-3552-3144-5387-FE31FEF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FDB0B-42C0-E008-1809-6D5C6310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AECB0-A67D-4746-25E7-240A855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29564-CA62-DF90-0846-DA3E1EDB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CB08C-90AB-8FAA-0867-FAD7B3AC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27A8E-D0A9-4623-DC37-BE41545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3CAD41-EB5D-2631-7827-7F71425F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87B2B-2E3F-1E34-9EBB-23A967AE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5E9C-E316-F3DF-F236-DE15039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F24E99-B795-7688-0C40-276A72055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3EF8F-2BF5-4569-8942-79526773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28001-9A6C-50FB-1512-C90A12B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A644BE-7D17-F723-06FD-9B1828B0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98AAC8-84B1-0634-CCA1-387D73C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5F86C1-120C-B1BD-561D-F613C96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00D17B-521A-80B9-362A-F3705824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2D7D6-B407-22D7-45DB-BEC07B3A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BBA5-4BA8-484C-B45B-1716AD05A1E7}" type="datetimeFigureOut">
              <a:rPr lang="pl-PL" smtClean="0"/>
              <a:t>2023-02-06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FF9ED-922A-E006-3941-349CF243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28C4-FFFE-E46F-54F2-CEB48B007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sektorowaradanub.pl/o-radzie/deklaracja-czlonkowska/" TargetMode="Externa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22FF37-80E5-7D13-4B30-B78D9442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27D23D8-C33D-928C-7F3E-DD84CD34C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D86E8A-AFFA-6ED1-EE80-61496C30804B}"/>
              </a:ext>
            </a:extLst>
          </p:cNvPr>
          <p:cNvSpPr txBox="1"/>
          <p:nvPr/>
        </p:nvSpPr>
        <p:spPr>
          <a:xfrm>
            <a:off x="2829560" y="4994572"/>
            <a:ext cx="653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2"/>
                </a:solidFill>
              </a:rPr>
              <a:t>Przewodniczący SRK NUB – Piotr Fałek</a:t>
            </a:r>
          </a:p>
        </p:txBody>
      </p:sp>
    </p:spTree>
    <p:extLst>
      <p:ext uri="{BB962C8B-B14F-4D97-AF65-F5344CB8AC3E}">
        <p14:creationId xmlns:p14="http://schemas.microsoft.com/office/powerpoint/2010/main" val="13157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A1B319F-08E4-B3DB-9FB7-4CC8BE9D7718}"/>
              </a:ext>
            </a:extLst>
          </p:cNvPr>
          <p:cNvGrpSpPr/>
          <p:nvPr/>
        </p:nvGrpSpPr>
        <p:grpSpPr>
          <a:xfrm>
            <a:off x="3062206" y="2382017"/>
            <a:ext cx="6089890" cy="797787"/>
            <a:chOff x="2260463" y="2429431"/>
            <a:chExt cx="6089890" cy="797787"/>
          </a:xfrm>
        </p:grpSpPr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43E3AFC3-50DE-DE60-2B4E-FC3E0D28A1B3}"/>
                </a:ext>
              </a:extLst>
            </p:cNvPr>
            <p:cNvSpPr/>
            <p:nvPr/>
          </p:nvSpPr>
          <p:spPr>
            <a:xfrm>
              <a:off x="4289605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F95F3D43-5025-FA16-F170-0014AF17FDEE}"/>
                </a:ext>
              </a:extLst>
            </p:cNvPr>
            <p:cNvSpPr/>
            <p:nvPr/>
          </p:nvSpPr>
          <p:spPr>
            <a:xfrm>
              <a:off x="3611397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A4C1A9DF-3DCB-6D3C-CAEF-952F3C42C11C}"/>
                </a:ext>
              </a:extLst>
            </p:cNvPr>
            <p:cNvSpPr/>
            <p:nvPr/>
          </p:nvSpPr>
          <p:spPr>
            <a:xfrm>
              <a:off x="2928060" y="2449195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78862AFF-264A-32D8-CD56-BF60DB280A3F}"/>
                </a:ext>
              </a:extLst>
            </p:cNvPr>
            <p:cNvSpPr/>
            <p:nvPr/>
          </p:nvSpPr>
          <p:spPr>
            <a:xfrm>
              <a:off x="4933682" y="2451106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C517AFC3-84D7-5929-1255-8DD8C2459B38}"/>
                </a:ext>
              </a:extLst>
            </p:cNvPr>
            <p:cNvSpPr/>
            <p:nvPr/>
          </p:nvSpPr>
          <p:spPr>
            <a:xfrm>
              <a:off x="5592846" y="245440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DDF08A34-86F9-2AA7-D644-E59D69C9CF03}"/>
                </a:ext>
              </a:extLst>
            </p:cNvPr>
            <p:cNvSpPr/>
            <p:nvPr/>
          </p:nvSpPr>
          <p:spPr>
            <a:xfrm>
              <a:off x="6254261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A8874CED-B0E7-C710-B1A2-99A3C83EA751}"/>
                </a:ext>
              </a:extLst>
            </p:cNvPr>
            <p:cNvSpPr/>
            <p:nvPr/>
          </p:nvSpPr>
          <p:spPr>
            <a:xfrm>
              <a:off x="6917786" y="2429431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58C2532-3779-60E0-C0FD-E02C5E7BDB16}"/>
                </a:ext>
              </a:extLst>
            </p:cNvPr>
            <p:cNvSpPr/>
            <p:nvPr/>
          </p:nvSpPr>
          <p:spPr>
            <a:xfrm>
              <a:off x="7581309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4" name="Obraz 53">
              <a:extLst>
                <a:ext uri="{FF2B5EF4-FFF2-40B4-BE49-F238E27FC236}">
                  <a16:creationId xmlns:a16="http://schemas.microsoft.com/office/drawing/2014/main" id="{0F50C6E2-720D-D575-C3D8-373580956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174" y="2560294"/>
              <a:ext cx="502710" cy="498674"/>
            </a:xfrm>
            <a:prstGeom prst="rect">
              <a:avLst/>
            </a:prstGeom>
          </p:spPr>
        </p:pic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8EBCEC0-2ED0-142C-9586-4C6FDEDA7DDC}"/>
                </a:ext>
              </a:extLst>
            </p:cNvPr>
            <p:cNvSpPr/>
            <p:nvPr/>
          </p:nvSpPr>
          <p:spPr>
            <a:xfrm>
              <a:off x="4902959" y="2635728"/>
              <a:ext cx="2871096" cy="390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BDC9D4E8-565A-D824-8378-A09EA01B0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225" y="2553786"/>
              <a:ext cx="444978" cy="557989"/>
            </a:xfrm>
            <a:prstGeom prst="rect">
              <a:avLst/>
            </a:pr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419BAF5E-C080-1019-5F5C-FA4E98DF0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272" y="2576071"/>
              <a:ext cx="506413" cy="510941"/>
            </a:xfrm>
            <a:prstGeom prst="rect">
              <a:avLst/>
            </a:pr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EB769336-DEC0-4324-20B2-A91562A9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2061" y="2549483"/>
              <a:ext cx="475106" cy="537527"/>
            </a:xfrm>
            <a:prstGeom prst="rect">
              <a:avLst/>
            </a:pr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D7E14727-A186-C2C1-69DA-76C3632C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776" y="2574913"/>
              <a:ext cx="506665" cy="495467"/>
            </a:xfrm>
            <a:prstGeom prst="rect">
              <a:avLst/>
            </a:prstGeom>
          </p:spPr>
        </p:pic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D748489C-6F3F-DF94-4638-A05F89B54206}"/>
                </a:ext>
              </a:extLst>
            </p:cNvPr>
            <p:cNvSpPr/>
            <p:nvPr/>
          </p:nvSpPr>
          <p:spPr>
            <a:xfrm>
              <a:off x="2260463" y="246681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5B695A93-117F-64FE-A454-7F848081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387" y="2595426"/>
              <a:ext cx="470440" cy="512221"/>
            </a:xfrm>
            <a:prstGeom prst="rect">
              <a:avLst/>
            </a:prstGeom>
          </p:spPr>
        </p:pic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CDF9521E-37F2-9BF0-F1AD-FD2FF3F3F3D5}"/>
                </a:ext>
              </a:extLst>
            </p:cNvPr>
            <p:cNvSpPr/>
            <p:nvPr/>
          </p:nvSpPr>
          <p:spPr>
            <a:xfrm>
              <a:off x="2887827" y="2645630"/>
              <a:ext cx="2171020" cy="37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>
              <a:extLst>
                <a:ext uri="{FF2B5EF4-FFF2-40B4-BE49-F238E27FC236}">
                  <a16:creationId xmlns:a16="http://schemas.microsoft.com/office/drawing/2014/main" id="{E7441763-EF74-5D02-8448-E1D88F5A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736" y="2586325"/>
              <a:ext cx="500386" cy="484055"/>
            </a:xfrm>
            <a:prstGeom prst="rect">
              <a:avLst/>
            </a:prstGeom>
          </p:spPr>
        </p:pic>
        <p:pic>
          <p:nvPicPr>
            <p:cNvPr id="64" name="Obraz 63">
              <a:extLst>
                <a:ext uri="{FF2B5EF4-FFF2-40B4-BE49-F238E27FC236}">
                  <a16:creationId xmlns:a16="http://schemas.microsoft.com/office/drawing/2014/main" id="{136BBB6F-B8DC-E8B0-634A-46057DE8F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417" y="2582295"/>
              <a:ext cx="503691" cy="513568"/>
            </a:xfrm>
            <a:prstGeom prst="rect">
              <a:avLst/>
            </a:prstGeom>
          </p:spPr>
        </p:pic>
        <p:pic>
          <p:nvPicPr>
            <p:cNvPr id="65" name="Obraz 64">
              <a:extLst>
                <a:ext uri="{FF2B5EF4-FFF2-40B4-BE49-F238E27FC236}">
                  <a16:creationId xmlns:a16="http://schemas.microsoft.com/office/drawing/2014/main" id="{92426D48-8098-528A-6B40-8CCC27B5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6572" y="2570511"/>
              <a:ext cx="420171" cy="537137"/>
            </a:xfrm>
            <a:prstGeom prst="rect">
              <a:avLst/>
            </a:prstGeom>
          </p:spPr>
        </p:pic>
      </p:grpSp>
      <p:sp>
        <p:nvSpPr>
          <p:cNvPr id="66" name="Prostokąt 65">
            <a:extLst>
              <a:ext uri="{FF2B5EF4-FFF2-40B4-BE49-F238E27FC236}">
                <a16:creationId xmlns:a16="http://schemas.microsoft.com/office/drawing/2014/main" id="{3471000E-B986-36DA-C7AB-9B5433F31F07}"/>
              </a:ext>
            </a:extLst>
          </p:cNvPr>
          <p:cNvSpPr/>
          <p:nvPr/>
        </p:nvSpPr>
        <p:spPr>
          <a:xfrm>
            <a:off x="8359245" y="3071211"/>
            <a:ext cx="22333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/>
              <a:t>atrakcyjna </a:t>
            </a:r>
            <a:r>
              <a:rPr lang="pl-PL" sz="2400" b="1" dirty="0">
                <a:solidFill>
                  <a:srgbClr val="FF0000"/>
                </a:solidFill>
              </a:rPr>
              <a:t>praca</a:t>
            </a:r>
          </a:p>
        </p:txBody>
      </p:sp>
      <p:sp>
        <p:nvSpPr>
          <p:cNvPr id="67" name="Tytuł 1">
            <a:extLst>
              <a:ext uri="{FF2B5EF4-FFF2-40B4-BE49-F238E27FC236}">
                <a16:creationId xmlns:a16="http://schemas.microsoft.com/office/drawing/2014/main" id="{01DCD497-37AA-0DD3-4267-E51C515C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41" y="1096256"/>
            <a:ext cx="10846753" cy="1017866"/>
          </a:xfrm>
        </p:spPr>
        <p:txBody>
          <a:bodyPr>
            <a:noAutofit/>
          </a:bodyPr>
          <a:lstStyle/>
          <a:p>
            <a:pPr algn="r"/>
            <a:r>
              <a:rPr lang="pl-PL" sz="7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Cyfrowa Reindustrializacja</a:t>
            </a:r>
            <a:endParaRPr lang="en-GB" sz="72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B2896122-1AB5-4130-C0A8-A950B21504BD}"/>
              </a:ext>
            </a:extLst>
          </p:cNvPr>
          <p:cNvSpPr/>
          <p:nvPr/>
        </p:nvSpPr>
        <p:spPr>
          <a:xfrm>
            <a:off x="2257758" y="4979778"/>
            <a:ext cx="8298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2.0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realne i powszechne wykorzystanie technologii cyfrowych typu RPA, ML, BDA, VR, AI …</a:t>
            </a: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Reindustrializacja 2.0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konkurencyjny przemysł wykorzystuje te technologie w całym łańcuchu wartości</a:t>
            </a:r>
          </a:p>
        </p:txBody>
      </p:sp>
    </p:spTree>
    <p:extLst>
      <p:ext uri="{BB962C8B-B14F-4D97-AF65-F5344CB8AC3E}">
        <p14:creationId xmlns:p14="http://schemas.microsoft.com/office/powerpoint/2010/main" val="37489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4508C48-2FFF-5729-58D3-982BB756E3E2}"/>
              </a:ext>
            </a:extLst>
          </p:cNvPr>
          <p:cNvSpPr txBox="1"/>
          <p:nvPr/>
        </p:nvSpPr>
        <p:spPr>
          <a:xfrm>
            <a:off x="562438" y="323826"/>
            <a:ext cx="8635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10000"/>
                </a:solidFill>
                <a:effectLst/>
                <a:latin typeface="Helvetica" pitchFamily="2" charset="0"/>
              </a:rPr>
              <a:t>Regionalne Inteligentne Specjalizacje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CA58CE7-FCFA-5389-3F2E-40C3A05C2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99" y="1424692"/>
            <a:ext cx="6946228" cy="17548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15F19A-3A7A-3270-B73F-325015A77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03" y="323826"/>
            <a:ext cx="1652659" cy="54440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6BCA9E-48E4-B98E-81E6-4BB50BD47834}"/>
              </a:ext>
            </a:extLst>
          </p:cNvPr>
          <p:cNvSpPr txBox="1"/>
          <p:nvPr/>
        </p:nvSpPr>
        <p:spPr>
          <a:xfrm>
            <a:off x="665567" y="3654050"/>
            <a:ext cx="115264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IDFont+F2"/>
              </a:rPr>
              <a:t>Grupa II </a:t>
            </a:r>
            <a:endParaRPr lang="pl-PL" b="1" dirty="0"/>
          </a:p>
          <a:p>
            <a:r>
              <a:rPr lang="pl-PL" sz="1600" b="1" i="1" dirty="0" err="1">
                <a:solidFill>
                  <a:srgbClr val="C00000"/>
                </a:solidFill>
                <a:effectLst/>
                <a:latin typeface="CIDFont+F2"/>
              </a:rPr>
              <a:t>Jakośc</a:t>
            </a:r>
            <a:r>
              <a:rPr lang="pl-PL" sz="1600" b="1" i="1" dirty="0">
                <a:solidFill>
                  <a:srgbClr val="C00000"/>
                </a:solidFill>
                <a:effectLst/>
                <a:latin typeface="CIDFont+F2"/>
              </a:rPr>
              <a:t>́ </a:t>
            </a:r>
            <a:r>
              <a:rPr lang="pl-PL" sz="1600" b="1" i="1" dirty="0" err="1">
                <a:solidFill>
                  <a:srgbClr val="C00000"/>
                </a:solidFill>
                <a:effectLst/>
                <a:latin typeface="CIDFont+F2"/>
              </a:rPr>
              <a:t>życia</a:t>
            </a:r>
            <a:r>
              <a:rPr lang="pl-PL" sz="1600" b="1" i="1" dirty="0">
                <a:solidFill>
                  <a:srgbClr val="C00000"/>
                </a:solidFill>
                <a:effectLst/>
                <a:latin typeface="CIDFont+F2"/>
              </a:rPr>
              <a:t> </a:t>
            </a:r>
            <a:r>
              <a:rPr lang="pl-PL" sz="1600" i="1" dirty="0">
                <a:effectLst/>
                <a:latin typeface="CIDFont+F1"/>
              </a:rPr>
              <a:t>- Obszary </a:t>
            </a:r>
            <a:r>
              <a:rPr lang="pl-PL" sz="1600" i="1" dirty="0" err="1">
                <a:effectLst/>
                <a:latin typeface="CIDFont+F1"/>
              </a:rPr>
              <a:t>wyłaniające</a:t>
            </a:r>
            <a:r>
              <a:rPr lang="pl-PL" sz="1600" i="1" dirty="0">
                <a:effectLst/>
                <a:latin typeface="CIDFont+F1"/>
              </a:rPr>
              <a:t> </a:t>
            </a:r>
            <a:r>
              <a:rPr lang="pl-PL" sz="1600" i="1" dirty="0" err="1">
                <a:effectLst/>
                <a:latin typeface="CIDFont+F1"/>
              </a:rPr>
              <a:t>sie</a:t>
            </a:r>
            <a:r>
              <a:rPr lang="pl-PL" sz="1600" i="1" dirty="0">
                <a:effectLst/>
                <a:latin typeface="CIDFont+F1"/>
              </a:rPr>
              <a:t>̨ z </a:t>
            </a:r>
            <a:r>
              <a:rPr lang="pl-PL" sz="1600" i="1" dirty="0" err="1">
                <a:effectLst/>
                <a:latin typeface="CIDFont+F1"/>
              </a:rPr>
              <a:t>wyzwan</a:t>
            </a:r>
            <a:r>
              <a:rPr lang="pl-PL" sz="1600" i="1" dirty="0">
                <a:effectLst/>
                <a:latin typeface="CIDFont+F1"/>
              </a:rPr>
              <a:t>́ </a:t>
            </a:r>
            <a:r>
              <a:rPr lang="pl-PL" sz="1600" i="1" dirty="0" err="1">
                <a:effectLst/>
                <a:latin typeface="CIDFont+F1"/>
              </a:rPr>
              <a:t>stojących</a:t>
            </a:r>
            <a:r>
              <a:rPr lang="pl-PL" sz="1600" i="1" dirty="0">
                <a:effectLst/>
                <a:latin typeface="CIDFont+F1"/>
              </a:rPr>
              <a:t> przed Wielkopolską </a:t>
            </a:r>
            <a:r>
              <a:rPr lang="pl-PL" sz="1600" i="1" dirty="0" err="1">
                <a:effectLst/>
                <a:latin typeface="CIDFont+F1"/>
              </a:rPr>
              <a:t>obejmujące</a:t>
            </a:r>
            <a:r>
              <a:rPr lang="pl-PL" sz="1600" i="1" dirty="0">
                <a:effectLst/>
                <a:latin typeface="CIDFont+F1"/>
              </a:rPr>
              <a:t> nowoczesne technologie, usługi i produkty przyjazne człowiekowi i </a:t>
            </a:r>
            <a:r>
              <a:rPr lang="pl-PL" sz="1600" i="1" dirty="0" err="1">
                <a:effectLst/>
                <a:latin typeface="CIDFont+F1"/>
              </a:rPr>
              <a:t>poprawiające</a:t>
            </a:r>
            <a:r>
              <a:rPr lang="pl-PL" sz="1600" i="1" dirty="0">
                <a:effectLst/>
                <a:latin typeface="CIDFont+F1"/>
              </a:rPr>
              <a:t> </a:t>
            </a:r>
            <a:r>
              <a:rPr lang="pl-PL" sz="1600" i="1" dirty="0" err="1">
                <a:effectLst/>
                <a:latin typeface="CIDFont+F1"/>
              </a:rPr>
              <a:t>jakośc</a:t>
            </a:r>
            <a:r>
              <a:rPr lang="pl-PL" sz="1600" i="1" dirty="0">
                <a:effectLst/>
                <a:latin typeface="CIDFont+F1"/>
              </a:rPr>
              <a:t>́ </a:t>
            </a:r>
            <a:r>
              <a:rPr lang="pl-PL" sz="1600" i="1" dirty="0" err="1">
                <a:effectLst/>
                <a:latin typeface="CIDFont+F1"/>
              </a:rPr>
              <a:t>życia</a:t>
            </a:r>
            <a:r>
              <a:rPr lang="pl-PL" sz="1600" i="1" dirty="0">
                <a:effectLst/>
                <a:latin typeface="CIDFont+F1"/>
              </a:rPr>
              <a:t>, oparte na sektorach emergentnych i </a:t>
            </a:r>
            <a:r>
              <a:rPr lang="pl-PL" sz="1600" i="1" dirty="0" err="1">
                <a:effectLst/>
                <a:latin typeface="CIDFont+F1"/>
              </a:rPr>
              <a:t>wyłaniającym</a:t>
            </a:r>
            <a:r>
              <a:rPr lang="pl-PL" sz="1600" i="1" dirty="0">
                <a:effectLst/>
                <a:latin typeface="CIDFont+F1"/>
              </a:rPr>
              <a:t> </a:t>
            </a:r>
            <a:r>
              <a:rPr lang="pl-PL" sz="1600" i="1" dirty="0" err="1">
                <a:effectLst/>
                <a:latin typeface="CIDFont+F1"/>
              </a:rPr>
              <a:t>sie</a:t>
            </a:r>
            <a:r>
              <a:rPr lang="pl-PL" sz="1600" i="1" dirty="0">
                <a:effectLst/>
                <a:latin typeface="CIDFont+F1"/>
              </a:rPr>
              <a:t>̨ potencjale naukowym </a:t>
            </a:r>
            <a:endParaRPr lang="pl-PL" sz="1600" i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783AD1-0D70-623F-F0AF-3CF904BE6931}"/>
              </a:ext>
            </a:extLst>
          </p:cNvPr>
          <p:cNvSpPr txBox="1"/>
          <p:nvPr/>
        </p:nvSpPr>
        <p:spPr>
          <a:xfrm>
            <a:off x="665568" y="4680607"/>
            <a:ext cx="115264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IDFont+F2"/>
              </a:rPr>
              <a:t>Grupa III </a:t>
            </a:r>
            <a:endParaRPr lang="pl-PL" b="1" dirty="0"/>
          </a:p>
          <a:p>
            <a:r>
              <a:rPr lang="pl-PL" sz="1600" b="1" i="1" dirty="0">
                <a:solidFill>
                  <a:srgbClr val="C00000"/>
                </a:solidFill>
                <a:effectLst/>
                <a:latin typeface="CIDFont+F2"/>
              </a:rPr>
              <a:t>Obszary innowacji </a:t>
            </a:r>
            <a:r>
              <a:rPr lang="pl-PL" sz="1600" b="1" i="1" dirty="0" err="1">
                <a:solidFill>
                  <a:srgbClr val="C00000"/>
                </a:solidFill>
                <a:effectLst/>
                <a:latin typeface="CIDFont+F2"/>
              </a:rPr>
              <a:t>międzybranżowych</a:t>
            </a:r>
            <a:r>
              <a:rPr lang="pl-PL" sz="1600" b="1" i="1" dirty="0">
                <a:solidFill>
                  <a:srgbClr val="C00000"/>
                </a:solidFill>
                <a:effectLst/>
                <a:latin typeface="CIDFont+F2"/>
              </a:rPr>
              <a:t> </a:t>
            </a:r>
            <a:r>
              <a:rPr lang="pl-PL" sz="1600" i="1" dirty="0">
                <a:effectLst/>
                <a:latin typeface="CIDFont+F1"/>
              </a:rPr>
              <a:t>- wiele innowacji, a </a:t>
            </a:r>
            <a:r>
              <a:rPr lang="pl-PL" sz="1600" i="1" dirty="0" err="1">
                <a:effectLst/>
                <a:latin typeface="CIDFont+F1"/>
              </a:rPr>
              <a:t>także</a:t>
            </a:r>
            <a:r>
              <a:rPr lang="pl-PL" sz="1600" i="1" dirty="0">
                <a:effectLst/>
                <a:latin typeface="CIDFont+F1"/>
              </a:rPr>
              <a:t> nowe </a:t>
            </a:r>
            <a:r>
              <a:rPr lang="pl-PL" sz="1600" i="1" dirty="0" err="1">
                <a:effectLst/>
                <a:latin typeface="CIDFont+F1"/>
              </a:rPr>
              <a:t>branże</a:t>
            </a:r>
            <a:r>
              <a:rPr lang="pl-PL" sz="1600" i="1" dirty="0">
                <a:effectLst/>
                <a:latin typeface="CIDFont+F1"/>
              </a:rPr>
              <a:t> i sektory gospodarcze tworzy </a:t>
            </a:r>
            <a:r>
              <a:rPr lang="pl-PL" sz="1600" i="1" dirty="0" err="1">
                <a:effectLst/>
                <a:latin typeface="CIDFont+F1"/>
              </a:rPr>
              <a:t>sie</a:t>
            </a:r>
            <a:r>
              <a:rPr lang="pl-PL" sz="1600" i="1" dirty="0">
                <a:effectLst/>
                <a:latin typeface="CIDFont+F1"/>
              </a:rPr>
              <a:t>̨ na styku </a:t>
            </a:r>
            <a:r>
              <a:rPr lang="pl-PL" sz="1600" i="1" dirty="0" err="1">
                <a:effectLst/>
                <a:latin typeface="CIDFont+F1"/>
              </a:rPr>
              <a:t>istniejących</a:t>
            </a:r>
            <a:r>
              <a:rPr lang="pl-PL" sz="1600" i="1" dirty="0">
                <a:effectLst/>
                <a:latin typeface="CIDFont+F1"/>
              </a:rPr>
              <a:t> </a:t>
            </a:r>
            <a:r>
              <a:rPr lang="pl-PL" sz="1600" i="1" dirty="0" err="1">
                <a:effectLst/>
                <a:latin typeface="CIDFont+F1"/>
              </a:rPr>
              <a:t>obszarów</a:t>
            </a:r>
            <a:r>
              <a:rPr lang="pl-PL" sz="1600" i="1" dirty="0">
                <a:effectLst/>
                <a:latin typeface="CIDFont+F1"/>
              </a:rPr>
              <a:t> specjalizacji. Inwestycje w obszary styku </a:t>
            </a:r>
            <a:r>
              <a:rPr lang="pl-PL" sz="1600" i="1" dirty="0" err="1">
                <a:effectLst/>
                <a:latin typeface="CIDFont+F1"/>
              </a:rPr>
              <a:t>branz</a:t>
            </a:r>
            <a:r>
              <a:rPr lang="pl-PL" sz="1600" i="1" dirty="0">
                <a:effectLst/>
                <a:latin typeface="CIDFont+F1"/>
              </a:rPr>
              <a:t>̇ </a:t>
            </a:r>
            <a:r>
              <a:rPr lang="pl-PL" sz="1600" i="1" dirty="0" err="1">
                <a:effectLst/>
                <a:latin typeface="CIDFont+F1"/>
              </a:rPr>
              <a:t>moga</a:t>
            </a:r>
            <a:r>
              <a:rPr lang="pl-PL" sz="1600" i="1" dirty="0">
                <a:effectLst/>
                <a:latin typeface="CIDFont+F1"/>
              </a:rPr>
              <a:t>̨ </a:t>
            </a:r>
            <a:r>
              <a:rPr lang="pl-PL" sz="1600" i="1" dirty="0" err="1">
                <a:effectLst/>
                <a:latin typeface="CIDFont+F1"/>
              </a:rPr>
              <a:t>prowadzic</a:t>
            </a:r>
            <a:r>
              <a:rPr lang="pl-PL" sz="1600" i="1" dirty="0">
                <a:effectLst/>
                <a:latin typeface="CIDFont+F1"/>
              </a:rPr>
              <a:t>́ do </a:t>
            </a:r>
            <a:r>
              <a:rPr lang="pl-PL" sz="1600" i="1" dirty="0" err="1">
                <a:effectLst/>
                <a:latin typeface="CIDFont+F1"/>
              </a:rPr>
              <a:t>znaczących</a:t>
            </a:r>
            <a:r>
              <a:rPr lang="pl-PL" sz="1600" i="1" dirty="0">
                <a:effectLst/>
                <a:latin typeface="CIDFont+F1"/>
              </a:rPr>
              <a:t> innowacji, </a:t>
            </a:r>
            <a:r>
              <a:rPr lang="pl-PL" sz="1600" i="1" dirty="0" err="1">
                <a:effectLst/>
                <a:latin typeface="CIDFont+F1"/>
              </a:rPr>
              <a:t>tworza</a:t>
            </a:r>
            <a:r>
              <a:rPr lang="pl-PL" sz="1600" i="1" dirty="0">
                <a:effectLst/>
                <a:latin typeface="CIDFont+F1"/>
              </a:rPr>
              <a:t>̨ synergię i </a:t>
            </a:r>
            <a:r>
              <a:rPr lang="pl-PL" sz="1600" i="1" dirty="0" err="1">
                <a:effectLst/>
                <a:latin typeface="CIDFont+F1"/>
              </a:rPr>
              <a:t>przynosza</a:t>
            </a:r>
            <a:r>
              <a:rPr lang="pl-PL" sz="1600" i="1" dirty="0">
                <a:effectLst/>
                <a:latin typeface="CIDFont+F1"/>
              </a:rPr>
              <a:t>̨ </a:t>
            </a:r>
            <a:r>
              <a:rPr lang="pl-PL" sz="1600" i="1" dirty="0" err="1">
                <a:effectLst/>
                <a:latin typeface="CIDFont+F1"/>
              </a:rPr>
              <a:t>największe</a:t>
            </a:r>
            <a:r>
              <a:rPr lang="pl-PL" sz="1600" i="1" dirty="0">
                <a:effectLst/>
                <a:latin typeface="CIDFont+F1"/>
              </a:rPr>
              <a:t> </a:t>
            </a:r>
            <a:r>
              <a:rPr lang="pl-PL" sz="1600" i="1" dirty="0" err="1">
                <a:effectLst/>
                <a:latin typeface="CIDFont+F1"/>
              </a:rPr>
              <a:t>korzyści</a:t>
            </a:r>
            <a:r>
              <a:rPr lang="pl-PL" sz="1600" i="1" dirty="0">
                <a:effectLst/>
                <a:latin typeface="CIDFont+F1"/>
              </a:rPr>
              <a:t> dla rozwoju gospodarki regionu. </a:t>
            </a:r>
            <a:endParaRPr lang="pl-PL" sz="1600" i="1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4971B5E-5410-CBCB-3830-7D91F2EA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288" y="3064006"/>
            <a:ext cx="3149249" cy="1831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Cyfrowa Reindustrializacja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A473ABAE-0F46-8166-42D8-C14DA0B316B5}"/>
              </a:ext>
            </a:extLst>
          </p:cNvPr>
          <p:cNvGrpSpPr/>
          <p:nvPr/>
        </p:nvGrpSpPr>
        <p:grpSpPr>
          <a:xfrm>
            <a:off x="4958078" y="3344311"/>
            <a:ext cx="2719668" cy="382170"/>
            <a:chOff x="4958079" y="3344311"/>
            <a:chExt cx="2719668" cy="382170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55DD0178-AD99-1361-0A86-927C557955B8}"/>
                </a:ext>
              </a:extLst>
            </p:cNvPr>
            <p:cNvSpPr/>
            <p:nvPr/>
          </p:nvSpPr>
          <p:spPr>
            <a:xfrm>
              <a:off x="5864268" y="3349938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0BBC99D9-AA97-B175-F9F5-F8B4D9AE081E}"/>
                </a:ext>
              </a:extLst>
            </p:cNvPr>
            <p:cNvSpPr/>
            <p:nvPr/>
          </p:nvSpPr>
          <p:spPr>
            <a:xfrm>
              <a:off x="5561389" y="3349938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1C12DF5B-E6CE-A02D-0936-A62CC17FAD4A}"/>
                </a:ext>
              </a:extLst>
            </p:cNvPr>
            <p:cNvSpPr/>
            <p:nvPr/>
          </p:nvSpPr>
          <p:spPr>
            <a:xfrm>
              <a:off x="5256219" y="3353779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C4B31CDA-569E-CD56-FD82-1658C6891115}"/>
                </a:ext>
              </a:extLst>
            </p:cNvPr>
            <p:cNvSpPr/>
            <p:nvPr/>
          </p:nvSpPr>
          <p:spPr>
            <a:xfrm>
              <a:off x="6151905" y="3354694"/>
              <a:ext cx="343445" cy="3642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9FA7DA64-025B-91C4-E1F5-0BA890DCB45E}"/>
                </a:ext>
              </a:extLst>
            </p:cNvPr>
            <p:cNvSpPr/>
            <p:nvPr/>
          </p:nvSpPr>
          <p:spPr>
            <a:xfrm>
              <a:off x="6446279" y="3356275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1CFF4595-63F5-6349-ECFA-E5636AAC70F1}"/>
                </a:ext>
              </a:extLst>
            </p:cNvPr>
            <p:cNvSpPr/>
            <p:nvPr/>
          </p:nvSpPr>
          <p:spPr>
            <a:xfrm>
              <a:off x="6741659" y="3345521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BD78FC68-4351-D4C3-BACE-756E5162F532}"/>
                </a:ext>
              </a:extLst>
            </p:cNvPr>
            <p:cNvSpPr/>
            <p:nvPr/>
          </p:nvSpPr>
          <p:spPr>
            <a:xfrm>
              <a:off x="7037981" y="3344311"/>
              <a:ext cx="343445" cy="3642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CDAF170D-BF85-6256-AEEE-4051C8C058C5}"/>
                </a:ext>
              </a:extLst>
            </p:cNvPr>
            <p:cNvSpPr/>
            <p:nvPr/>
          </p:nvSpPr>
          <p:spPr>
            <a:xfrm>
              <a:off x="7334302" y="3345521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3FD0488C-A0AA-129F-ED97-180D3996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0958" y="3406999"/>
              <a:ext cx="224504" cy="238884"/>
            </a:xfrm>
            <a:prstGeom prst="rect">
              <a:avLst/>
            </a:prstGeom>
          </p:spPr>
        </p:pic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8481755-0CB9-4EC0-8125-7756ED9EF6D3}"/>
                </a:ext>
              </a:extLst>
            </p:cNvPr>
            <p:cNvSpPr/>
            <p:nvPr/>
          </p:nvSpPr>
          <p:spPr>
            <a:xfrm>
              <a:off x="6138184" y="3443135"/>
              <a:ext cx="1282195" cy="186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E9A6B1EF-4ADE-5834-B0DA-B6AC4F3B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689" y="3403882"/>
              <a:ext cx="198722" cy="267298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D92E867-BE95-3284-9EEA-1C23284D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4526" y="3414557"/>
              <a:ext cx="226158" cy="24476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D34C25FE-86A5-9081-51E0-C71CC41ED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878" y="3401820"/>
              <a:ext cx="212176" cy="257496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30C8C9BA-7F5D-5D69-C321-8EE759AD4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178" y="3414002"/>
              <a:ext cx="226270" cy="237347"/>
            </a:xfrm>
            <a:prstGeom prst="rect">
              <a:avLst/>
            </a:prstGeom>
          </p:spPr>
        </p:pic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D8E562C4-7B76-F8BA-A7C7-1B791509059C}"/>
                </a:ext>
              </a:extLst>
            </p:cNvPr>
            <p:cNvSpPr/>
            <p:nvPr/>
          </p:nvSpPr>
          <p:spPr>
            <a:xfrm>
              <a:off x="4958079" y="3362220"/>
              <a:ext cx="343445" cy="3642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ABEC8474-01D4-0EF5-57D8-4124C8D91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8159" y="3423829"/>
              <a:ext cx="210093" cy="245373"/>
            </a:xfrm>
            <a:prstGeom prst="rect">
              <a:avLst/>
            </a:prstGeom>
          </p:spPr>
        </p:pic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26679D5-D17A-2071-C44D-3F5DEC072C8E}"/>
                </a:ext>
              </a:extLst>
            </p:cNvPr>
            <p:cNvSpPr/>
            <p:nvPr/>
          </p:nvSpPr>
          <p:spPr>
            <a:xfrm>
              <a:off x="5238252" y="3447878"/>
              <a:ext cx="969550" cy="177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516BC3EA-536C-ED19-CC86-ED9BC645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6986" y="3419469"/>
              <a:ext cx="223466" cy="231881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77523EBC-C96B-DCEA-A424-B000F711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920" y="3417539"/>
              <a:ext cx="224942" cy="246018"/>
            </a:xfrm>
            <a:prstGeom prst="rect">
              <a:avLst/>
            </a:prstGeom>
          </p:spPr>
        </p:pic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id="{CBF18BBB-4559-6022-8DD1-AF19268B0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4368" y="3411894"/>
              <a:ext cx="187643" cy="25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5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78CF5C9-3343-41BE-C023-5FCCB6FD587B}"/>
              </a:ext>
            </a:extLst>
          </p:cNvPr>
          <p:cNvSpPr/>
          <p:nvPr/>
        </p:nvSpPr>
        <p:spPr>
          <a:xfrm>
            <a:off x="2292345" y="1967061"/>
            <a:ext cx="76073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rgbClr val="C00000"/>
                </a:solidFill>
              </a:rPr>
              <a:t>C = złożoność</a:t>
            </a:r>
          </a:p>
          <a:p>
            <a:pPr algn="ctr"/>
            <a:r>
              <a:rPr lang="pl-PL" sz="3200" dirty="0">
                <a:solidFill>
                  <a:srgbClr val="C00000"/>
                </a:solidFill>
              </a:rPr>
              <a:t>(</a:t>
            </a:r>
            <a:r>
              <a:rPr lang="pl-PL" sz="3200" dirty="0" err="1">
                <a:solidFill>
                  <a:srgbClr val="C00000"/>
                </a:solidFill>
              </a:rPr>
              <a:t>complexity</a:t>
            </a:r>
            <a:r>
              <a:rPr lang="pl-PL" sz="32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l-PL" sz="6000" dirty="0">
                <a:solidFill>
                  <a:srgbClr val="C00000"/>
                </a:solidFill>
              </a:rPr>
              <a:t>A = niejednoznaczność</a:t>
            </a:r>
          </a:p>
          <a:p>
            <a:pPr algn="ctr"/>
            <a:r>
              <a:rPr lang="pl-PL" sz="3200" dirty="0">
                <a:solidFill>
                  <a:srgbClr val="C00000"/>
                </a:solidFill>
              </a:rPr>
              <a:t>(</a:t>
            </a:r>
            <a:r>
              <a:rPr lang="pl-PL" sz="3200" dirty="0" err="1">
                <a:solidFill>
                  <a:srgbClr val="C00000"/>
                </a:solidFill>
              </a:rPr>
              <a:t>ambiguity</a:t>
            </a:r>
            <a:r>
              <a:rPr lang="pl-PL" sz="3200" dirty="0">
                <a:solidFill>
                  <a:srgbClr val="C00000"/>
                </a:solidFill>
              </a:rPr>
              <a:t>)</a:t>
            </a:r>
            <a:endParaRPr lang="pl-PL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3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C842D2F-DBF2-CA9B-B428-3FA7A116EB0F}"/>
              </a:ext>
            </a:extLst>
          </p:cNvPr>
          <p:cNvSpPr/>
          <p:nvPr/>
        </p:nvSpPr>
        <p:spPr>
          <a:xfrm>
            <a:off x="115724" y="1231290"/>
            <a:ext cx="3091907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84D9A8E3-FE5C-73DF-C078-2FBDEE019CB1}"/>
              </a:ext>
            </a:extLst>
          </p:cNvPr>
          <p:cNvSpPr/>
          <p:nvPr/>
        </p:nvSpPr>
        <p:spPr>
          <a:xfrm>
            <a:off x="595596" y="1497377"/>
            <a:ext cx="2624842" cy="112113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Uczeń/Student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2B7F178-B962-F714-ECA3-2F03FA7263E2}"/>
              </a:ext>
            </a:extLst>
          </p:cNvPr>
          <p:cNvSpPr/>
          <p:nvPr/>
        </p:nvSpPr>
        <p:spPr>
          <a:xfrm>
            <a:off x="4143481" y="1770161"/>
            <a:ext cx="2003961" cy="4774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Kandydat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43308915-9893-303B-DF7D-88CE83D507FB}"/>
              </a:ext>
            </a:extLst>
          </p:cNvPr>
          <p:cNvSpPr/>
          <p:nvPr/>
        </p:nvSpPr>
        <p:spPr>
          <a:xfrm>
            <a:off x="1051452" y="5031255"/>
            <a:ext cx="1835458" cy="62612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CKZ / CKU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28F2C895-171B-71AE-C292-64540507B2F9}"/>
              </a:ext>
            </a:extLst>
          </p:cNvPr>
          <p:cNvSpPr/>
          <p:nvPr/>
        </p:nvSpPr>
        <p:spPr>
          <a:xfrm>
            <a:off x="3420987" y="3557863"/>
            <a:ext cx="2097210" cy="14664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KFS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5BB44356-395E-B0D6-3AAA-F8211CA9EF68}"/>
              </a:ext>
            </a:extLst>
          </p:cNvPr>
          <p:cNvSpPr/>
          <p:nvPr/>
        </p:nvSpPr>
        <p:spPr>
          <a:xfrm>
            <a:off x="6344084" y="1573773"/>
            <a:ext cx="1892832" cy="43810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Obywatel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90367FB-A206-F1E3-803E-5EDA1750BB33}"/>
              </a:ext>
            </a:extLst>
          </p:cNvPr>
          <p:cNvSpPr/>
          <p:nvPr/>
        </p:nvSpPr>
        <p:spPr>
          <a:xfrm>
            <a:off x="184533" y="4677002"/>
            <a:ext cx="2580020" cy="53616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Studia podyplomowe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35468DD2-AAAE-9C8D-746E-59FD336932B0}"/>
              </a:ext>
            </a:extLst>
          </p:cNvPr>
          <p:cNvSpPr/>
          <p:nvPr/>
        </p:nvSpPr>
        <p:spPr>
          <a:xfrm>
            <a:off x="4936761" y="4024225"/>
            <a:ext cx="1593099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LLL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27CBFA5-95EF-1032-1A5B-C0004FA46A78}"/>
              </a:ext>
            </a:extLst>
          </p:cNvPr>
          <p:cNvSpPr/>
          <p:nvPr/>
        </p:nvSpPr>
        <p:spPr>
          <a:xfrm>
            <a:off x="1155307" y="2939206"/>
            <a:ext cx="2170442" cy="122816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Podstawa programowa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BD1450E8-94B7-E949-D143-845EF05D581F}"/>
              </a:ext>
            </a:extLst>
          </p:cNvPr>
          <p:cNvSpPr/>
          <p:nvPr/>
        </p:nvSpPr>
        <p:spPr>
          <a:xfrm>
            <a:off x="4058506" y="2636906"/>
            <a:ext cx="2097209" cy="99413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Aktywizacja zawodowa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C7A9148-5CB4-61E9-587A-E725B5EB0223}"/>
              </a:ext>
            </a:extLst>
          </p:cNvPr>
          <p:cNvSpPr/>
          <p:nvPr/>
        </p:nvSpPr>
        <p:spPr>
          <a:xfrm>
            <a:off x="1648776" y="2653575"/>
            <a:ext cx="1401315" cy="2514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cyfryzacja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4E35A40-74D9-8503-A86B-496920549665}"/>
              </a:ext>
            </a:extLst>
          </p:cNvPr>
          <p:cNvSpPr/>
          <p:nvPr/>
        </p:nvSpPr>
        <p:spPr>
          <a:xfrm>
            <a:off x="71421" y="2375425"/>
            <a:ext cx="1437516" cy="4958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Laboratoria</a:t>
            </a:r>
          </a:p>
          <a:p>
            <a:pPr algn="ctr"/>
            <a:r>
              <a:rPr lang="pl-PL" sz="1400" dirty="0" err="1">
                <a:solidFill>
                  <a:schemeClr val="accent2"/>
                </a:solidFill>
              </a:rPr>
              <a:t>przyszłosci</a:t>
            </a:r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66A77AA6-ABC4-D2E6-EB0A-B233BC3BFF94}"/>
              </a:ext>
            </a:extLst>
          </p:cNvPr>
          <p:cNvSpPr/>
          <p:nvPr/>
        </p:nvSpPr>
        <p:spPr>
          <a:xfrm>
            <a:off x="9610375" y="3244602"/>
            <a:ext cx="2173701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internacjonalizacja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783F9085-68A7-75EC-BB69-B47B626B33CD}"/>
              </a:ext>
            </a:extLst>
          </p:cNvPr>
          <p:cNvSpPr/>
          <p:nvPr/>
        </p:nvSpPr>
        <p:spPr>
          <a:xfrm>
            <a:off x="10415563" y="3670658"/>
            <a:ext cx="983783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B+R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4AC90AE3-985B-5F8E-EBD2-A4A1336E592B}"/>
              </a:ext>
            </a:extLst>
          </p:cNvPr>
          <p:cNvSpPr/>
          <p:nvPr/>
        </p:nvSpPr>
        <p:spPr>
          <a:xfrm>
            <a:off x="260378" y="2925273"/>
            <a:ext cx="1613671" cy="4288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Kompetencje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D8AD498-CB0D-377C-C52D-F982B088B7A1}"/>
              </a:ext>
            </a:extLst>
          </p:cNvPr>
          <p:cNvSpPr/>
          <p:nvPr/>
        </p:nvSpPr>
        <p:spPr>
          <a:xfrm>
            <a:off x="4446782" y="4736252"/>
            <a:ext cx="1613671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Doposażenie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9096BD1-1DB0-5FDC-D225-A75A6D51B24E}"/>
              </a:ext>
            </a:extLst>
          </p:cNvPr>
          <p:cNvSpPr/>
          <p:nvPr/>
        </p:nvSpPr>
        <p:spPr>
          <a:xfrm>
            <a:off x="10482391" y="2220423"/>
            <a:ext cx="1547639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Kwalifikacje</a:t>
            </a: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3373372B-B16E-619F-1FF1-C238D0E4C0C9}"/>
              </a:ext>
            </a:extLst>
          </p:cNvPr>
          <p:cNvSpPr/>
          <p:nvPr/>
        </p:nvSpPr>
        <p:spPr>
          <a:xfrm>
            <a:off x="555000" y="4293386"/>
            <a:ext cx="1613671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Doposażenie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DCBD49A-02DB-225C-2458-8B21423C0668}"/>
              </a:ext>
            </a:extLst>
          </p:cNvPr>
          <p:cNvSpPr/>
          <p:nvPr/>
        </p:nvSpPr>
        <p:spPr>
          <a:xfrm>
            <a:off x="3216320" y="1229100"/>
            <a:ext cx="297047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195E7E6-3864-5D19-351F-75E76AC26E33}"/>
              </a:ext>
            </a:extLst>
          </p:cNvPr>
          <p:cNvSpPr/>
          <p:nvPr/>
        </p:nvSpPr>
        <p:spPr>
          <a:xfrm>
            <a:off x="9154698" y="1231290"/>
            <a:ext cx="290478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137A869-27A9-7598-7962-CFC597AD58E1}"/>
              </a:ext>
            </a:extLst>
          </p:cNvPr>
          <p:cNvSpPr/>
          <p:nvPr/>
        </p:nvSpPr>
        <p:spPr>
          <a:xfrm>
            <a:off x="703284" y="54560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Edukacja formalna</a:t>
            </a:r>
            <a:endParaRPr lang="pl-PL" b="1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C9D7575-DB7E-41B2-51B4-C9C55432629D}"/>
              </a:ext>
            </a:extLst>
          </p:cNvPr>
          <p:cNvSpPr/>
          <p:nvPr/>
        </p:nvSpPr>
        <p:spPr>
          <a:xfrm>
            <a:off x="3808046" y="400806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Publiczne służby </a:t>
            </a:r>
          </a:p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zatrudnienia</a:t>
            </a:r>
            <a:endParaRPr lang="pl-PL" b="1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06B9A1D4-7A3F-17C6-A552-ECA1F55172F3}"/>
              </a:ext>
            </a:extLst>
          </p:cNvPr>
          <p:cNvSpPr/>
          <p:nvPr/>
        </p:nvSpPr>
        <p:spPr>
          <a:xfrm>
            <a:off x="9689375" y="54560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  <a:endParaRPr lang="pl-PL" b="1" dirty="0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29EB8CD7-B1A3-405F-601E-568E526D4522}"/>
              </a:ext>
            </a:extLst>
          </p:cNvPr>
          <p:cNvSpPr/>
          <p:nvPr/>
        </p:nvSpPr>
        <p:spPr>
          <a:xfrm>
            <a:off x="2827074" y="4887149"/>
            <a:ext cx="1532581" cy="6742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BCU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91B87AF2-9B43-6197-1FF6-52A854A80ED3}"/>
              </a:ext>
            </a:extLst>
          </p:cNvPr>
          <p:cNvSpPr/>
          <p:nvPr/>
        </p:nvSpPr>
        <p:spPr>
          <a:xfrm>
            <a:off x="9978097" y="1448665"/>
            <a:ext cx="2027947" cy="41228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Pracownik</a:t>
            </a: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54291E83-F522-5DD8-5E52-4B8F253DFF58}"/>
              </a:ext>
            </a:extLst>
          </p:cNvPr>
          <p:cNvSpPr/>
          <p:nvPr/>
        </p:nvSpPr>
        <p:spPr>
          <a:xfrm>
            <a:off x="9534537" y="2290405"/>
            <a:ext cx="1341835" cy="48491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AI/VR/AR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B5ED76E4-9579-DD8F-5AF5-A9DC305D8C5D}"/>
              </a:ext>
            </a:extLst>
          </p:cNvPr>
          <p:cNvSpPr/>
          <p:nvPr/>
        </p:nvSpPr>
        <p:spPr>
          <a:xfrm>
            <a:off x="2832546" y="3091327"/>
            <a:ext cx="1777843" cy="8773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Staże i praktyki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242E7D0E-0856-2082-F022-8FDD81A5353F}"/>
              </a:ext>
            </a:extLst>
          </p:cNvPr>
          <p:cNvSpPr/>
          <p:nvPr/>
        </p:nvSpPr>
        <p:spPr>
          <a:xfrm>
            <a:off x="9241562" y="4251576"/>
            <a:ext cx="1654503" cy="48513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robotyzacja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B346A7B-F402-97B0-2E92-2C860BB52E52}"/>
              </a:ext>
            </a:extLst>
          </p:cNvPr>
          <p:cNvSpPr/>
          <p:nvPr/>
        </p:nvSpPr>
        <p:spPr>
          <a:xfrm>
            <a:off x="2804436" y="2342753"/>
            <a:ext cx="2562143" cy="4288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Doradztwo zawodowe</a:t>
            </a: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3319A83C-7C4E-C98C-2A22-465FC4D34B0C}"/>
              </a:ext>
            </a:extLst>
          </p:cNvPr>
          <p:cNvSpPr/>
          <p:nvPr/>
        </p:nvSpPr>
        <p:spPr>
          <a:xfrm>
            <a:off x="476239" y="1275794"/>
            <a:ext cx="1437515" cy="594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Wyniki matur</a:t>
            </a: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0EBD07DA-7D97-633E-F4D3-12CAB95BAA49}"/>
              </a:ext>
            </a:extLst>
          </p:cNvPr>
          <p:cNvSpPr/>
          <p:nvPr/>
        </p:nvSpPr>
        <p:spPr>
          <a:xfrm>
            <a:off x="3658433" y="1326306"/>
            <a:ext cx="1437515" cy="594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Wskaźnik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8EAEE3A4-E0D4-0B4A-9C27-4667672B07B8}"/>
              </a:ext>
            </a:extLst>
          </p:cNvPr>
          <p:cNvSpPr/>
          <p:nvPr/>
        </p:nvSpPr>
        <p:spPr>
          <a:xfrm>
            <a:off x="1758174" y="4551870"/>
            <a:ext cx="1835457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parametryzacja</a:t>
            </a:r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EB229BA2-8A63-FA0F-D96C-09E8711CEEF5}"/>
              </a:ext>
            </a:extLst>
          </p:cNvPr>
          <p:cNvSpPr/>
          <p:nvPr/>
        </p:nvSpPr>
        <p:spPr>
          <a:xfrm>
            <a:off x="9302045" y="1305645"/>
            <a:ext cx="1093801" cy="489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Zysk</a:t>
            </a: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FCFF6A45-A2F9-BFD3-456D-88A54B9BE213}"/>
              </a:ext>
            </a:extLst>
          </p:cNvPr>
          <p:cNvSpPr/>
          <p:nvPr/>
        </p:nvSpPr>
        <p:spPr>
          <a:xfrm>
            <a:off x="7072144" y="3695099"/>
            <a:ext cx="1649123" cy="23484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chemeClr val="accent2"/>
                </a:solidFill>
              </a:rPr>
              <a:t>cybersecurity</a:t>
            </a:r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694D490-8185-E695-E0D4-4C136301A73C}"/>
              </a:ext>
            </a:extLst>
          </p:cNvPr>
          <p:cNvSpPr/>
          <p:nvPr/>
        </p:nvSpPr>
        <p:spPr>
          <a:xfrm>
            <a:off x="6182904" y="1230247"/>
            <a:ext cx="297047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071B7B8-CD89-F5CD-8ADF-4B33BFCDDA11}"/>
              </a:ext>
            </a:extLst>
          </p:cNvPr>
          <p:cNvSpPr/>
          <p:nvPr/>
        </p:nvSpPr>
        <p:spPr>
          <a:xfrm>
            <a:off x="7640581" y="1274522"/>
            <a:ext cx="1390157" cy="489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Dobrostan</a:t>
            </a:r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933802F5-E96E-1F46-79E2-7410F49AFF08}"/>
              </a:ext>
            </a:extLst>
          </p:cNvPr>
          <p:cNvSpPr/>
          <p:nvPr/>
        </p:nvSpPr>
        <p:spPr>
          <a:xfrm>
            <a:off x="5975468" y="3320309"/>
            <a:ext cx="2688001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Dostępność usług</a:t>
            </a:r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F77E99AC-4ADA-2615-F50C-459CF3F270EA}"/>
              </a:ext>
            </a:extLst>
          </p:cNvPr>
          <p:cNvSpPr/>
          <p:nvPr/>
        </p:nvSpPr>
        <p:spPr>
          <a:xfrm>
            <a:off x="8239176" y="4884667"/>
            <a:ext cx="1593099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Podatki</a:t>
            </a:r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9608ECFD-418F-A201-CC07-212097A99D72}"/>
              </a:ext>
            </a:extLst>
          </p:cNvPr>
          <p:cNvSpPr/>
          <p:nvPr/>
        </p:nvSpPr>
        <p:spPr>
          <a:xfrm>
            <a:off x="7623097" y="2832734"/>
            <a:ext cx="1883332" cy="61759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Rynek pracy</a:t>
            </a:r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8875D960-3F60-FA5A-7D4B-56BBAC50AEB2}"/>
              </a:ext>
            </a:extLst>
          </p:cNvPr>
          <p:cNvSpPr/>
          <p:nvPr/>
        </p:nvSpPr>
        <p:spPr>
          <a:xfrm>
            <a:off x="7795559" y="4690779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Ścieżki rowerowe</a:t>
            </a:r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E68513E-3FB9-6512-9AA3-D8828BB85E86}"/>
              </a:ext>
            </a:extLst>
          </p:cNvPr>
          <p:cNvSpPr/>
          <p:nvPr/>
        </p:nvSpPr>
        <p:spPr>
          <a:xfrm>
            <a:off x="6536167" y="5263259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Baseny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87775013-3C46-B777-B05E-757ECD482E7B}"/>
              </a:ext>
            </a:extLst>
          </p:cNvPr>
          <p:cNvSpPr/>
          <p:nvPr/>
        </p:nvSpPr>
        <p:spPr>
          <a:xfrm>
            <a:off x="7916929" y="2550678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Przedszkola</a:t>
            </a:r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A53FD490-2F59-46A1-CA35-275979043E5E}"/>
              </a:ext>
            </a:extLst>
          </p:cNvPr>
          <p:cNvSpPr/>
          <p:nvPr/>
        </p:nvSpPr>
        <p:spPr>
          <a:xfrm>
            <a:off x="10295579" y="3987534"/>
            <a:ext cx="1786416" cy="4890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Konkurencja</a:t>
            </a:r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06231B36-20EB-E4B2-83F7-7B98A9EE420E}"/>
              </a:ext>
            </a:extLst>
          </p:cNvPr>
          <p:cNvSpPr/>
          <p:nvPr/>
        </p:nvSpPr>
        <p:spPr>
          <a:xfrm>
            <a:off x="9657061" y="4997380"/>
            <a:ext cx="2210163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Strefy ekonomiczne</a:t>
            </a: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DCA35E0-F026-BB70-DD74-5ADBE507A7D5}"/>
              </a:ext>
            </a:extLst>
          </p:cNvPr>
          <p:cNvSpPr/>
          <p:nvPr/>
        </p:nvSpPr>
        <p:spPr>
          <a:xfrm>
            <a:off x="1646826" y="4004375"/>
            <a:ext cx="983783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B+R</a:t>
            </a:r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BE104FD-CD72-C3B2-6529-CBCC8FD0D306}"/>
              </a:ext>
            </a:extLst>
          </p:cNvPr>
          <p:cNvSpPr/>
          <p:nvPr/>
        </p:nvSpPr>
        <p:spPr>
          <a:xfrm>
            <a:off x="9979612" y="4621477"/>
            <a:ext cx="2061168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Stabilność otoczenia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DAC53C4C-08DB-C0C9-AE93-8FB50042DD6D}"/>
              </a:ext>
            </a:extLst>
          </p:cNvPr>
          <p:cNvSpPr/>
          <p:nvPr/>
        </p:nvSpPr>
        <p:spPr>
          <a:xfrm>
            <a:off x="7041342" y="538656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Administracja</a:t>
            </a:r>
            <a:endParaRPr lang="pl-PL" b="1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A6CB447E-7E90-0AC2-8228-1E50AAFA2C6A}"/>
              </a:ext>
            </a:extLst>
          </p:cNvPr>
          <p:cNvSpPr/>
          <p:nvPr/>
        </p:nvSpPr>
        <p:spPr>
          <a:xfrm>
            <a:off x="9894532" y="2662575"/>
            <a:ext cx="2083446" cy="57645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Globalizacja</a:t>
            </a:r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3B019B7E-C879-E30C-702B-8ADCCAEC1839}"/>
              </a:ext>
            </a:extLst>
          </p:cNvPr>
          <p:cNvSpPr/>
          <p:nvPr/>
        </p:nvSpPr>
        <p:spPr>
          <a:xfrm>
            <a:off x="8645091" y="3526739"/>
            <a:ext cx="1957355" cy="6061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Edukacja </a:t>
            </a:r>
            <a:r>
              <a:rPr lang="pl-PL" sz="1600" dirty="0" err="1">
                <a:solidFill>
                  <a:schemeClr val="tx1"/>
                </a:solidFill>
              </a:rPr>
              <a:t>pozaformalna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8" name="Owal 57">
            <a:extLst>
              <a:ext uri="{FF2B5EF4-FFF2-40B4-BE49-F238E27FC236}">
                <a16:creationId xmlns:a16="http://schemas.microsoft.com/office/drawing/2014/main" id="{BD85D3E9-4649-2C78-A6B2-37F6A518A212}"/>
              </a:ext>
            </a:extLst>
          </p:cNvPr>
          <p:cNvSpPr/>
          <p:nvPr/>
        </p:nvSpPr>
        <p:spPr>
          <a:xfrm>
            <a:off x="7062209" y="3935474"/>
            <a:ext cx="2323362" cy="74452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Inwestycje lokalne</a:t>
            </a:r>
          </a:p>
        </p:txBody>
      </p:sp>
      <p:sp>
        <p:nvSpPr>
          <p:cNvPr id="59" name="Owal 58">
            <a:extLst>
              <a:ext uri="{FF2B5EF4-FFF2-40B4-BE49-F238E27FC236}">
                <a16:creationId xmlns:a16="http://schemas.microsoft.com/office/drawing/2014/main" id="{8601F3A9-D4C7-708C-9924-85EF250339FE}"/>
              </a:ext>
            </a:extLst>
          </p:cNvPr>
          <p:cNvSpPr/>
          <p:nvPr/>
        </p:nvSpPr>
        <p:spPr>
          <a:xfrm>
            <a:off x="6084818" y="4853932"/>
            <a:ext cx="2396902" cy="4610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Infrastruktura</a:t>
            </a:r>
          </a:p>
        </p:txBody>
      </p:sp>
      <p:sp>
        <p:nvSpPr>
          <p:cNvPr id="60" name="Owal 59">
            <a:extLst>
              <a:ext uri="{FF2B5EF4-FFF2-40B4-BE49-F238E27FC236}">
                <a16:creationId xmlns:a16="http://schemas.microsoft.com/office/drawing/2014/main" id="{29DFE5EB-B725-51DC-04F1-E3C61DAE9842}"/>
              </a:ext>
            </a:extLst>
          </p:cNvPr>
          <p:cNvSpPr/>
          <p:nvPr/>
        </p:nvSpPr>
        <p:spPr>
          <a:xfrm>
            <a:off x="5733310" y="2751651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Kwalifikacje</a:t>
            </a:r>
          </a:p>
        </p:txBody>
      </p:sp>
      <p:sp>
        <p:nvSpPr>
          <p:cNvPr id="61" name="Owal 60">
            <a:extLst>
              <a:ext uri="{FF2B5EF4-FFF2-40B4-BE49-F238E27FC236}">
                <a16:creationId xmlns:a16="http://schemas.microsoft.com/office/drawing/2014/main" id="{970CD6FB-D6B2-6C37-95E2-A50C158C8027}"/>
              </a:ext>
            </a:extLst>
          </p:cNvPr>
          <p:cNvSpPr/>
          <p:nvPr/>
        </p:nvSpPr>
        <p:spPr>
          <a:xfrm>
            <a:off x="6817567" y="2260721"/>
            <a:ext cx="2568004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Zielona transformacja</a:t>
            </a:r>
          </a:p>
        </p:txBody>
      </p:sp>
      <p:sp>
        <p:nvSpPr>
          <p:cNvPr id="62" name="Owal 61">
            <a:extLst>
              <a:ext uri="{FF2B5EF4-FFF2-40B4-BE49-F238E27FC236}">
                <a16:creationId xmlns:a16="http://schemas.microsoft.com/office/drawing/2014/main" id="{2BD570EB-0C1E-AAD3-CE3D-94DECE5706C9}"/>
              </a:ext>
            </a:extLst>
          </p:cNvPr>
          <p:cNvSpPr/>
          <p:nvPr/>
        </p:nvSpPr>
        <p:spPr>
          <a:xfrm>
            <a:off x="5995264" y="4374326"/>
            <a:ext cx="1401315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cyfryzacja</a:t>
            </a:r>
          </a:p>
        </p:txBody>
      </p:sp>
      <p:sp>
        <p:nvSpPr>
          <p:cNvPr id="63" name="Owal 62">
            <a:extLst>
              <a:ext uri="{FF2B5EF4-FFF2-40B4-BE49-F238E27FC236}">
                <a16:creationId xmlns:a16="http://schemas.microsoft.com/office/drawing/2014/main" id="{CFA12AF1-9C89-7544-F95A-EC2B079EE6AD}"/>
              </a:ext>
            </a:extLst>
          </p:cNvPr>
          <p:cNvSpPr/>
          <p:nvPr/>
        </p:nvSpPr>
        <p:spPr>
          <a:xfrm>
            <a:off x="211713" y="3320309"/>
            <a:ext cx="1331168" cy="99503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tx1"/>
                </a:solidFill>
              </a:rPr>
              <a:t>MEiN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FAED4086-4F74-21A5-2212-CA31EF078AA5}"/>
              </a:ext>
            </a:extLst>
          </p:cNvPr>
          <p:cNvSpPr/>
          <p:nvPr/>
        </p:nvSpPr>
        <p:spPr>
          <a:xfrm>
            <a:off x="7395561" y="1892350"/>
            <a:ext cx="1710384" cy="3524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Urzędnik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49802983-F461-0EE5-E457-827400A1A087}"/>
              </a:ext>
            </a:extLst>
          </p:cNvPr>
          <p:cNvSpPr/>
          <p:nvPr/>
        </p:nvSpPr>
        <p:spPr>
          <a:xfrm>
            <a:off x="9373311" y="1837165"/>
            <a:ext cx="2369412" cy="41228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highlight>
                  <a:srgbClr val="FFFF00"/>
                </a:highlight>
              </a:rPr>
              <a:t>Samozatrudniony</a:t>
            </a:r>
          </a:p>
        </p:txBody>
      </p:sp>
    </p:spTree>
    <p:extLst>
      <p:ext uri="{BB962C8B-B14F-4D97-AF65-F5344CB8AC3E}">
        <p14:creationId xmlns:p14="http://schemas.microsoft.com/office/powerpoint/2010/main" val="170223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23FB15C-DB4B-0753-8513-AC80657B7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53" y="1556173"/>
            <a:ext cx="5533667" cy="33671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EB66BE2-03C6-7B47-E2F2-D3F7488EBB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68" y="1556174"/>
            <a:ext cx="5188785" cy="332062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B415C5-F633-5E55-0FDC-24E957D44682}"/>
              </a:ext>
            </a:extLst>
          </p:cNvPr>
          <p:cNvSpPr txBox="1"/>
          <p:nvPr/>
        </p:nvSpPr>
        <p:spPr>
          <a:xfrm>
            <a:off x="6595968" y="5247902"/>
            <a:ext cx="55960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Calibri" panose="020F0502020204030204" pitchFamily="34" charset="0"/>
              </a:rPr>
              <a:t>Źródło: Raport, Barometr </a:t>
            </a:r>
            <a:r>
              <a:rPr lang="pl-PL" sz="1100" dirty="0" err="1">
                <a:effectLst/>
                <a:latin typeface="Calibri" panose="020F0502020204030204" pitchFamily="34" charset="0"/>
              </a:rPr>
              <a:t>ManpowerGroup</a:t>
            </a:r>
            <a:r>
              <a:rPr lang="pl-PL" sz="1100" dirty="0">
                <a:effectLst/>
                <a:latin typeface="Calibri" panose="020F0502020204030204" pitchFamily="34" charset="0"/>
              </a:rPr>
              <a:t>, Perspektyw Zatrudnienia, Polska, III kwartał 2022r.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9E448B-7228-9076-BD78-ADADAF83E45C}"/>
              </a:ext>
            </a:extLst>
          </p:cNvPr>
          <p:cNvSpPr txBox="1"/>
          <p:nvPr/>
        </p:nvSpPr>
        <p:spPr>
          <a:xfrm>
            <a:off x="352214" y="5247902"/>
            <a:ext cx="61637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Calibri" panose="020F0502020204030204" pitchFamily="34" charset="0"/>
              </a:rPr>
              <a:t>Źródło: Koniunktura gospodarcza w sierpniu 2022 r., </a:t>
            </a:r>
            <a:r>
              <a:rPr lang="pl-PL" sz="1100" dirty="0" err="1">
                <a:solidFill>
                  <a:srgbClr val="0462C1"/>
                </a:solidFill>
                <a:effectLst/>
                <a:latin typeface="Calibri" panose="020F0502020204030204" pitchFamily="34" charset="0"/>
              </a:rPr>
              <a:t>https</a:t>
            </a:r>
            <a:r>
              <a:rPr lang="pl-PL" sz="1100" dirty="0">
                <a:solidFill>
                  <a:srgbClr val="0462C1"/>
                </a:solidFill>
                <a:effectLst/>
                <a:latin typeface="Calibri" panose="020F0502020204030204" pitchFamily="34" charset="0"/>
              </a:rPr>
              <a:t>://</a:t>
            </a:r>
            <a:r>
              <a:rPr lang="pl-PL" sz="1100" dirty="0" err="1">
                <a:solidFill>
                  <a:srgbClr val="0462C1"/>
                </a:solidFill>
                <a:effectLst/>
                <a:latin typeface="Calibri" panose="020F0502020204030204" pitchFamily="34" charset="0"/>
              </a:rPr>
              <a:t>stat.gov.pl</a:t>
            </a:r>
            <a:r>
              <a:rPr lang="pl-PL" sz="1100" dirty="0">
                <a:solidFill>
                  <a:srgbClr val="0462C1"/>
                </a:solidFill>
                <a:effectLst/>
                <a:latin typeface="Calibri" panose="020F0502020204030204" pitchFamily="34" charset="0"/>
              </a:rPr>
              <a:t>/</a:t>
            </a:r>
            <a:endParaRPr lang="pl-PL" sz="11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ED49A9F-2C5F-0994-1A9B-ACD23C37AA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607" y="317151"/>
            <a:ext cx="5188785" cy="56169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89BDA5B-C984-D731-37A3-A4BF84E447C0}"/>
              </a:ext>
            </a:extLst>
          </p:cNvPr>
          <p:cNvSpPr/>
          <p:nvPr/>
        </p:nvSpPr>
        <p:spPr>
          <a:xfrm>
            <a:off x="1671144" y="2769477"/>
            <a:ext cx="1240221" cy="101950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D8EF118-8DEE-68D4-266D-0747948FD2B7}"/>
              </a:ext>
            </a:extLst>
          </p:cNvPr>
          <p:cNvSpPr/>
          <p:nvPr/>
        </p:nvSpPr>
        <p:spPr>
          <a:xfrm>
            <a:off x="7530662" y="2769477"/>
            <a:ext cx="1240221" cy="101950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1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ED7A-9141-9635-DB55-E6BE174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814" y="2766218"/>
            <a:ext cx="4568371" cy="1325563"/>
          </a:xfrm>
        </p:spPr>
        <p:txBody>
          <a:bodyPr>
            <a:normAutofit/>
          </a:bodyPr>
          <a:lstStyle/>
          <a:p>
            <a:pPr algn="ctr"/>
            <a:r>
              <a:rPr lang="pl-PL" sz="8800" b="1" strike="sngStrike" dirty="0">
                <a:solidFill>
                  <a:srgbClr val="C00000"/>
                </a:solidFill>
              </a:rPr>
              <a:t>VUCA</a:t>
            </a:r>
          </a:p>
        </p:txBody>
      </p:sp>
    </p:spTree>
    <p:extLst>
      <p:ext uri="{BB962C8B-B14F-4D97-AF65-F5344CB8AC3E}">
        <p14:creationId xmlns:p14="http://schemas.microsoft.com/office/powerpoint/2010/main" val="28461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8F687678-1F98-7BB6-1D72-80465DBA05A1}"/>
              </a:ext>
            </a:extLst>
          </p:cNvPr>
          <p:cNvSpPr/>
          <p:nvPr/>
        </p:nvSpPr>
        <p:spPr>
          <a:xfrm>
            <a:off x="1349098" y="104155"/>
            <a:ext cx="10661657" cy="6525911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chemeClr val="accent6"/>
                </a:solidFill>
              </a:rPr>
              <a:t>    </a:t>
            </a:r>
            <a:r>
              <a:rPr lang="pl-PL" sz="3200" dirty="0">
                <a:solidFill>
                  <a:schemeClr val="accent6"/>
                </a:solidFill>
              </a:rPr>
              <a:t>Jakość życia w globalnym świecie</a:t>
            </a:r>
          </a:p>
          <a:p>
            <a:pPr algn="r"/>
            <a:endParaRPr lang="pl-PL" sz="2800" dirty="0">
              <a:solidFill>
                <a:schemeClr val="accent6"/>
              </a:solidFill>
            </a:endParaRPr>
          </a:p>
          <a:p>
            <a:pPr algn="r"/>
            <a:endParaRPr lang="pl-PL" sz="2800" dirty="0">
              <a:solidFill>
                <a:schemeClr val="accent6"/>
              </a:solidFill>
            </a:endParaRPr>
          </a:p>
          <a:p>
            <a:pPr algn="r"/>
            <a:endParaRPr lang="pl-PL" sz="2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1DB2B484-40B8-5D70-C394-8BCEE92D9657}"/>
              </a:ext>
            </a:extLst>
          </p:cNvPr>
          <p:cNvSpPr/>
          <p:nvPr/>
        </p:nvSpPr>
        <p:spPr>
          <a:xfrm>
            <a:off x="1638213" y="1441030"/>
            <a:ext cx="8838858" cy="4827480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Lokalna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Społeczność</a:t>
            </a: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0C2A7800-1673-F7D9-4221-73C4898C64EA}"/>
              </a:ext>
            </a:extLst>
          </p:cNvPr>
          <p:cNvSpPr/>
          <p:nvPr/>
        </p:nvSpPr>
        <p:spPr>
          <a:xfrm>
            <a:off x="7277705" y="3656091"/>
            <a:ext cx="1290252" cy="6209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TALENT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BF033D3-34E5-A1C4-A5C0-D8A0ED059E45}"/>
              </a:ext>
            </a:extLst>
          </p:cNvPr>
          <p:cNvGrpSpPr/>
          <p:nvPr/>
        </p:nvGrpSpPr>
        <p:grpSpPr>
          <a:xfrm>
            <a:off x="4322610" y="1746721"/>
            <a:ext cx="5738195" cy="3988089"/>
            <a:chOff x="5385258" y="1481384"/>
            <a:chExt cx="5738195" cy="3988089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E0BF96CE-C663-E9D2-914E-D4B23136B079}"/>
                </a:ext>
              </a:extLst>
            </p:cNvPr>
            <p:cNvSpPr/>
            <p:nvPr/>
          </p:nvSpPr>
          <p:spPr>
            <a:xfrm>
              <a:off x="8236504" y="1481384"/>
              <a:ext cx="2361801" cy="162039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accent2"/>
                  </a:solidFill>
                </a:rPr>
                <a:t>Praca</a:t>
              </a: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DC6D8B32-2441-F4C0-8AB6-561DC9A89A59}"/>
                </a:ext>
              </a:extLst>
            </p:cNvPr>
            <p:cNvSpPr/>
            <p:nvPr/>
          </p:nvSpPr>
          <p:spPr>
            <a:xfrm>
              <a:off x="5385258" y="3869982"/>
              <a:ext cx="3011463" cy="159949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accent2"/>
                  </a:solidFill>
                </a:rPr>
                <a:t>Szkoła</a:t>
              </a:r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42E01CEA-355E-1025-FDF9-910803B36825}"/>
                </a:ext>
              </a:extLst>
            </p:cNvPr>
            <p:cNvSpPr/>
            <p:nvPr/>
          </p:nvSpPr>
          <p:spPr>
            <a:xfrm>
              <a:off x="9231745" y="3857157"/>
              <a:ext cx="1891708" cy="14242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>
                  <a:solidFill>
                    <a:schemeClr val="accent2"/>
                  </a:solidFill>
                </a:rPr>
                <a:t>Uczelnia</a:t>
              </a:r>
            </a:p>
          </p:txBody>
        </p:sp>
      </p:grpSp>
      <p:sp>
        <p:nvSpPr>
          <p:cNvPr id="9" name="Owal 8">
            <a:extLst>
              <a:ext uri="{FF2B5EF4-FFF2-40B4-BE49-F238E27FC236}">
                <a16:creationId xmlns:a16="http://schemas.microsoft.com/office/drawing/2014/main" id="{7BE7D529-5891-F5A4-B1FF-3F029AC9B16E}"/>
              </a:ext>
            </a:extLst>
          </p:cNvPr>
          <p:cNvSpPr/>
          <p:nvPr/>
        </p:nvSpPr>
        <p:spPr>
          <a:xfrm>
            <a:off x="6911759" y="4527085"/>
            <a:ext cx="1513259" cy="34924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Diagnoza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1472BAEA-7710-8EC8-7B74-89584E5A9EAB}"/>
              </a:ext>
            </a:extLst>
          </p:cNvPr>
          <p:cNvSpPr/>
          <p:nvPr/>
        </p:nvSpPr>
        <p:spPr>
          <a:xfrm>
            <a:off x="5471719" y="2974226"/>
            <a:ext cx="1886234" cy="1362102"/>
          </a:xfrm>
          <a:prstGeom prst="ellipse">
            <a:avLst/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ZSK</a:t>
            </a:r>
          </a:p>
          <a:p>
            <a:pPr algn="ctr"/>
            <a:r>
              <a:rPr lang="pl-PL" sz="2000" b="1" dirty="0">
                <a:solidFill>
                  <a:srgbClr val="C00000"/>
                </a:solidFill>
              </a:rPr>
              <a:t>ZSU 2030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70348F7-3218-A1B9-40B8-60DDE6D014C0}"/>
              </a:ext>
            </a:extLst>
          </p:cNvPr>
          <p:cNvSpPr/>
          <p:nvPr/>
        </p:nvSpPr>
        <p:spPr>
          <a:xfrm>
            <a:off x="8445627" y="2826961"/>
            <a:ext cx="2222373" cy="69622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solidFill>
                  <a:schemeClr val="accent2"/>
                </a:solidFill>
              </a:rPr>
              <a:t>onboarding</a:t>
            </a:r>
            <a:endParaRPr lang="pl-PL" sz="1600" dirty="0">
              <a:solidFill>
                <a:schemeClr val="accent2"/>
              </a:solidFill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6144C988-DBCA-BE06-58C5-9924A595EA6E}"/>
              </a:ext>
            </a:extLst>
          </p:cNvPr>
          <p:cNvSpPr/>
          <p:nvPr/>
        </p:nvSpPr>
        <p:spPr>
          <a:xfrm>
            <a:off x="6923781" y="2826961"/>
            <a:ext cx="958207" cy="668741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Staże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1DE2D2A9-D9ED-7118-557D-B4881B49AFA4}"/>
              </a:ext>
            </a:extLst>
          </p:cNvPr>
          <p:cNvSpPr/>
          <p:nvPr/>
        </p:nvSpPr>
        <p:spPr>
          <a:xfrm>
            <a:off x="8691893" y="3523190"/>
            <a:ext cx="2270195" cy="930029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Kwalifikacje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3868C3C-8C89-3E87-C253-E8DDDDC22B5E}"/>
              </a:ext>
            </a:extLst>
          </p:cNvPr>
          <p:cNvSpPr/>
          <p:nvPr/>
        </p:nvSpPr>
        <p:spPr>
          <a:xfrm>
            <a:off x="6732306" y="4893817"/>
            <a:ext cx="1916864" cy="68696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Kompetencje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5977D56-4D7C-75E1-762F-6A7E0B6AB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98" y="2698224"/>
            <a:ext cx="2591804" cy="7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ED7A-9141-9635-DB55-E6BE174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814" y="2766218"/>
            <a:ext cx="4568371" cy="1325563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>
                <a:solidFill>
                  <a:srgbClr val="C00000"/>
                </a:solidFill>
              </a:rPr>
              <a:t>Róbmy to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7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znaczenia unijne">
            <a:extLst>
              <a:ext uri="{FF2B5EF4-FFF2-40B4-BE49-F238E27FC236}">
                <a16:creationId xmlns:a16="http://schemas.microsoft.com/office/drawing/2014/main" id="{72EE6302-FD53-5221-4E9D-61574B21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653" y="6312412"/>
            <a:ext cx="5397939" cy="5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0FEAAC8-31CD-971C-316D-6DFE71401E82}"/>
              </a:ext>
            </a:extLst>
          </p:cNvPr>
          <p:cNvSpPr txBox="1"/>
          <p:nvPr/>
        </p:nvSpPr>
        <p:spPr>
          <a:xfrm>
            <a:off x="834886" y="459050"/>
            <a:ext cx="10617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C00000"/>
                </a:solidFill>
              </a:rPr>
              <a:t>Podniesienie kwalifikacji/kompetencji pracowników w zakresie rekomendowanym przez Sektorową Radę ds. Kompetencji sektora Nowoczesnych Usług Biznesowych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4B456A1D-AD5E-2452-F2E1-0CE538E4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14" y="1993319"/>
            <a:ext cx="2169810" cy="407849"/>
          </a:xfrm>
        </p:spPr>
        <p:txBody>
          <a:bodyPr>
            <a:noAutofit/>
          </a:bodyPr>
          <a:lstStyle/>
          <a:p>
            <a:pPr algn="ctr"/>
            <a:r>
              <a:rPr lang="pl-PL" sz="2000" b="1" u="sng" dirty="0">
                <a:solidFill>
                  <a:srgbClr val="C00000"/>
                </a:solidFill>
              </a:rPr>
              <a:t>DRUK 3D</a:t>
            </a:r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4217E00F-EA7B-E04A-E4F6-99C2DABD08B6}"/>
              </a:ext>
            </a:extLst>
          </p:cNvPr>
          <p:cNvSpPr txBox="1">
            <a:spLocks/>
          </p:cNvSpPr>
          <p:nvPr/>
        </p:nvSpPr>
        <p:spPr>
          <a:xfrm>
            <a:off x="4800436" y="1943461"/>
            <a:ext cx="2894196" cy="4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b="1" u="sng" dirty="0">
                <a:solidFill>
                  <a:srgbClr val="C00000"/>
                </a:solidFill>
              </a:rPr>
              <a:t>CONTENT MARKETING</a:t>
            </a:r>
            <a:endParaRPr lang="pl-PL" sz="2000" b="1" u="sng" dirty="0">
              <a:solidFill>
                <a:srgbClr val="C00000"/>
              </a:solidFill>
            </a:endParaRP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A07A4F56-0D99-B9ED-1084-8CED11F5C6A7}"/>
              </a:ext>
            </a:extLst>
          </p:cNvPr>
          <p:cNvSpPr txBox="1">
            <a:spLocks/>
          </p:cNvSpPr>
          <p:nvPr/>
        </p:nvSpPr>
        <p:spPr>
          <a:xfrm>
            <a:off x="7831716" y="1993319"/>
            <a:ext cx="3620374" cy="4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b="1" u="sng" dirty="0">
                <a:solidFill>
                  <a:srgbClr val="C00000"/>
                </a:solidFill>
              </a:rPr>
              <a:t>LEAN OFFICE</a:t>
            </a:r>
            <a:endParaRPr lang="pl-PL" sz="2000" b="1" u="sng" dirty="0">
              <a:solidFill>
                <a:srgbClr val="C0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F027095-BB96-3F14-A54E-5BF85E340ABE}"/>
              </a:ext>
            </a:extLst>
          </p:cNvPr>
          <p:cNvSpPr txBox="1"/>
          <p:nvPr/>
        </p:nvSpPr>
        <p:spPr>
          <a:xfrm>
            <a:off x="7546109" y="1290047"/>
            <a:ext cx="390598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rgbClr val="C00000"/>
                </a:solidFill>
              </a:rPr>
              <a:t>PRZEDSIĘBIORCY i PRACOWNICY firm MŚP</a:t>
            </a:r>
            <a:endParaRPr lang="pl-PL" sz="1600" b="1" dirty="0">
              <a:solidFill>
                <a:srgbClr val="C00000"/>
              </a:solidFill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157D7E4-5333-88D8-6898-3C0662714D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46" y="2474979"/>
            <a:ext cx="1918347" cy="1306743"/>
          </a:xfrm>
          <a:prstGeom prst="rect">
            <a:avLst/>
          </a:prstGeom>
        </p:spPr>
      </p:pic>
      <p:sp>
        <p:nvSpPr>
          <p:cNvPr id="33" name="Symbol zastępczy zawartości 3">
            <a:extLst>
              <a:ext uri="{FF2B5EF4-FFF2-40B4-BE49-F238E27FC236}">
                <a16:creationId xmlns:a16="http://schemas.microsoft.com/office/drawing/2014/main" id="{29C7F4BE-C974-CFD6-A8E9-AAFCB4F7F774}"/>
              </a:ext>
            </a:extLst>
          </p:cNvPr>
          <p:cNvSpPr txBox="1">
            <a:spLocks/>
          </p:cNvSpPr>
          <p:nvPr/>
        </p:nvSpPr>
        <p:spPr>
          <a:xfrm>
            <a:off x="1223514" y="3905389"/>
            <a:ext cx="3079797" cy="2199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sz="1400" dirty="0"/>
              <a:t>Oprogramowanie biurowe</a:t>
            </a:r>
          </a:p>
          <a:p>
            <a:pPr>
              <a:buFontTx/>
              <a:buChar char="-"/>
            </a:pPr>
            <a:r>
              <a:rPr lang="pl-PL" sz="1400" dirty="0"/>
              <a:t>Rodzaje technologii druku 3D</a:t>
            </a:r>
          </a:p>
          <a:p>
            <a:pPr>
              <a:buFontTx/>
              <a:buChar char="-"/>
            </a:pPr>
            <a:r>
              <a:rPr lang="pl-PL" sz="1400" dirty="0"/>
              <a:t>Sposoby pozyskania modeli do druku</a:t>
            </a:r>
          </a:p>
          <a:p>
            <a:pPr>
              <a:buFontTx/>
              <a:buChar char="-"/>
            </a:pPr>
            <a:r>
              <a:rPr lang="pl-PL" sz="1400" dirty="0"/>
              <a:t>Przygotowanie modelu 3D do wydruku</a:t>
            </a:r>
          </a:p>
          <a:p>
            <a:pPr>
              <a:buFontTx/>
              <a:buChar char="-"/>
            </a:pPr>
            <a:r>
              <a:rPr lang="pl-PL" sz="1400" dirty="0"/>
              <a:t>Finalizacja procesu druku 3D</a:t>
            </a:r>
          </a:p>
          <a:p>
            <a:r>
              <a:rPr lang="pl-PL" sz="1400" dirty="0"/>
              <a:t>66h dydaktycznych</a:t>
            </a:r>
          </a:p>
          <a:p>
            <a:r>
              <a:rPr lang="pl-PL" sz="1400" b="1" dirty="0"/>
              <a:t>Kurs kończy się egzaminem ZSK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7DCACB-1EFC-23D5-8C2B-266905664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520" y="2474978"/>
            <a:ext cx="1966028" cy="1306743"/>
          </a:xfrm>
          <a:prstGeom prst="rect">
            <a:avLst/>
          </a:prstGeom>
        </p:spPr>
      </p:pic>
      <p:sp>
        <p:nvSpPr>
          <p:cNvPr id="38" name="Symbol zastępczy zawartości 3">
            <a:extLst>
              <a:ext uri="{FF2B5EF4-FFF2-40B4-BE49-F238E27FC236}">
                <a16:creationId xmlns:a16="http://schemas.microsoft.com/office/drawing/2014/main" id="{B8BC04CA-FBE8-13CA-E4FC-488D4EF121B5}"/>
              </a:ext>
            </a:extLst>
          </p:cNvPr>
          <p:cNvSpPr txBox="1">
            <a:spLocks/>
          </p:cNvSpPr>
          <p:nvPr/>
        </p:nvSpPr>
        <p:spPr>
          <a:xfrm>
            <a:off x="4692372" y="3905389"/>
            <a:ext cx="3110325" cy="21998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buFontTx/>
              <a:buChar char="-"/>
            </a:pPr>
            <a:r>
              <a:rPr lang="pl-PL" sz="1400" dirty="0"/>
              <a:t>Przygotowywanie treści marketingowych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Kanały dystrybucji i grupy docelowe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Przepisy prawa autorskiego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Materiały audiowizualne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Systemy zarządzania treścią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Marketing automation</a:t>
            </a:r>
          </a:p>
          <a:p>
            <a:pPr algn="ctr"/>
            <a:r>
              <a:rPr lang="pl-PL" sz="1400" dirty="0"/>
              <a:t>77h dydaktycznych</a:t>
            </a:r>
          </a:p>
          <a:p>
            <a:pPr algn="ctr"/>
            <a:r>
              <a:rPr lang="pl-PL" sz="1400" b="1" dirty="0"/>
              <a:t>Kurs kończy się egzaminem ZSK</a:t>
            </a:r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523F605B-A88D-296F-2BD0-C0970B64FE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905" y="2434804"/>
            <a:ext cx="1971995" cy="1306743"/>
          </a:xfrm>
          <a:prstGeom prst="rect">
            <a:avLst/>
          </a:prstGeom>
        </p:spPr>
      </p:pic>
      <p:sp>
        <p:nvSpPr>
          <p:cNvPr id="41" name="Symbol zastępczy zawartości 3">
            <a:extLst>
              <a:ext uri="{FF2B5EF4-FFF2-40B4-BE49-F238E27FC236}">
                <a16:creationId xmlns:a16="http://schemas.microsoft.com/office/drawing/2014/main" id="{A478F79A-9814-2DE9-3A58-DD7F6DABA75D}"/>
              </a:ext>
            </a:extLst>
          </p:cNvPr>
          <p:cNvSpPr txBox="1">
            <a:spLocks/>
          </p:cNvSpPr>
          <p:nvPr/>
        </p:nvSpPr>
        <p:spPr>
          <a:xfrm>
            <a:off x="8086739" y="3841793"/>
            <a:ext cx="3110325" cy="21998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None/>
            </a:pPr>
            <a:r>
              <a:rPr lang="pl-PL" sz="1400" dirty="0"/>
              <a:t>- Rola koordynatora Lean Office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Analizowanie procesów w organizacji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Wdrożenia Lean Office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Ewaluowanie i monitorowanie</a:t>
            </a:r>
          </a:p>
          <a:p>
            <a:pPr algn="r"/>
            <a:r>
              <a:rPr lang="pl-PL" sz="1400" dirty="0"/>
              <a:t>60h dydaktycznych</a:t>
            </a:r>
          </a:p>
          <a:p>
            <a:pPr algn="r"/>
            <a:r>
              <a:rPr lang="pl-PL" sz="1400" dirty="0"/>
              <a:t>Szkolenia mogą być on-line</a:t>
            </a:r>
          </a:p>
          <a:p>
            <a:pPr algn="r"/>
            <a:r>
              <a:rPr lang="pl-PL" sz="1400" b="1" dirty="0"/>
              <a:t>Kurs kończy się egzaminem ZSK</a:t>
            </a:r>
          </a:p>
        </p:txBody>
      </p:sp>
    </p:spTree>
    <p:extLst>
      <p:ext uri="{BB962C8B-B14F-4D97-AF65-F5344CB8AC3E}">
        <p14:creationId xmlns:p14="http://schemas.microsoft.com/office/powerpoint/2010/main" val="16636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070F58C-E923-6058-3C1F-FC08A1F110CE}"/>
              </a:ext>
            </a:extLst>
          </p:cNvPr>
          <p:cNvSpPr txBox="1"/>
          <p:nvPr/>
        </p:nvSpPr>
        <p:spPr>
          <a:xfrm>
            <a:off x="227143" y="218210"/>
            <a:ext cx="1173771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b="1" dirty="0"/>
              <a:t>Rozwijanie kompetencji kadry dydaktycznej </a:t>
            </a:r>
          </a:p>
          <a:p>
            <a:pPr algn="r"/>
            <a:r>
              <a:rPr lang="pl-PL" sz="2400" b="1" dirty="0"/>
              <a:t>w zakresie doradztwa edukacyjno-zawodowego</a:t>
            </a:r>
          </a:p>
          <a:p>
            <a:pPr algn="r"/>
            <a:r>
              <a:rPr lang="pl-PL" sz="2400" b="1" dirty="0"/>
              <a:t>(makroregion I)</a:t>
            </a:r>
          </a:p>
          <a:p>
            <a:pPr algn="r"/>
            <a:endParaRPr lang="pl-PL" sz="5400" b="1" dirty="0">
              <a:solidFill>
                <a:srgbClr val="C00000"/>
              </a:solidFill>
            </a:endParaRPr>
          </a:p>
          <a:p>
            <a:pPr algn="r"/>
            <a:r>
              <a:rPr lang="pl-PL" sz="5400" b="1" dirty="0">
                <a:solidFill>
                  <a:srgbClr val="C00000"/>
                </a:solidFill>
              </a:rPr>
              <a:t>1294</a:t>
            </a:r>
            <a:r>
              <a:rPr lang="pl-PL" b="1" dirty="0">
                <a:solidFill>
                  <a:srgbClr val="C00000"/>
                </a:solidFill>
              </a:rPr>
              <a:t> osób w Województwie Wielkopolskim</a:t>
            </a:r>
          </a:p>
          <a:p>
            <a:pPr lvl="5"/>
            <a:endParaRPr lang="pl-PL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5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Etap: szkolenia na platformie e-learningowej (8 h)</a:t>
            </a:r>
          </a:p>
          <a:p>
            <a:pPr lvl="5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Etap: szkolenia w formie on-line z ekspertem (4 h)</a:t>
            </a:r>
          </a:p>
          <a:p>
            <a:pPr lvl="1" algn="ctr"/>
            <a:endParaRPr lang="pl-PL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5"/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 Etap: warsztat w formie stacjonarnej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(8 h)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wdrażania w szkołach kwalifikacji rynkowych ZSK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zapoznanie z gotowymi materiałami dla doradców zawodowych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przedsiębiorcy opowiedzą o znaczeniu certyfikowanych kwalifikacji rynkowych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testowanie specjalistycznych, mobilnych laboratoriów dla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funkcjonujących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kwalifikacji rynkowych</a:t>
            </a:r>
          </a:p>
          <a:p>
            <a:pPr lvl="1"/>
            <a:r>
              <a:rPr lang="pl-PL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Poznań,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</a:t>
            </a:r>
            <a:r>
              <a:rPr lang="pl-PL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alisz, Konin, Gniezno, Piła, Pniewy, Leszno, Ostrów Wielkopolski, Jarocin, Śrem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5B482D-C049-0D1E-C82D-4BF187037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901" y="6307994"/>
            <a:ext cx="5660197" cy="5500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4B6F9-EAEC-46C7-7439-207672229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20266" cy="28642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CDC2619-409D-B533-9A9A-4E2EB4CEA7FA}"/>
              </a:ext>
            </a:extLst>
          </p:cNvPr>
          <p:cNvSpPr txBox="1"/>
          <p:nvPr/>
        </p:nvSpPr>
        <p:spPr>
          <a:xfrm>
            <a:off x="10542267" y="1562100"/>
            <a:ext cx="1333209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rgbClr val="C00000"/>
                </a:solidFill>
              </a:rPr>
              <a:t>NAUCZYCIELE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6" name="Dowolny kształt 5">
            <a:extLst>
              <a:ext uri="{FF2B5EF4-FFF2-40B4-BE49-F238E27FC236}">
                <a16:creationId xmlns:a16="http://schemas.microsoft.com/office/drawing/2014/main" id="{6E4198E5-C437-8ABB-3059-C099F39C9B8E}"/>
              </a:ext>
            </a:extLst>
          </p:cNvPr>
          <p:cNvSpPr/>
          <p:nvPr/>
        </p:nvSpPr>
        <p:spPr>
          <a:xfrm>
            <a:off x="1463675" y="1964651"/>
            <a:ext cx="423010" cy="356944"/>
          </a:xfrm>
          <a:custGeom>
            <a:avLst/>
            <a:gdLst>
              <a:gd name="connsiteX0" fmla="*/ 133350 w 423010"/>
              <a:gd name="connsiteY0" fmla="*/ 674 h 356944"/>
              <a:gd name="connsiteX1" fmla="*/ 111125 w 423010"/>
              <a:gd name="connsiteY1" fmla="*/ 13374 h 356944"/>
              <a:gd name="connsiteX2" fmla="*/ 88900 w 423010"/>
              <a:gd name="connsiteY2" fmla="*/ 19724 h 356944"/>
              <a:gd name="connsiteX3" fmla="*/ 69850 w 423010"/>
              <a:gd name="connsiteY3" fmla="*/ 26074 h 356944"/>
              <a:gd name="connsiteX4" fmla="*/ 63500 w 423010"/>
              <a:gd name="connsiteY4" fmla="*/ 35599 h 356944"/>
              <a:gd name="connsiteX5" fmla="*/ 66675 w 423010"/>
              <a:gd name="connsiteY5" fmla="*/ 45124 h 356944"/>
              <a:gd name="connsiteX6" fmla="*/ 69850 w 423010"/>
              <a:gd name="connsiteY6" fmla="*/ 57824 h 356944"/>
              <a:gd name="connsiteX7" fmla="*/ 57150 w 423010"/>
              <a:gd name="connsiteY7" fmla="*/ 108624 h 356944"/>
              <a:gd name="connsiteX8" fmla="*/ 47625 w 423010"/>
              <a:gd name="connsiteY8" fmla="*/ 105449 h 356944"/>
              <a:gd name="connsiteX9" fmla="*/ 15875 w 423010"/>
              <a:gd name="connsiteY9" fmla="*/ 108624 h 356944"/>
              <a:gd name="connsiteX10" fmla="*/ 12700 w 423010"/>
              <a:gd name="connsiteY10" fmla="*/ 118149 h 356944"/>
              <a:gd name="connsiteX11" fmla="*/ 9525 w 423010"/>
              <a:gd name="connsiteY11" fmla="*/ 143549 h 356944"/>
              <a:gd name="connsiteX12" fmla="*/ 3175 w 423010"/>
              <a:gd name="connsiteY12" fmla="*/ 162599 h 356944"/>
              <a:gd name="connsiteX13" fmla="*/ 0 w 423010"/>
              <a:gd name="connsiteY13" fmla="*/ 172124 h 356944"/>
              <a:gd name="connsiteX14" fmla="*/ 6350 w 423010"/>
              <a:gd name="connsiteY14" fmla="*/ 191174 h 356944"/>
              <a:gd name="connsiteX15" fmla="*/ 9525 w 423010"/>
              <a:gd name="connsiteY15" fmla="*/ 222924 h 356944"/>
              <a:gd name="connsiteX16" fmla="*/ 47625 w 423010"/>
              <a:gd name="connsiteY16" fmla="*/ 238799 h 356944"/>
              <a:gd name="connsiteX17" fmla="*/ 79375 w 423010"/>
              <a:gd name="connsiteY17" fmla="*/ 241974 h 356944"/>
              <a:gd name="connsiteX18" fmla="*/ 98425 w 423010"/>
              <a:gd name="connsiteY18" fmla="*/ 248324 h 356944"/>
              <a:gd name="connsiteX19" fmla="*/ 120650 w 423010"/>
              <a:gd name="connsiteY19" fmla="*/ 276899 h 356944"/>
              <a:gd name="connsiteX20" fmla="*/ 123825 w 423010"/>
              <a:gd name="connsiteY20" fmla="*/ 286424 h 356944"/>
              <a:gd name="connsiteX21" fmla="*/ 133350 w 423010"/>
              <a:gd name="connsiteY21" fmla="*/ 330874 h 356944"/>
              <a:gd name="connsiteX22" fmla="*/ 142875 w 423010"/>
              <a:gd name="connsiteY22" fmla="*/ 337224 h 356944"/>
              <a:gd name="connsiteX23" fmla="*/ 155575 w 423010"/>
              <a:gd name="connsiteY23" fmla="*/ 356274 h 356944"/>
              <a:gd name="connsiteX24" fmla="*/ 165100 w 423010"/>
              <a:gd name="connsiteY24" fmla="*/ 349924 h 356944"/>
              <a:gd name="connsiteX25" fmla="*/ 184150 w 423010"/>
              <a:gd name="connsiteY25" fmla="*/ 334049 h 356944"/>
              <a:gd name="connsiteX26" fmla="*/ 219075 w 423010"/>
              <a:gd name="connsiteY26" fmla="*/ 327699 h 356944"/>
              <a:gd name="connsiteX27" fmla="*/ 238125 w 423010"/>
              <a:gd name="connsiteY27" fmla="*/ 321349 h 356944"/>
              <a:gd name="connsiteX28" fmla="*/ 250825 w 423010"/>
              <a:gd name="connsiteY28" fmla="*/ 318174 h 356944"/>
              <a:gd name="connsiteX29" fmla="*/ 269875 w 423010"/>
              <a:gd name="connsiteY29" fmla="*/ 311824 h 356944"/>
              <a:gd name="connsiteX30" fmla="*/ 285750 w 423010"/>
              <a:gd name="connsiteY30" fmla="*/ 299124 h 356944"/>
              <a:gd name="connsiteX31" fmla="*/ 292100 w 423010"/>
              <a:gd name="connsiteY31" fmla="*/ 289599 h 356944"/>
              <a:gd name="connsiteX32" fmla="*/ 301625 w 423010"/>
              <a:gd name="connsiteY32" fmla="*/ 286424 h 356944"/>
              <a:gd name="connsiteX33" fmla="*/ 311150 w 423010"/>
              <a:gd name="connsiteY33" fmla="*/ 280074 h 356944"/>
              <a:gd name="connsiteX34" fmla="*/ 317500 w 423010"/>
              <a:gd name="connsiteY34" fmla="*/ 270549 h 356944"/>
              <a:gd name="connsiteX35" fmla="*/ 327025 w 423010"/>
              <a:gd name="connsiteY35" fmla="*/ 264199 h 356944"/>
              <a:gd name="connsiteX36" fmla="*/ 349250 w 423010"/>
              <a:gd name="connsiteY36" fmla="*/ 238799 h 356944"/>
              <a:gd name="connsiteX37" fmla="*/ 355600 w 423010"/>
              <a:gd name="connsiteY37" fmla="*/ 229274 h 356944"/>
              <a:gd name="connsiteX38" fmla="*/ 365125 w 423010"/>
              <a:gd name="connsiteY38" fmla="*/ 222924 h 356944"/>
              <a:gd name="connsiteX39" fmla="*/ 374650 w 423010"/>
              <a:gd name="connsiteY39" fmla="*/ 213399 h 356944"/>
              <a:gd name="connsiteX40" fmla="*/ 384175 w 423010"/>
              <a:gd name="connsiteY40" fmla="*/ 207049 h 356944"/>
              <a:gd name="connsiteX41" fmla="*/ 393700 w 423010"/>
              <a:gd name="connsiteY41" fmla="*/ 197524 h 356944"/>
              <a:gd name="connsiteX42" fmla="*/ 406400 w 423010"/>
              <a:gd name="connsiteY42" fmla="*/ 178474 h 356944"/>
              <a:gd name="connsiteX43" fmla="*/ 415925 w 423010"/>
              <a:gd name="connsiteY43" fmla="*/ 172124 h 356944"/>
              <a:gd name="connsiteX44" fmla="*/ 419100 w 423010"/>
              <a:gd name="connsiteY44" fmla="*/ 137199 h 356944"/>
              <a:gd name="connsiteX45" fmla="*/ 409575 w 423010"/>
              <a:gd name="connsiteY45" fmla="*/ 89574 h 356944"/>
              <a:gd name="connsiteX46" fmla="*/ 390525 w 423010"/>
              <a:gd name="connsiteY46" fmla="*/ 80049 h 356944"/>
              <a:gd name="connsiteX47" fmla="*/ 358775 w 423010"/>
              <a:gd name="connsiteY47" fmla="*/ 86399 h 356944"/>
              <a:gd name="connsiteX48" fmla="*/ 339725 w 423010"/>
              <a:gd name="connsiteY48" fmla="*/ 92749 h 356944"/>
              <a:gd name="connsiteX49" fmla="*/ 307975 w 423010"/>
              <a:gd name="connsiteY49" fmla="*/ 99099 h 356944"/>
              <a:gd name="connsiteX50" fmla="*/ 298450 w 423010"/>
              <a:gd name="connsiteY50" fmla="*/ 92749 h 356944"/>
              <a:gd name="connsiteX51" fmla="*/ 288925 w 423010"/>
              <a:gd name="connsiteY51" fmla="*/ 89574 h 356944"/>
              <a:gd name="connsiteX52" fmla="*/ 285750 w 423010"/>
              <a:gd name="connsiteY52" fmla="*/ 80049 h 356944"/>
              <a:gd name="connsiteX53" fmla="*/ 279400 w 423010"/>
              <a:gd name="connsiteY53" fmla="*/ 57824 h 356944"/>
              <a:gd name="connsiteX54" fmla="*/ 269875 w 423010"/>
              <a:gd name="connsiteY54" fmla="*/ 54649 h 356944"/>
              <a:gd name="connsiteX55" fmla="*/ 254000 w 423010"/>
              <a:gd name="connsiteY55" fmla="*/ 51474 h 356944"/>
              <a:gd name="connsiteX56" fmla="*/ 231775 w 423010"/>
              <a:gd name="connsiteY56" fmla="*/ 41949 h 356944"/>
              <a:gd name="connsiteX57" fmla="*/ 187325 w 423010"/>
              <a:gd name="connsiteY57" fmla="*/ 41949 h 356944"/>
              <a:gd name="connsiteX58" fmla="*/ 168275 w 423010"/>
              <a:gd name="connsiteY58" fmla="*/ 35599 h 356944"/>
              <a:gd name="connsiteX59" fmla="*/ 133350 w 423010"/>
              <a:gd name="connsiteY59" fmla="*/ 674 h 35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23010" h="356944">
                <a:moveTo>
                  <a:pt x="133350" y="674"/>
                </a:moveTo>
                <a:cubicBezTo>
                  <a:pt x="123825" y="-3030"/>
                  <a:pt x="118757" y="9558"/>
                  <a:pt x="111125" y="13374"/>
                </a:cubicBezTo>
                <a:cubicBezTo>
                  <a:pt x="105790" y="16042"/>
                  <a:pt x="93986" y="18198"/>
                  <a:pt x="88900" y="19724"/>
                </a:cubicBezTo>
                <a:cubicBezTo>
                  <a:pt x="82489" y="21647"/>
                  <a:pt x="69850" y="26074"/>
                  <a:pt x="69850" y="26074"/>
                </a:cubicBezTo>
                <a:cubicBezTo>
                  <a:pt x="67733" y="29249"/>
                  <a:pt x="64127" y="31835"/>
                  <a:pt x="63500" y="35599"/>
                </a:cubicBezTo>
                <a:cubicBezTo>
                  <a:pt x="62950" y="38900"/>
                  <a:pt x="65756" y="41906"/>
                  <a:pt x="66675" y="45124"/>
                </a:cubicBezTo>
                <a:cubicBezTo>
                  <a:pt x="67874" y="49320"/>
                  <a:pt x="68792" y="53591"/>
                  <a:pt x="69850" y="57824"/>
                </a:cubicBezTo>
                <a:cubicBezTo>
                  <a:pt x="69482" y="62971"/>
                  <a:pt x="78244" y="105108"/>
                  <a:pt x="57150" y="108624"/>
                </a:cubicBezTo>
                <a:cubicBezTo>
                  <a:pt x="53849" y="109174"/>
                  <a:pt x="50800" y="106507"/>
                  <a:pt x="47625" y="105449"/>
                </a:cubicBezTo>
                <a:cubicBezTo>
                  <a:pt x="37042" y="106507"/>
                  <a:pt x="25871" y="104989"/>
                  <a:pt x="15875" y="108624"/>
                </a:cubicBezTo>
                <a:cubicBezTo>
                  <a:pt x="12730" y="109768"/>
                  <a:pt x="13299" y="114856"/>
                  <a:pt x="12700" y="118149"/>
                </a:cubicBezTo>
                <a:cubicBezTo>
                  <a:pt x="11174" y="126544"/>
                  <a:pt x="11313" y="135206"/>
                  <a:pt x="9525" y="143549"/>
                </a:cubicBezTo>
                <a:cubicBezTo>
                  <a:pt x="8123" y="150094"/>
                  <a:pt x="5292" y="156249"/>
                  <a:pt x="3175" y="162599"/>
                </a:cubicBezTo>
                <a:lnTo>
                  <a:pt x="0" y="172124"/>
                </a:lnTo>
                <a:cubicBezTo>
                  <a:pt x="2117" y="178474"/>
                  <a:pt x="5684" y="184514"/>
                  <a:pt x="6350" y="191174"/>
                </a:cubicBezTo>
                <a:cubicBezTo>
                  <a:pt x="7408" y="201757"/>
                  <a:pt x="4768" y="213411"/>
                  <a:pt x="9525" y="222924"/>
                </a:cubicBezTo>
                <a:cubicBezTo>
                  <a:pt x="15876" y="235625"/>
                  <a:pt x="36278" y="237381"/>
                  <a:pt x="47625" y="238799"/>
                </a:cubicBezTo>
                <a:cubicBezTo>
                  <a:pt x="58179" y="240118"/>
                  <a:pt x="68792" y="240916"/>
                  <a:pt x="79375" y="241974"/>
                </a:cubicBezTo>
                <a:cubicBezTo>
                  <a:pt x="85725" y="244091"/>
                  <a:pt x="93692" y="243591"/>
                  <a:pt x="98425" y="248324"/>
                </a:cubicBezTo>
                <a:cubicBezTo>
                  <a:pt x="106643" y="256542"/>
                  <a:pt x="116852" y="265506"/>
                  <a:pt x="120650" y="276899"/>
                </a:cubicBezTo>
                <a:lnTo>
                  <a:pt x="123825" y="286424"/>
                </a:lnTo>
                <a:cubicBezTo>
                  <a:pt x="124160" y="289106"/>
                  <a:pt x="127181" y="326761"/>
                  <a:pt x="133350" y="330874"/>
                </a:cubicBezTo>
                <a:lnTo>
                  <a:pt x="142875" y="337224"/>
                </a:lnTo>
                <a:cubicBezTo>
                  <a:pt x="147108" y="343574"/>
                  <a:pt x="149225" y="360507"/>
                  <a:pt x="155575" y="356274"/>
                </a:cubicBezTo>
                <a:cubicBezTo>
                  <a:pt x="158750" y="354157"/>
                  <a:pt x="162169" y="352367"/>
                  <a:pt x="165100" y="349924"/>
                </a:cubicBezTo>
                <a:cubicBezTo>
                  <a:pt x="175633" y="341147"/>
                  <a:pt x="172326" y="339961"/>
                  <a:pt x="184150" y="334049"/>
                </a:cubicBezTo>
                <a:cubicBezTo>
                  <a:pt x="193939" y="329155"/>
                  <a:pt x="210319" y="328793"/>
                  <a:pt x="219075" y="327699"/>
                </a:cubicBezTo>
                <a:cubicBezTo>
                  <a:pt x="225425" y="325582"/>
                  <a:pt x="231631" y="322972"/>
                  <a:pt x="238125" y="321349"/>
                </a:cubicBezTo>
                <a:cubicBezTo>
                  <a:pt x="242358" y="320291"/>
                  <a:pt x="246645" y="319428"/>
                  <a:pt x="250825" y="318174"/>
                </a:cubicBezTo>
                <a:cubicBezTo>
                  <a:pt x="257236" y="316251"/>
                  <a:pt x="269875" y="311824"/>
                  <a:pt x="269875" y="311824"/>
                </a:cubicBezTo>
                <a:cubicBezTo>
                  <a:pt x="288073" y="284527"/>
                  <a:pt x="263842" y="316651"/>
                  <a:pt x="285750" y="299124"/>
                </a:cubicBezTo>
                <a:cubicBezTo>
                  <a:pt x="288730" y="296740"/>
                  <a:pt x="289120" y="291983"/>
                  <a:pt x="292100" y="289599"/>
                </a:cubicBezTo>
                <a:cubicBezTo>
                  <a:pt x="294713" y="287508"/>
                  <a:pt x="298632" y="287921"/>
                  <a:pt x="301625" y="286424"/>
                </a:cubicBezTo>
                <a:cubicBezTo>
                  <a:pt x="305038" y="284717"/>
                  <a:pt x="307975" y="282191"/>
                  <a:pt x="311150" y="280074"/>
                </a:cubicBezTo>
                <a:cubicBezTo>
                  <a:pt x="313267" y="276899"/>
                  <a:pt x="314802" y="273247"/>
                  <a:pt x="317500" y="270549"/>
                </a:cubicBezTo>
                <a:cubicBezTo>
                  <a:pt x="320198" y="267851"/>
                  <a:pt x="324512" y="267071"/>
                  <a:pt x="327025" y="264199"/>
                </a:cubicBezTo>
                <a:cubicBezTo>
                  <a:pt x="352954" y="234566"/>
                  <a:pt x="327819" y="253087"/>
                  <a:pt x="349250" y="238799"/>
                </a:cubicBezTo>
                <a:cubicBezTo>
                  <a:pt x="351367" y="235624"/>
                  <a:pt x="352902" y="231972"/>
                  <a:pt x="355600" y="229274"/>
                </a:cubicBezTo>
                <a:cubicBezTo>
                  <a:pt x="358298" y="226576"/>
                  <a:pt x="362194" y="225367"/>
                  <a:pt x="365125" y="222924"/>
                </a:cubicBezTo>
                <a:cubicBezTo>
                  <a:pt x="368574" y="220049"/>
                  <a:pt x="371201" y="216274"/>
                  <a:pt x="374650" y="213399"/>
                </a:cubicBezTo>
                <a:cubicBezTo>
                  <a:pt x="377581" y="210956"/>
                  <a:pt x="381244" y="209492"/>
                  <a:pt x="384175" y="207049"/>
                </a:cubicBezTo>
                <a:cubicBezTo>
                  <a:pt x="387624" y="204174"/>
                  <a:pt x="390943" y="201068"/>
                  <a:pt x="393700" y="197524"/>
                </a:cubicBezTo>
                <a:cubicBezTo>
                  <a:pt x="398385" y="191500"/>
                  <a:pt x="400050" y="182707"/>
                  <a:pt x="406400" y="178474"/>
                </a:cubicBezTo>
                <a:lnTo>
                  <a:pt x="415925" y="172124"/>
                </a:lnTo>
                <a:cubicBezTo>
                  <a:pt x="427090" y="155377"/>
                  <a:pt x="422566" y="166659"/>
                  <a:pt x="419100" y="137199"/>
                </a:cubicBezTo>
                <a:cubicBezTo>
                  <a:pt x="418937" y="135811"/>
                  <a:pt x="416336" y="94081"/>
                  <a:pt x="409575" y="89574"/>
                </a:cubicBezTo>
                <a:cubicBezTo>
                  <a:pt x="397265" y="81368"/>
                  <a:pt x="403670" y="84431"/>
                  <a:pt x="390525" y="80049"/>
                </a:cubicBezTo>
                <a:cubicBezTo>
                  <a:pt x="379942" y="82166"/>
                  <a:pt x="369014" y="82986"/>
                  <a:pt x="358775" y="86399"/>
                </a:cubicBezTo>
                <a:cubicBezTo>
                  <a:pt x="352425" y="88516"/>
                  <a:pt x="346327" y="91649"/>
                  <a:pt x="339725" y="92749"/>
                </a:cubicBezTo>
                <a:cubicBezTo>
                  <a:pt x="316371" y="96641"/>
                  <a:pt x="326920" y="94363"/>
                  <a:pt x="307975" y="99099"/>
                </a:cubicBezTo>
                <a:cubicBezTo>
                  <a:pt x="304800" y="96982"/>
                  <a:pt x="301863" y="94456"/>
                  <a:pt x="298450" y="92749"/>
                </a:cubicBezTo>
                <a:cubicBezTo>
                  <a:pt x="295457" y="91252"/>
                  <a:pt x="291292" y="91941"/>
                  <a:pt x="288925" y="89574"/>
                </a:cubicBezTo>
                <a:cubicBezTo>
                  <a:pt x="286558" y="87207"/>
                  <a:pt x="286669" y="83267"/>
                  <a:pt x="285750" y="80049"/>
                </a:cubicBezTo>
                <a:cubicBezTo>
                  <a:pt x="285717" y="79934"/>
                  <a:pt x="280923" y="59347"/>
                  <a:pt x="279400" y="57824"/>
                </a:cubicBezTo>
                <a:cubicBezTo>
                  <a:pt x="277033" y="55457"/>
                  <a:pt x="273122" y="55461"/>
                  <a:pt x="269875" y="54649"/>
                </a:cubicBezTo>
                <a:cubicBezTo>
                  <a:pt x="264640" y="53340"/>
                  <a:pt x="259235" y="52783"/>
                  <a:pt x="254000" y="51474"/>
                </a:cubicBezTo>
                <a:cubicBezTo>
                  <a:pt x="244657" y="49138"/>
                  <a:pt x="240862" y="46492"/>
                  <a:pt x="231775" y="41949"/>
                </a:cubicBezTo>
                <a:cubicBezTo>
                  <a:pt x="210749" y="46154"/>
                  <a:pt x="213722" y="47228"/>
                  <a:pt x="187325" y="41949"/>
                </a:cubicBezTo>
                <a:cubicBezTo>
                  <a:pt x="180761" y="40636"/>
                  <a:pt x="168275" y="35599"/>
                  <a:pt x="168275" y="35599"/>
                </a:cubicBezTo>
                <a:cubicBezTo>
                  <a:pt x="160612" y="24105"/>
                  <a:pt x="142875" y="4378"/>
                  <a:pt x="133350" y="6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>
            <a:extLst>
              <a:ext uri="{FF2B5EF4-FFF2-40B4-BE49-F238E27FC236}">
                <a16:creationId xmlns:a16="http://schemas.microsoft.com/office/drawing/2014/main" id="{548853A7-3C81-3E84-09F0-AC486569F945}"/>
              </a:ext>
            </a:extLst>
          </p:cNvPr>
          <p:cNvSpPr/>
          <p:nvPr/>
        </p:nvSpPr>
        <p:spPr>
          <a:xfrm>
            <a:off x="1859071" y="1628775"/>
            <a:ext cx="525475" cy="660400"/>
          </a:xfrm>
          <a:custGeom>
            <a:avLst/>
            <a:gdLst>
              <a:gd name="connsiteX0" fmla="*/ 328504 w 525475"/>
              <a:gd name="connsiteY0" fmla="*/ 0 h 660400"/>
              <a:gd name="connsiteX1" fmla="*/ 303104 w 525475"/>
              <a:gd name="connsiteY1" fmla="*/ 41275 h 660400"/>
              <a:gd name="connsiteX2" fmla="*/ 296754 w 525475"/>
              <a:gd name="connsiteY2" fmla="*/ 50800 h 660400"/>
              <a:gd name="connsiteX3" fmla="*/ 277704 w 525475"/>
              <a:gd name="connsiteY3" fmla="*/ 57150 h 660400"/>
              <a:gd name="connsiteX4" fmla="*/ 258654 w 525475"/>
              <a:gd name="connsiteY4" fmla="*/ 53975 h 660400"/>
              <a:gd name="connsiteX5" fmla="*/ 239604 w 525475"/>
              <a:gd name="connsiteY5" fmla="*/ 47625 h 660400"/>
              <a:gd name="connsiteX6" fmla="*/ 233254 w 525475"/>
              <a:gd name="connsiteY6" fmla="*/ 57150 h 660400"/>
              <a:gd name="connsiteX7" fmla="*/ 204679 w 525475"/>
              <a:gd name="connsiteY7" fmla="*/ 69850 h 660400"/>
              <a:gd name="connsiteX8" fmla="*/ 160229 w 525475"/>
              <a:gd name="connsiteY8" fmla="*/ 76200 h 660400"/>
              <a:gd name="connsiteX9" fmla="*/ 84029 w 525475"/>
              <a:gd name="connsiteY9" fmla="*/ 85725 h 660400"/>
              <a:gd name="connsiteX10" fmla="*/ 74504 w 525475"/>
              <a:gd name="connsiteY10" fmla="*/ 92075 h 660400"/>
              <a:gd name="connsiteX11" fmla="*/ 80854 w 525475"/>
              <a:gd name="connsiteY11" fmla="*/ 130175 h 660400"/>
              <a:gd name="connsiteX12" fmla="*/ 77679 w 525475"/>
              <a:gd name="connsiteY12" fmla="*/ 158750 h 660400"/>
              <a:gd name="connsiteX13" fmla="*/ 71329 w 525475"/>
              <a:gd name="connsiteY13" fmla="*/ 177800 h 660400"/>
              <a:gd name="connsiteX14" fmla="*/ 61804 w 525475"/>
              <a:gd name="connsiteY14" fmla="*/ 196850 h 660400"/>
              <a:gd name="connsiteX15" fmla="*/ 55454 w 525475"/>
              <a:gd name="connsiteY15" fmla="*/ 219075 h 660400"/>
              <a:gd name="connsiteX16" fmla="*/ 45929 w 525475"/>
              <a:gd name="connsiteY16" fmla="*/ 222250 h 660400"/>
              <a:gd name="connsiteX17" fmla="*/ 1479 w 525475"/>
              <a:gd name="connsiteY17" fmla="*/ 222250 h 660400"/>
              <a:gd name="connsiteX18" fmla="*/ 7829 w 525475"/>
              <a:gd name="connsiteY18" fmla="*/ 241300 h 660400"/>
              <a:gd name="connsiteX19" fmla="*/ 11004 w 525475"/>
              <a:gd name="connsiteY19" fmla="*/ 250825 h 660400"/>
              <a:gd name="connsiteX20" fmla="*/ 23704 w 525475"/>
              <a:gd name="connsiteY20" fmla="*/ 266700 h 660400"/>
              <a:gd name="connsiteX21" fmla="*/ 42754 w 525475"/>
              <a:gd name="connsiteY21" fmla="*/ 273050 h 660400"/>
              <a:gd name="connsiteX22" fmla="*/ 55454 w 525475"/>
              <a:gd name="connsiteY22" fmla="*/ 292100 h 660400"/>
              <a:gd name="connsiteX23" fmla="*/ 49104 w 525475"/>
              <a:gd name="connsiteY23" fmla="*/ 361950 h 660400"/>
              <a:gd name="connsiteX24" fmla="*/ 45929 w 525475"/>
              <a:gd name="connsiteY24" fmla="*/ 374650 h 660400"/>
              <a:gd name="connsiteX25" fmla="*/ 42754 w 525475"/>
              <a:gd name="connsiteY25" fmla="*/ 406400 h 660400"/>
              <a:gd name="connsiteX26" fmla="*/ 45929 w 525475"/>
              <a:gd name="connsiteY26" fmla="*/ 450850 h 660400"/>
              <a:gd name="connsiteX27" fmla="*/ 49104 w 525475"/>
              <a:gd name="connsiteY27" fmla="*/ 466725 h 660400"/>
              <a:gd name="connsiteX28" fmla="*/ 58629 w 525475"/>
              <a:gd name="connsiteY28" fmla="*/ 473075 h 660400"/>
              <a:gd name="connsiteX29" fmla="*/ 109429 w 525475"/>
              <a:gd name="connsiteY29" fmla="*/ 482600 h 660400"/>
              <a:gd name="connsiteX30" fmla="*/ 118954 w 525475"/>
              <a:gd name="connsiteY30" fmla="*/ 488950 h 660400"/>
              <a:gd name="connsiteX31" fmla="*/ 128479 w 525475"/>
              <a:gd name="connsiteY31" fmla="*/ 492125 h 660400"/>
              <a:gd name="connsiteX32" fmla="*/ 122129 w 525475"/>
              <a:gd name="connsiteY32" fmla="*/ 501650 h 660400"/>
              <a:gd name="connsiteX33" fmla="*/ 138004 w 525475"/>
              <a:gd name="connsiteY33" fmla="*/ 527050 h 660400"/>
              <a:gd name="connsiteX34" fmla="*/ 150704 w 525475"/>
              <a:gd name="connsiteY34" fmla="*/ 546100 h 660400"/>
              <a:gd name="connsiteX35" fmla="*/ 169754 w 525475"/>
              <a:gd name="connsiteY35" fmla="*/ 552450 h 660400"/>
              <a:gd name="connsiteX36" fmla="*/ 179279 w 525475"/>
              <a:gd name="connsiteY36" fmla="*/ 558800 h 660400"/>
              <a:gd name="connsiteX37" fmla="*/ 198329 w 525475"/>
              <a:gd name="connsiteY37" fmla="*/ 561975 h 660400"/>
              <a:gd name="connsiteX38" fmla="*/ 207854 w 525475"/>
              <a:gd name="connsiteY38" fmla="*/ 571500 h 660400"/>
              <a:gd name="connsiteX39" fmla="*/ 204679 w 525475"/>
              <a:gd name="connsiteY39" fmla="*/ 600075 h 660400"/>
              <a:gd name="connsiteX40" fmla="*/ 198329 w 525475"/>
              <a:gd name="connsiteY40" fmla="*/ 609600 h 660400"/>
              <a:gd name="connsiteX41" fmla="*/ 195154 w 525475"/>
              <a:gd name="connsiteY41" fmla="*/ 619125 h 660400"/>
              <a:gd name="connsiteX42" fmla="*/ 198329 w 525475"/>
              <a:gd name="connsiteY42" fmla="*/ 628650 h 660400"/>
              <a:gd name="connsiteX43" fmla="*/ 207854 w 525475"/>
              <a:gd name="connsiteY43" fmla="*/ 635000 h 660400"/>
              <a:gd name="connsiteX44" fmla="*/ 226904 w 525475"/>
              <a:gd name="connsiteY44" fmla="*/ 641350 h 660400"/>
              <a:gd name="connsiteX45" fmla="*/ 236429 w 525475"/>
              <a:gd name="connsiteY45" fmla="*/ 644525 h 660400"/>
              <a:gd name="connsiteX46" fmla="*/ 245954 w 525475"/>
              <a:gd name="connsiteY46" fmla="*/ 647700 h 660400"/>
              <a:gd name="connsiteX47" fmla="*/ 255479 w 525475"/>
              <a:gd name="connsiteY47" fmla="*/ 650875 h 660400"/>
              <a:gd name="connsiteX48" fmla="*/ 271354 w 525475"/>
              <a:gd name="connsiteY48" fmla="*/ 647700 h 660400"/>
              <a:gd name="connsiteX49" fmla="*/ 296754 w 525475"/>
              <a:gd name="connsiteY49" fmla="*/ 641350 h 660400"/>
              <a:gd name="connsiteX50" fmla="*/ 334854 w 525475"/>
              <a:gd name="connsiteY50" fmla="*/ 635000 h 660400"/>
              <a:gd name="connsiteX51" fmla="*/ 376129 w 525475"/>
              <a:gd name="connsiteY51" fmla="*/ 625475 h 660400"/>
              <a:gd name="connsiteX52" fmla="*/ 395179 w 525475"/>
              <a:gd name="connsiteY52" fmla="*/ 628650 h 660400"/>
              <a:gd name="connsiteX53" fmla="*/ 398354 w 525475"/>
              <a:gd name="connsiteY53" fmla="*/ 638175 h 660400"/>
              <a:gd name="connsiteX54" fmla="*/ 401529 w 525475"/>
              <a:gd name="connsiteY54" fmla="*/ 654050 h 660400"/>
              <a:gd name="connsiteX55" fmla="*/ 411054 w 525475"/>
              <a:gd name="connsiteY55" fmla="*/ 660400 h 660400"/>
              <a:gd name="connsiteX56" fmla="*/ 445979 w 525475"/>
              <a:gd name="connsiteY56" fmla="*/ 638175 h 660400"/>
              <a:gd name="connsiteX57" fmla="*/ 455504 w 525475"/>
              <a:gd name="connsiteY57" fmla="*/ 631825 h 660400"/>
              <a:gd name="connsiteX58" fmla="*/ 474554 w 525475"/>
              <a:gd name="connsiteY58" fmla="*/ 625475 h 660400"/>
              <a:gd name="connsiteX59" fmla="*/ 499954 w 525475"/>
              <a:gd name="connsiteY59" fmla="*/ 628650 h 660400"/>
              <a:gd name="connsiteX60" fmla="*/ 509479 w 525475"/>
              <a:gd name="connsiteY60" fmla="*/ 622300 h 660400"/>
              <a:gd name="connsiteX61" fmla="*/ 515829 w 525475"/>
              <a:gd name="connsiteY61" fmla="*/ 603250 h 660400"/>
              <a:gd name="connsiteX62" fmla="*/ 522179 w 525475"/>
              <a:gd name="connsiteY62" fmla="*/ 581025 h 660400"/>
              <a:gd name="connsiteX63" fmla="*/ 525354 w 525475"/>
              <a:gd name="connsiteY63" fmla="*/ 536575 h 660400"/>
              <a:gd name="connsiteX64" fmla="*/ 519004 w 525475"/>
              <a:gd name="connsiteY64" fmla="*/ 517525 h 660400"/>
              <a:gd name="connsiteX65" fmla="*/ 499954 w 525475"/>
              <a:gd name="connsiteY65" fmla="*/ 511175 h 660400"/>
              <a:gd name="connsiteX66" fmla="*/ 493604 w 525475"/>
              <a:gd name="connsiteY66" fmla="*/ 501650 h 660400"/>
              <a:gd name="connsiteX67" fmla="*/ 487254 w 525475"/>
              <a:gd name="connsiteY67" fmla="*/ 482600 h 660400"/>
              <a:gd name="connsiteX68" fmla="*/ 490429 w 525475"/>
              <a:gd name="connsiteY68" fmla="*/ 473075 h 660400"/>
              <a:gd name="connsiteX69" fmla="*/ 487254 w 525475"/>
              <a:gd name="connsiteY69" fmla="*/ 463550 h 660400"/>
              <a:gd name="connsiteX70" fmla="*/ 484079 w 525475"/>
              <a:gd name="connsiteY70" fmla="*/ 447675 h 660400"/>
              <a:gd name="connsiteX71" fmla="*/ 477729 w 525475"/>
              <a:gd name="connsiteY71" fmla="*/ 422275 h 660400"/>
              <a:gd name="connsiteX72" fmla="*/ 474554 w 525475"/>
              <a:gd name="connsiteY72" fmla="*/ 396875 h 660400"/>
              <a:gd name="connsiteX73" fmla="*/ 461854 w 525475"/>
              <a:gd name="connsiteY73" fmla="*/ 377825 h 660400"/>
              <a:gd name="connsiteX74" fmla="*/ 442804 w 525475"/>
              <a:gd name="connsiteY74" fmla="*/ 365125 h 660400"/>
              <a:gd name="connsiteX75" fmla="*/ 426929 w 525475"/>
              <a:gd name="connsiteY75" fmla="*/ 346075 h 660400"/>
              <a:gd name="connsiteX76" fmla="*/ 411054 w 525475"/>
              <a:gd name="connsiteY76" fmla="*/ 330200 h 660400"/>
              <a:gd name="connsiteX77" fmla="*/ 407879 w 525475"/>
              <a:gd name="connsiteY77" fmla="*/ 320675 h 660400"/>
              <a:gd name="connsiteX78" fmla="*/ 414229 w 525475"/>
              <a:gd name="connsiteY78" fmla="*/ 295275 h 660400"/>
              <a:gd name="connsiteX79" fmla="*/ 411054 w 525475"/>
              <a:gd name="connsiteY79" fmla="*/ 285750 h 660400"/>
              <a:gd name="connsiteX80" fmla="*/ 398354 w 525475"/>
              <a:gd name="connsiteY80" fmla="*/ 266700 h 660400"/>
              <a:gd name="connsiteX81" fmla="*/ 392004 w 525475"/>
              <a:gd name="connsiteY81" fmla="*/ 257175 h 660400"/>
              <a:gd name="connsiteX82" fmla="*/ 388829 w 525475"/>
              <a:gd name="connsiteY82" fmla="*/ 247650 h 660400"/>
              <a:gd name="connsiteX83" fmla="*/ 382479 w 525475"/>
              <a:gd name="connsiteY83" fmla="*/ 203200 h 660400"/>
              <a:gd name="connsiteX84" fmla="*/ 376129 w 525475"/>
              <a:gd name="connsiteY84" fmla="*/ 165100 h 660400"/>
              <a:gd name="connsiteX85" fmla="*/ 382479 w 525475"/>
              <a:gd name="connsiteY85" fmla="*/ 127000 h 660400"/>
              <a:gd name="connsiteX86" fmla="*/ 385654 w 525475"/>
              <a:gd name="connsiteY86" fmla="*/ 117475 h 660400"/>
              <a:gd name="connsiteX87" fmla="*/ 392004 w 525475"/>
              <a:gd name="connsiteY87" fmla="*/ 69850 h 660400"/>
              <a:gd name="connsiteX88" fmla="*/ 382479 w 525475"/>
              <a:gd name="connsiteY88" fmla="*/ 47625 h 660400"/>
              <a:gd name="connsiteX89" fmla="*/ 363429 w 525475"/>
              <a:gd name="connsiteY89" fmla="*/ 34925 h 660400"/>
              <a:gd name="connsiteX90" fmla="*/ 344379 w 525475"/>
              <a:gd name="connsiteY90" fmla="*/ 25400 h 660400"/>
              <a:gd name="connsiteX91" fmla="*/ 328504 w 525475"/>
              <a:gd name="connsiteY91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5475" h="660400">
                <a:moveTo>
                  <a:pt x="328504" y="0"/>
                </a:moveTo>
                <a:cubicBezTo>
                  <a:pt x="312018" y="28851"/>
                  <a:pt x="320537" y="15125"/>
                  <a:pt x="303104" y="41275"/>
                </a:cubicBezTo>
                <a:cubicBezTo>
                  <a:pt x="300987" y="44450"/>
                  <a:pt x="300374" y="49593"/>
                  <a:pt x="296754" y="50800"/>
                </a:cubicBezTo>
                <a:lnTo>
                  <a:pt x="277704" y="57150"/>
                </a:lnTo>
                <a:cubicBezTo>
                  <a:pt x="271354" y="56092"/>
                  <a:pt x="264899" y="55536"/>
                  <a:pt x="258654" y="53975"/>
                </a:cubicBezTo>
                <a:cubicBezTo>
                  <a:pt x="252160" y="52352"/>
                  <a:pt x="239604" y="47625"/>
                  <a:pt x="239604" y="47625"/>
                </a:cubicBezTo>
                <a:cubicBezTo>
                  <a:pt x="237487" y="50800"/>
                  <a:pt x="235952" y="54452"/>
                  <a:pt x="233254" y="57150"/>
                </a:cubicBezTo>
                <a:cubicBezTo>
                  <a:pt x="225707" y="64697"/>
                  <a:pt x="214110" y="66706"/>
                  <a:pt x="204679" y="69850"/>
                </a:cubicBezTo>
                <a:cubicBezTo>
                  <a:pt x="184064" y="76722"/>
                  <a:pt x="198487" y="72722"/>
                  <a:pt x="160229" y="76200"/>
                </a:cubicBezTo>
                <a:cubicBezTo>
                  <a:pt x="123079" y="88583"/>
                  <a:pt x="147862" y="82179"/>
                  <a:pt x="84029" y="85725"/>
                </a:cubicBezTo>
                <a:cubicBezTo>
                  <a:pt x="80854" y="87842"/>
                  <a:pt x="75332" y="88350"/>
                  <a:pt x="74504" y="92075"/>
                </a:cubicBezTo>
                <a:cubicBezTo>
                  <a:pt x="73675" y="95806"/>
                  <a:pt x="79649" y="124150"/>
                  <a:pt x="80854" y="130175"/>
                </a:cubicBezTo>
                <a:cubicBezTo>
                  <a:pt x="79796" y="139700"/>
                  <a:pt x="79559" y="149352"/>
                  <a:pt x="77679" y="158750"/>
                </a:cubicBezTo>
                <a:cubicBezTo>
                  <a:pt x="76366" y="165314"/>
                  <a:pt x="73446" y="171450"/>
                  <a:pt x="71329" y="177800"/>
                </a:cubicBezTo>
                <a:cubicBezTo>
                  <a:pt x="66947" y="190945"/>
                  <a:pt x="70010" y="184540"/>
                  <a:pt x="61804" y="196850"/>
                </a:cubicBezTo>
                <a:cubicBezTo>
                  <a:pt x="61777" y="196960"/>
                  <a:pt x="56972" y="217557"/>
                  <a:pt x="55454" y="219075"/>
                </a:cubicBezTo>
                <a:cubicBezTo>
                  <a:pt x="53087" y="221442"/>
                  <a:pt x="49104" y="221192"/>
                  <a:pt x="45929" y="222250"/>
                </a:cubicBezTo>
                <a:cubicBezTo>
                  <a:pt x="33111" y="219045"/>
                  <a:pt x="12708" y="212425"/>
                  <a:pt x="1479" y="222250"/>
                </a:cubicBezTo>
                <a:cubicBezTo>
                  <a:pt x="-3558" y="226658"/>
                  <a:pt x="5712" y="234950"/>
                  <a:pt x="7829" y="241300"/>
                </a:cubicBezTo>
                <a:lnTo>
                  <a:pt x="11004" y="250825"/>
                </a:lnTo>
                <a:cubicBezTo>
                  <a:pt x="14447" y="261154"/>
                  <a:pt x="12465" y="261705"/>
                  <a:pt x="23704" y="266700"/>
                </a:cubicBezTo>
                <a:cubicBezTo>
                  <a:pt x="29821" y="269418"/>
                  <a:pt x="42754" y="273050"/>
                  <a:pt x="42754" y="273050"/>
                </a:cubicBezTo>
                <a:cubicBezTo>
                  <a:pt x="46987" y="279400"/>
                  <a:pt x="55962" y="284485"/>
                  <a:pt x="55454" y="292100"/>
                </a:cubicBezTo>
                <a:cubicBezTo>
                  <a:pt x="53602" y="319875"/>
                  <a:pt x="53672" y="336823"/>
                  <a:pt x="49104" y="361950"/>
                </a:cubicBezTo>
                <a:cubicBezTo>
                  <a:pt x="48323" y="366243"/>
                  <a:pt x="46987" y="370417"/>
                  <a:pt x="45929" y="374650"/>
                </a:cubicBezTo>
                <a:cubicBezTo>
                  <a:pt x="44871" y="385233"/>
                  <a:pt x="42754" y="395764"/>
                  <a:pt x="42754" y="406400"/>
                </a:cubicBezTo>
                <a:cubicBezTo>
                  <a:pt x="42754" y="421254"/>
                  <a:pt x="44374" y="436077"/>
                  <a:pt x="45929" y="450850"/>
                </a:cubicBezTo>
                <a:cubicBezTo>
                  <a:pt x="46494" y="456217"/>
                  <a:pt x="46427" y="462040"/>
                  <a:pt x="49104" y="466725"/>
                </a:cubicBezTo>
                <a:cubicBezTo>
                  <a:pt x="50997" y="470038"/>
                  <a:pt x="55142" y="471525"/>
                  <a:pt x="58629" y="473075"/>
                </a:cubicBezTo>
                <a:cubicBezTo>
                  <a:pt x="78369" y="481848"/>
                  <a:pt x="85956" y="480253"/>
                  <a:pt x="109429" y="482600"/>
                </a:cubicBezTo>
                <a:cubicBezTo>
                  <a:pt x="112604" y="484717"/>
                  <a:pt x="115541" y="487243"/>
                  <a:pt x="118954" y="488950"/>
                </a:cubicBezTo>
                <a:cubicBezTo>
                  <a:pt x="121947" y="490447"/>
                  <a:pt x="127667" y="488878"/>
                  <a:pt x="128479" y="492125"/>
                </a:cubicBezTo>
                <a:cubicBezTo>
                  <a:pt x="129404" y="495827"/>
                  <a:pt x="124246" y="498475"/>
                  <a:pt x="122129" y="501650"/>
                </a:cubicBezTo>
                <a:cubicBezTo>
                  <a:pt x="129686" y="524320"/>
                  <a:pt x="122910" y="516987"/>
                  <a:pt x="138004" y="527050"/>
                </a:cubicBezTo>
                <a:cubicBezTo>
                  <a:pt x="142237" y="533400"/>
                  <a:pt x="143464" y="543687"/>
                  <a:pt x="150704" y="546100"/>
                </a:cubicBezTo>
                <a:cubicBezTo>
                  <a:pt x="157054" y="548217"/>
                  <a:pt x="164185" y="548737"/>
                  <a:pt x="169754" y="552450"/>
                </a:cubicBezTo>
                <a:cubicBezTo>
                  <a:pt x="172929" y="554567"/>
                  <a:pt x="175659" y="557593"/>
                  <a:pt x="179279" y="558800"/>
                </a:cubicBezTo>
                <a:cubicBezTo>
                  <a:pt x="185386" y="560836"/>
                  <a:pt x="191979" y="560917"/>
                  <a:pt x="198329" y="561975"/>
                </a:cubicBezTo>
                <a:cubicBezTo>
                  <a:pt x="201504" y="565150"/>
                  <a:pt x="205363" y="567764"/>
                  <a:pt x="207854" y="571500"/>
                </a:cubicBezTo>
                <a:cubicBezTo>
                  <a:pt x="213939" y="580628"/>
                  <a:pt x="210500" y="591344"/>
                  <a:pt x="204679" y="600075"/>
                </a:cubicBezTo>
                <a:cubicBezTo>
                  <a:pt x="202562" y="603250"/>
                  <a:pt x="200036" y="606187"/>
                  <a:pt x="198329" y="609600"/>
                </a:cubicBezTo>
                <a:cubicBezTo>
                  <a:pt x="196832" y="612593"/>
                  <a:pt x="196212" y="615950"/>
                  <a:pt x="195154" y="619125"/>
                </a:cubicBezTo>
                <a:cubicBezTo>
                  <a:pt x="196212" y="622300"/>
                  <a:pt x="196238" y="626037"/>
                  <a:pt x="198329" y="628650"/>
                </a:cubicBezTo>
                <a:cubicBezTo>
                  <a:pt x="200713" y="631630"/>
                  <a:pt x="204367" y="633450"/>
                  <a:pt x="207854" y="635000"/>
                </a:cubicBezTo>
                <a:cubicBezTo>
                  <a:pt x="213971" y="637718"/>
                  <a:pt x="220554" y="639233"/>
                  <a:pt x="226904" y="641350"/>
                </a:cubicBezTo>
                <a:lnTo>
                  <a:pt x="236429" y="644525"/>
                </a:lnTo>
                <a:lnTo>
                  <a:pt x="245954" y="647700"/>
                </a:lnTo>
                <a:lnTo>
                  <a:pt x="255479" y="650875"/>
                </a:lnTo>
                <a:cubicBezTo>
                  <a:pt x="260771" y="649817"/>
                  <a:pt x="266119" y="649009"/>
                  <a:pt x="271354" y="647700"/>
                </a:cubicBezTo>
                <a:cubicBezTo>
                  <a:pt x="298794" y="640840"/>
                  <a:pt x="256965" y="648372"/>
                  <a:pt x="296754" y="641350"/>
                </a:cubicBezTo>
                <a:cubicBezTo>
                  <a:pt x="309433" y="639112"/>
                  <a:pt x="322640" y="639071"/>
                  <a:pt x="334854" y="635000"/>
                </a:cubicBezTo>
                <a:cubicBezTo>
                  <a:pt x="361004" y="626283"/>
                  <a:pt x="347278" y="629597"/>
                  <a:pt x="376129" y="625475"/>
                </a:cubicBezTo>
                <a:cubicBezTo>
                  <a:pt x="382479" y="626533"/>
                  <a:pt x="389590" y="625456"/>
                  <a:pt x="395179" y="628650"/>
                </a:cubicBezTo>
                <a:cubicBezTo>
                  <a:pt x="398085" y="630310"/>
                  <a:pt x="397542" y="634928"/>
                  <a:pt x="398354" y="638175"/>
                </a:cubicBezTo>
                <a:cubicBezTo>
                  <a:pt x="399663" y="643410"/>
                  <a:pt x="398852" y="649365"/>
                  <a:pt x="401529" y="654050"/>
                </a:cubicBezTo>
                <a:cubicBezTo>
                  <a:pt x="403422" y="657363"/>
                  <a:pt x="407879" y="658283"/>
                  <a:pt x="411054" y="660400"/>
                </a:cubicBezTo>
                <a:cubicBezTo>
                  <a:pt x="467122" y="652390"/>
                  <a:pt x="402319" y="667281"/>
                  <a:pt x="445979" y="638175"/>
                </a:cubicBezTo>
                <a:cubicBezTo>
                  <a:pt x="449154" y="636058"/>
                  <a:pt x="452017" y="633375"/>
                  <a:pt x="455504" y="631825"/>
                </a:cubicBezTo>
                <a:cubicBezTo>
                  <a:pt x="461621" y="629107"/>
                  <a:pt x="474554" y="625475"/>
                  <a:pt x="474554" y="625475"/>
                </a:cubicBezTo>
                <a:cubicBezTo>
                  <a:pt x="483021" y="626533"/>
                  <a:pt x="491456" y="629423"/>
                  <a:pt x="499954" y="628650"/>
                </a:cubicBezTo>
                <a:cubicBezTo>
                  <a:pt x="503754" y="628305"/>
                  <a:pt x="507457" y="625536"/>
                  <a:pt x="509479" y="622300"/>
                </a:cubicBezTo>
                <a:cubicBezTo>
                  <a:pt x="513027" y="616624"/>
                  <a:pt x="513712" y="609600"/>
                  <a:pt x="515829" y="603250"/>
                </a:cubicBezTo>
                <a:cubicBezTo>
                  <a:pt x="520384" y="589585"/>
                  <a:pt x="518192" y="596972"/>
                  <a:pt x="522179" y="581025"/>
                </a:cubicBezTo>
                <a:cubicBezTo>
                  <a:pt x="523237" y="566208"/>
                  <a:pt x="526096" y="551411"/>
                  <a:pt x="525354" y="536575"/>
                </a:cubicBezTo>
                <a:cubicBezTo>
                  <a:pt x="525020" y="529890"/>
                  <a:pt x="525354" y="519642"/>
                  <a:pt x="519004" y="517525"/>
                </a:cubicBezTo>
                <a:lnTo>
                  <a:pt x="499954" y="511175"/>
                </a:lnTo>
                <a:cubicBezTo>
                  <a:pt x="497837" y="508000"/>
                  <a:pt x="495154" y="505137"/>
                  <a:pt x="493604" y="501650"/>
                </a:cubicBezTo>
                <a:cubicBezTo>
                  <a:pt x="490886" y="495533"/>
                  <a:pt x="487254" y="482600"/>
                  <a:pt x="487254" y="482600"/>
                </a:cubicBezTo>
                <a:cubicBezTo>
                  <a:pt x="488312" y="479425"/>
                  <a:pt x="490429" y="476422"/>
                  <a:pt x="490429" y="473075"/>
                </a:cubicBezTo>
                <a:cubicBezTo>
                  <a:pt x="490429" y="469728"/>
                  <a:pt x="488066" y="466797"/>
                  <a:pt x="487254" y="463550"/>
                </a:cubicBezTo>
                <a:cubicBezTo>
                  <a:pt x="485945" y="458315"/>
                  <a:pt x="485292" y="452933"/>
                  <a:pt x="484079" y="447675"/>
                </a:cubicBezTo>
                <a:cubicBezTo>
                  <a:pt x="482117" y="439171"/>
                  <a:pt x="478811" y="430935"/>
                  <a:pt x="477729" y="422275"/>
                </a:cubicBezTo>
                <a:cubicBezTo>
                  <a:pt x="476671" y="413808"/>
                  <a:pt x="477424" y="404910"/>
                  <a:pt x="474554" y="396875"/>
                </a:cubicBezTo>
                <a:cubicBezTo>
                  <a:pt x="471987" y="389688"/>
                  <a:pt x="468204" y="382058"/>
                  <a:pt x="461854" y="377825"/>
                </a:cubicBezTo>
                <a:lnTo>
                  <a:pt x="442804" y="365125"/>
                </a:lnTo>
                <a:cubicBezTo>
                  <a:pt x="427038" y="341476"/>
                  <a:pt x="447301" y="370521"/>
                  <a:pt x="426929" y="346075"/>
                </a:cubicBezTo>
                <a:cubicBezTo>
                  <a:pt x="413700" y="330200"/>
                  <a:pt x="428516" y="341842"/>
                  <a:pt x="411054" y="330200"/>
                </a:cubicBezTo>
                <a:cubicBezTo>
                  <a:pt x="409996" y="327025"/>
                  <a:pt x="407576" y="324008"/>
                  <a:pt x="407879" y="320675"/>
                </a:cubicBezTo>
                <a:cubicBezTo>
                  <a:pt x="408669" y="311984"/>
                  <a:pt x="414229" y="295275"/>
                  <a:pt x="414229" y="295275"/>
                </a:cubicBezTo>
                <a:cubicBezTo>
                  <a:pt x="413171" y="292100"/>
                  <a:pt x="412679" y="288676"/>
                  <a:pt x="411054" y="285750"/>
                </a:cubicBezTo>
                <a:cubicBezTo>
                  <a:pt x="407348" y="279079"/>
                  <a:pt x="402587" y="273050"/>
                  <a:pt x="398354" y="266700"/>
                </a:cubicBezTo>
                <a:cubicBezTo>
                  <a:pt x="396237" y="263525"/>
                  <a:pt x="393211" y="260795"/>
                  <a:pt x="392004" y="257175"/>
                </a:cubicBezTo>
                <a:lnTo>
                  <a:pt x="388829" y="247650"/>
                </a:lnTo>
                <a:cubicBezTo>
                  <a:pt x="386712" y="232833"/>
                  <a:pt x="384940" y="217963"/>
                  <a:pt x="382479" y="203200"/>
                </a:cubicBezTo>
                <a:lnTo>
                  <a:pt x="376129" y="165100"/>
                </a:lnTo>
                <a:cubicBezTo>
                  <a:pt x="377921" y="152555"/>
                  <a:pt x="379384" y="139380"/>
                  <a:pt x="382479" y="127000"/>
                </a:cubicBezTo>
                <a:cubicBezTo>
                  <a:pt x="383291" y="123753"/>
                  <a:pt x="384596" y="120650"/>
                  <a:pt x="385654" y="117475"/>
                </a:cubicBezTo>
                <a:cubicBezTo>
                  <a:pt x="386437" y="111995"/>
                  <a:pt x="392004" y="73953"/>
                  <a:pt x="392004" y="69850"/>
                </a:cubicBezTo>
                <a:cubicBezTo>
                  <a:pt x="392004" y="63304"/>
                  <a:pt x="387664" y="52162"/>
                  <a:pt x="382479" y="47625"/>
                </a:cubicBezTo>
                <a:cubicBezTo>
                  <a:pt x="376736" y="42599"/>
                  <a:pt x="369779" y="39158"/>
                  <a:pt x="363429" y="34925"/>
                </a:cubicBezTo>
                <a:cubicBezTo>
                  <a:pt x="351119" y="26719"/>
                  <a:pt x="357524" y="29782"/>
                  <a:pt x="344379" y="25400"/>
                </a:cubicBezTo>
                <a:lnTo>
                  <a:pt x="32850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>
            <a:extLst>
              <a:ext uri="{FF2B5EF4-FFF2-40B4-BE49-F238E27FC236}">
                <a16:creationId xmlns:a16="http://schemas.microsoft.com/office/drawing/2014/main" id="{8DEB556E-3184-E1C7-50D4-3E70DCB20555}"/>
              </a:ext>
            </a:extLst>
          </p:cNvPr>
          <p:cNvSpPr/>
          <p:nvPr/>
        </p:nvSpPr>
        <p:spPr>
          <a:xfrm>
            <a:off x="1371600" y="2234822"/>
            <a:ext cx="410555" cy="451292"/>
          </a:xfrm>
          <a:custGeom>
            <a:avLst/>
            <a:gdLst>
              <a:gd name="connsiteX0" fmla="*/ 123825 w 410555"/>
              <a:gd name="connsiteY0" fmla="*/ 9903 h 451292"/>
              <a:gd name="connsiteX1" fmla="*/ 95250 w 410555"/>
              <a:gd name="connsiteY1" fmla="*/ 35303 h 451292"/>
              <a:gd name="connsiteX2" fmla="*/ 57150 w 410555"/>
              <a:gd name="connsiteY2" fmla="*/ 38478 h 451292"/>
              <a:gd name="connsiteX3" fmla="*/ 47625 w 410555"/>
              <a:gd name="connsiteY3" fmla="*/ 41653 h 451292"/>
              <a:gd name="connsiteX4" fmla="*/ 53975 w 410555"/>
              <a:gd name="connsiteY4" fmla="*/ 60703 h 451292"/>
              <a:gd name="connsiteX5" fmla="*/ 57150 w 410555"/>
              <a:gd name="connsiteY5" fmla="*/ 70228 h 451292"/>
              <a:gd name="connsiteX6" fmla="*/ 53975 w 410555"/>
              <a:gd name="connsiteY6" fmla="*/ 92453 h 451292"/>
              <a:gd name="connsiteX7" fmla="*/ 47625 w 410555"/>
              <a:gd name="connsiteY7" fmla="*/ 101978 h 451292"/>
              <a:gd name="connsiteX8" fmla="*/ 44450 w 410555"/>
              <a:gd name="connsiteY8" fmla="*/ 111503 h 451292"/>
              <a:gd name="connsiteX9" fmla="*/ 34925 w 410555"/>
              <a:gd name="connsiteY9" fmla="*/ 152778 h 451292"/>
              <a:gd name="connsiteX10" fmla="*/ 22225 w 410555"/>
              <a:gd name="connsiteY10" fmla="*/ 171828 h 451292"/>
              <a:gd name="connsiteX11" fmla="*/ 15875 w 410555"/>
              <a:gd name="connsiteY11" fmla="*/ 181353 h 451292"/>
              <a:gd name="connsiteX12" fmla="*/ 12700 w 410555"/>
              <a:gd name="connsiteY12" fmla="*/ 190878 h 451292"/>
              <a:gd name="connsiteX13" fmla="*/ 15875 w 410555"/>
              <a:gd name="connsiteY13" fmla="*/ 200403 h 451292"/>
              <a:gd name="connsiteX14" fmla="*/ 9525 w 410555"/>
              <a:gd name="connsiteY14" fmla="*/ 209928 h 451292"/>
              <a:gd name="connsiteX15" fmla="*/ 3175 w 410555"/>
              <a:gd name="connsiteY15" fmla="*/ 228978 h 451292"/>
              <a:gd name="connsiteX16" fmla="*/ 0 w 410555"/>
              <a:gd name="connsiteY16" fmla="*/ 238503 h 451292"/>
              <a:gd name="connsiteX17" fmla="*/ 9525 w 410555"/>
              <a:gd name="connsiteY17" fmla="*/ 273428 h 451292"/>
              <a:gd name="connsiteX18" fmla="*/ 12700 w 410555"/>
              <a:gd name="connsiteY18" fmla="*/ 286128 h 451292"/>
              <a:gd name="connsiteX19" fmla="*/ 25400 w 410555"/>
              <a:gd name="connsiteY19" fmla="*/ 305178 h 451292"/>
              <a:gd name="connsiteX20" fmla="*/ 22225 w 410555"/>
              <a:gd name="connsiteY20" fmla="*/ 327403 h 451292"/>
              <a:gd name="connsiteX21" fmla="*/ 31750 w 410555"/>
              <a:gd name="connsiteY21" fmla="*/ 346453 h 451292"/>
              <a:gd name="connsiteX22" fmla="*/ 34925 w 410555"/>
              <a:gd name="connsiteY22" fmla="*/ 355978 h 451292"/>
              <a:gd name="connsiteX23" fmla="*/ 50800 w 410555"/>
              <a:gd name="connsiteY23" fmla="*/ 371853 h 451292"/>
              <a:gd name="connsiteX24" fmla="*/ 69850 w 410555"/>
              <a:gd name="connsiteY24" fmla="*/ 378203 h 451292"/>
              <a:gd name="connsiteX25" fmla="*/ 79375 w 410555"/>
              <a:gd name="connsiteY25" fmla="*/ 381378 h 451292"/>
              <a:gd name="connsiteX26" fmla="*/ 88900 w 410555"/>
              <a:gd name="connsiteY26" fmla="*/ 387728 h 451292"/>
              <a:gd name="connsiteX27" fmla="*/ 92075 w 410555"/>
              <a:gd name="connsiteY27" fmla="*/ 397253 h 451292"/>
              <a:gd name="connsiteX28" fmla="*/ 98425 w 410555"/>
              <a:gd name="connsiteY28" fmla="*/ 406778 h 451292"/>
              <a:gd name="connsiteX29" fmla="*/ 92075 w 410555"/>
              <a:gd name="connsiteY29" fmla="*/ 425828 h 451292"/>
              <a:gd name="connsiteX30" fmla="*/ 88900 w 410555"/>
              <a:gd name="connsiteY30" fmla="*/ 435353 h 451292"/>
              <a:gd name="connsiteX31" fmla="*/ 85725 w 410555"/>
              <a:gd name="connsiteY31" fmla="*/ 444878 h 451292"/>
              <a:gd name="connsiteX32" fmla="*/ 95250 w 410555"/>
              <a:gd name="connsiteY32" fmla="*/ 451228 h 451292"/>
              <a:gd name="connsiteX33" fmla="*/ 104775 w 410555"/>
              <a:gd name="connsiteY33" fmla="*/ 448053 h 451292"/>
              <a:gd name="connsiteX34" fmla="*/ 130175 w 410555"/>
              <a:gd name="connsiteY34" fmla="*/ 444878 h 451292"/>
              <a:gd name="connsiteX35" fmla="*/ 133350 w 410555"/>
              <a:gd name="connsiteY35" fmla="*/ 435353 h 451292"/>
              <a:gd name="connsiteX36" fmla="*/ 142875 w 410555"/>
              <a:gd name="connsiteY36" fmla="*/ 429003 h 451292"/>
              <a:gd name="connsiteX37" fmla="*/ 168275 w 410555"/>
              <a:gd name="connsiteY37" fmla="*/ 422653 h 451292"/>
              <a:gd name="connsiteX38" fmla="*/ 187325 w 410555"/>
              <a:gd name="connsiteY38" fmla="*/ 416303 h 451292"/>
              <a:gd name="connsiteX39" fmla="*/ 196850 w 410555"/>
              <a:gd name="connsiteY39" fmla="*/ 413128 h 451292"/>
              <a:gd name="connsiteX40" fmla="*/ 206375 w 410555"/>
              <a:gd name="connsiteY40" fmla="*/ 406778 h 451292"/>
              <a:gd name="connsiteX41" fmla="*/ 276225 w 410555"/>
              <a:gd name="connsiteY41" fmla="*/ 409953 h 451292"/>
              <a:gd name="connsiteX42" fmla="*/ 285750 w 410555"/>
              <a:gd name="connsiteY42" fmla="*/ 413128 h 451292"/>
              <a:gd name="connsiteX43" fmla="*/ 301625 w 410555"/>
              <a:gd name="connsiteY43" fmla="*/ 416303 h 451292"/>
              <a:gd name="connsiteX44" fmla="*/ 330200 w 410555"/>
              <a:gd name="connsiteY44" fmla="*/ 413128 h 451292"/>
              <a:gd name="connsiteX45" fmla="*/ 349250 w 410555"/>
              <a:gd name="connsiteY45" fmla="*/ 403603 h 451292"/>
              <a:gd name="connsiteX46" fmla="*/ 381000 w 410555"/>
              <a:gd name="connsiteY46" fmla="*/ 394078 h 451292"/>
              <a:gd name="connsiteX47" fmla="*/ 400050 w 410555"/>
              <a:gd name="connsiteY47" fmla="*/ 384553 h 451292"/>
              <a:gd name="connsiteX48" fmla="*/ 409575 w 410555"/>
              <a:gd name="connsiteY48" fmla="*/ 343278 h 451292"/>
              <a:gd name="connsiteX49" fmla="*/ 396875 w 410555"/>
              <a:gd name="connsiteY49" fmla="*/ 273428 h 451292"/>
              <a:gd name="connsiteX50" fmla="*/ 384175 w 410555"/>
              <a:gd name="connsiteY50" fmla="*/ 244853 h 451292"/>
              <a:gd name="connsiteX51" fmla="*/ 381000 w 410555"/>
              <a:gd name="connsiteY51" fmla="*/ 235328 h 451292"/>
              <a:gd name="connsiteX52" fmla="*/ 371475 w 410555"/>
              <a:gd name="connsiteY52" fmla="*/ 197228 h 451292"/>
              <a:gd name="connsiteX53" fmla="*/ 361950 w 410555"/>
              <a:gd name="connsiteY53" fmla="*/ 194053 h 451292"/>
              <a:gd name="connsiteX54" fmla="*/ 361950 w 410555"/>
              <a:gd name="connsiteY54" fmla="*/ 171828 h 451292"/>
              <a:gd name="connsiteX55" fmla="*/ 368300 w 410555"/>
              <a:gd name="connsiteY55" fmla="*/ 152778 h 451292"/>
              <a:gd name="connsiteX56" fmla="*/ 365125 w 410555"/>
              <a:gd name="connsiteY56" fmla="*/ 143253 h 451292"/>
              <a:gd name="connsiteX57" fmla="*/ 355600 w 410555"/>
              <a:gd name="connsiteY57" fmla="*/ 136903 h 451292"/>
              <a:gd name="connsiteX58" fmla="*/ 358775 w 410555"/>
              <a:gd name="connsiteY58" fmla="*/ 105153 h 451292"/>
              <a:gd name="connsiteX59" fmla="*/ 365125 w 410555"/>
              <a:gd name="connsiteY59" fmla="*/ 79753 h 451292"/>
              <a:gd name="connsiteX60" fmla="*/ 371475 w 410555"/>
              <a:gd name="connsiteY60" fmla="*/ 70228 h 451292"/>
              <a:gd name="connsiteX61" fmla="*/ 361950 w 410555"/>
              <a:gd name="connsiteY61" fmla="*/ 67053 h 451292"/>
              <a:gd name="connsiteX62" fmla="*/ 317500 w 410555"/>
              <a:gd name="connsiteY62" fmla="*/ 73403 h 451292"/>
              <a:gd name="connsiteX63" fmla="*/ 311150 w 410555"/>
              <a:gd name="connsiteY63" fmla="*/ 92453 h 451292"/>
              <a:gd name="connsiteX64" fmla="*/ 298450 w 410555"/>
              <a:gd name="connsiteY64" fmla="*/ 105153 h 451292"/>
              <a:gd name="connsiteX65" fmla="*/ 276225 w 410555"/>
              <a:gd name="connsiteY65" fmla="*/ 108328 h 451292"/>
              <a:gd name="connsiteX66" fmla="*/ 266700 w 410555"/>
              <a:gd name="connsiteY66" fmla="*/ 111503 h 451292"/>
              <a:gd name="connsiteX67" fmla="*/ 257175 w 410555"/>
              <a:gd name="connsiteY67" fmla="*/ 117853 h 451292"/>
              <a:gd name="connsiteX68" fmla="*/ 238125 w 410555"/>
              <a:gd name="connsiteY68" fmla="*/ 124203 h 451292"/>
              <a:gd name="connsiteX69" fmla="*/ 228600 w 410555"/>
              <a:gd name="connsiteY69" fmla="*/ 117853 h 451292"/>
              <a:gd name="connsiteX70" fmla="*/ 219075 w 410555"/>
              <a:gd name="connsiteY70" fmla="*/ 89278 h 451292"/>
              <a:gd name="connsiteX71" fmla="*/ 215900 w 410555"/>
              <a:gd name="connsiteY71" fmla="*/ 79753 h 451292"/>
              <a:gd name="connsiteX72" fmla="*/ 212725 w 410555"/>
              <a:gd name="connsiteY72" fmla="*/ 70228 h 451292"/>
              <a:gd name="connsiteX73" fmla="*/ 203200 w 410555"/>
              <a:gd name="connsiteY73" fmla="*/ 63878 h 451292"/>
              <a:gd name="connsiteX74" fmla="*/ 200025 w 410555"/>
              <a:gd name="connsiteY74" fmla="*/ 54353 h 451292"/>
              <a:gd name="connsiteX75" fmla="*/ 190500 w 410555"/>
              <a:gd name="connsiteY75" fmla="*/ 48003 h 451292"/>
              <a:gd name="connsiteX76" fmla="*/ 174625 w 410555"/>
              <a:gd name="connsiteY76" fmla="*/ 28953 h 451292"/>
              <a:gd name="connsiteX77" fmla="*/ 171450 w 410555"/>
              <a:gd name="connsiteY77" fmla="*/ 19428 h 451292"/>
              <a:gd name="connsiteX78" fmla="*/ 165100 w 410555"/>
              <a:gd name="connsiteY78" fmla="*/ 9903 h 451292"/>
              <a:gd name="connsiteX79" fmla="*/ 161925 w 410555"/>
              <a:gd name="connsiteY79" fmla="*/ 378 h 451292"/>
              <a:gd name="connsiteX80" fmla="*/ 123825 w 410555"/>
              <a:gd name="connsiteY80" fmla="*/ 9903 h 45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0555" h="451292">
                <a:moveTo>
                  <a:pt x="123825" y="9903"/>
                </a:moveTo>
                <a:cubicBezTo>
                  <a:pt x="112713" y="15724"/>
                  <a:pt x="106964" y="30283"/>
                  <a:pt x="95250" y="35303"/>
                </a:cubicBezTo>
                <a:cubicBezTo>
                  <a:pt x="83536" y="40323"/>
                  <a:pt x="69782" y="36794"/>
                  <a:pt x="57150" y="38478"/>
                </a:cubicBezTo>
                <a:cubicBezTo>
                  <a:pt x="53833" y="38920"/>
                  <a:pt x="50800" y="40595"/>
                  <a:pt x="47625" y="41653"/>
                </a:cubicBezTo>
                <a:lnTo>
                  <a:pt x="53975" y="60703"/>
                </a:lnTo>
                <a:lnTo>
                  <a:pt x="57150" y="70228"/>
                </a:lnTo>
                <a:cubicBezTo>
                  <a:pt x="56092" y="77636"/>
                  <a:pt x="56125" y="85285"/>
                  <a:pt x="53975" y="92453"/>
                </a:cubicBezTo>
                <a:cubicBezTo>
                  <a:pt x="52879" y="96108"/>
                  <a:pt x="49332" y="98565"/>
                  <a:pt x="47625" y="101978"/>
                </a:cubicBezTo>
                <a:cubicBezTo>
                  <a:pt x="46128" y="104971"/>
                  <a:pt x="45508" y="108328"/>
                  <a:pt x="44450" y="111503"/>
                </a:cubicBezTo>
                <a:cubicBezTo>
                  <a:pt x="42986" y="121749"/>
                  <a:pt x="41264" y="143269"/>
                  <a:pt x="34925" y="152778"/>
                </a:cubicBezTo>
                <a:lnTo>
                  <a:pt x="22225" y="171828"/>
                </a:lnTo>
                <a:cubicBezTo>
                  <a:pt x="20108" y="175003"/>
                  <a:pt x="17082" y="177733"/>
                  <a:pt x="15875" y="181353"/>
                </a:cubicBezTo>
                <a:lnTo>
                  <a:pt x="12700" y="190878"/>
                </a:lnTo>
                <a:cubicBezTo>
                  <a:pt x="13758" y="194053"/>
                  <a:pt x="16425" y="197102"/>
                  <a:pt x="15875" y="200403"/>
                </a:cubicBezTo>
                <a:cubicBezTo>
                  <a:pt x="15248" y="204167"/>
                  <a:pt x="11075" y="206441"/>
                  <a:pt x="9525" y="209928"/>
                </a:cubicBezTo>
                <a:cubicBezTo>
                  <a:pt x="6807" y="216045"/>
                  <a:pt x="5292" y="222628"/>
                  <a:pt x="3175" y="228978"/>
                </a:cubicBezTo>
                <a:lnTo>
                  <a:pt x="0" y="238503"/>
                </a:lnTo>
                <a:cubicBezTo>
                  <a:pt x="15693" y="262043"/>
                  <a:pt x="14197" y="250069"/>
                  <a:pt x="9525" y="273428"/>
                </a:cubicBezTo>
                <a:cubicBezTo>
                  <a:pt x="10583" y="277661"/>
                  <a:pt x="10749" y="282225"/>
                  <a:pt x="12700" y="286128"/>
                </a:cubicBezTo>
                <a:cubicBezTo>
                  <a:pt x="16113" y="292954"/>
                  <a:pt x="25400" y="305178"/>
                  <a:pt x="25400" y="305178"/>
                </a:cubicBezTo>
                <a:cubicBezTo>
                  <a:pt x="24342" y="312586"/>
                  <a:pt x="22225" y="319919"/>
                  <a:pt x="22225" y="327403"/>
                </a:cubicBezTo>
                <a:cubicBezTo>
                  <a:pt x="22225" y="335383"/>
                  <a:pt x="28539" y="340032"/>
                  <a:pt x="31750" y="346453"/>
                </a:cubicBezTo>
                <a:cubicBezTo>
                  <a:pt x="33247" y="349446"/>
                  <a:pt x="33428" y="352985"/>
                  <a:pt x="34925" y="355978"/>
                </a:cubicBezTo>
                <a:cubicBezTo>
                  <a:pt x="38856" y="363840"/>
                  <a:pt x="42636" y="368224"/>
                  <a:pt x="50800" y="371853"/>
                </a:cubicBezTo>
                <a:cubicBezTo>
                  <a:pt x="56917" y="374571"/>
                  <a:pt x="63500" y="376086"/>
                  <a:pt x="69850" y="378203"/>
                </a:cubicBezTo>
                <a:cubicBezTo>
                  <a:pt x="73025" y="379261"/>
                  <a:pt x="76590" y="379522"/>
                  <a:pt x="79375" y="381378"/>
                </a:cubicBezTo>
                <a:lnTo>
                  <a:pt x="88900" y="387728"/>
                </a:lnTo>
                <a:cubicBezTo>
                  <a:pt x="89958" y="390903"/>
                  <a:pt x="90578" y="394260"/>
                  <a:pt x="92075" y="397253"/>
                </a:cubicBezTo>
                <a:cubicBezTo>
                  <a:pt x="93782" y="400666"/>
                  <a:pt x="98425" y="402962"/>
                  <a:pt x="98425" y="406778"/>
                </a:cubicBezTo>
                <a:cubicBezTo>
                  <a:pt x="98425" y="413471"/>
                  <a:pt x="94192" y="419478"/>
                  <a:pt x="92075" y="425828"/>
                </a:cubicBezTo>
                <a:lnTo>
                  <a:pt x="88900" y="435353"/>
                </a:lnTo>
                <a:lnTo>
                  <a:pt x="85725" y="444878"/>
                </a:lnTo>
                <a:cubicBezTo>
                  <a:pt x="88900" y="446995"/>
                  <a:pt x="91486" y="450601"/>
                  <a:pt x="95250" y="451228"/>
                </a:cubicBezTo>
                <a:cubicBezTo>
                  <a:pt x="98551" y="451778"/>
                  <a:pt x="101482" y="448652"/>
                  <a:pt x="104775" y="448053"/>
                </a:cubicBezTo>
                <a:cubicBezTo>
                  <a:pt x="113170" y="446527"/>
                  <a:pt x="121708" y="445936"/>
                  <a:pt x="130175" y="444878"/>
                </a:cubicBezTo>
                <a:cubicBezTo>
                  <a:pt x="131233" y="441703"/>
                  <a:pt x="131259" y="437966"/>
                  <a:pt x="133350" y="435353"/>
                </a:cubicBezTo>
                <a:cubicBezTo>
                  <a:pt x="135734" y="432373"/>
                  <a:pt x="139462" y="430710"/>
                  <a:pt x="142875" y="429003"/>
                </a:cubicBezTo>
                <a:cubicBezTo>
                  <a:pt x="150582" y="425150"/>
                  <a:pt x="160305" y="424827"/>
                  <a:pt x="168275" y="422653"/>
                </a:cubicBezTo>
                <a:cubicBezTo>
                  <a:pt x="174733" y="420892"/>
                  <a:pt x="180975" y="418420"/>
                  <a:pt x="187325" y="416303"/>
                </a:cubicBezTo>
                <a:cubicBezTo>
                  <a:pt x="190500" y="415245"/>
                  <a:pt x="194065" y="414984"/>
                  <a:pt x="196850" y="413128"/>
                </a:cubicBezTo>
                <a:lnTo>
                  <a:pt x="206375" y="406778"/>
                </a:lnTo>
                <a:cubicBezTo>
                  <a:pt x="229658" y="407836"/>
                  <a:pt x="252992" y="408094"/>
                  <a:pt x="276225" y="409953"/>
                </a:cubicBezTo>
                <a:cubicBezTo>
                  <a:pt x="279561" y="410220"/>
                  <a:pt x="282503" y="412316"/>
                  <a:pt x="285750" y="413128"/>
                </a:cubicBezTo>
                <a:cubicBezTo>
                  <a:pt x="290985" y="414437"/>
                  <a:pt x="296333" y="415245"/>
                  <a:pt x="301625" y="416303"/>
                </a:cubicBezTo>
                <a:cubicBezTo>
                  <a:pt x="311150" y="415245"/>
                  <a:pt x="320747" y="414704"/>
                  <a:pt x="330200" y="413128"/>
                </a:cubicBezTo>
                <a:cubicBezTo>
                  <a:pt x="344795" y="410696"/>
                  <a:pt x="335287" y="409587"/>
                  <a:pt x="349250" y="403603"/>
                </a:cubicBezTo>
                <a:cubicBezTo>
                  <a:pt x="361674" y="398278"/>
                  <a:pt x="368195" y="402615"/>
                  <a:pt x="381000" y="394078"/>
                </a:cubicBezTo>
                <a:cubicBezTo>
                  <a:pt x="393310" y="385872"/>
                  <a:pt x="386905" y="388935"/>
                  <a:pt x="400050" y="384553"/>
                </a:cubicBezTo>
                <a:cubicBezTo>
                  <a:pt x="408767" y="358403"/>
                  <a:pt x="405453" y="372129"/>
                  <a:pt x="409575" y="343278"/>
                </a:cubicBezTo>
                <a:cubicBezTo>
                  <a:pt x="404967" y="255719"/>
                  <a:pt x="420905" y="302265"/>
                  <a:pt x="396875" y="273428"/>
                </a:cubicBezTo>
                <a:cubicBezTo>
                  <a:pt x="388489" y="263365"/>
                  <a:pt x="388790" y="258697"/>
                  <a:pt x="384175" y="244853"/>
                </a:cubicBezTo>
                <a:lnTo>
                  <a:pt x="381000" y="235328"/>
                </a:lnTo>
                <a:cubicBezTo>
                  <a:pt x="379905" y="225471"/>
                  <a:pt x="382145" y="205764"/>
                  <a:pt x="371475" y="197228"/>
                </a:cubicBezTo>
                <a:cubicBezTo>
                  <a:pt x="368862" y="195137"/>
                  <a:pt x="365125" y="195111"/>
                  <a:pt x="361950" y="194053"/>
                </a:cubicBezTo>
                <a:cubicBezTo>
                  <a:pt x="357717" y="181354"/>
                  <a:pt x="357544" y="186516"/>
                  <a:pt x="361950" y="171828"/>
                </a:cubicBezTo>
                <a:cubicBezTo>
                  <a:pt x="363873" y="165417"/>
                  <a:pt x="368300" y="152778"/>
                  <a:pt x="368300" y="152778"/>
                </a:cubicBezTo>
                <a:cubicBezTo>
                  <a:pt x="367242" y="149603"/>
                  <a:pt x="367216" y="145866"/>
                  <a:pt x="365125" y="143253"/>
                </a:cubicBezTo>
                <a:cubicBezTo>
                  <a:pt x="362741" y="140273"/>
                  <a:pt x="356227" y="140667"/>
                  <a:pt x="355600" y="136903"/>
                </a:cubicBezTo>
                <a:cubicBezTo>
                  <a:pt x="353851" y="126412"/>
                  <a:pt x="357369" y="115696"/>
                  <a:pt x="358775" y="105153"/>
                </a:cubicBezTo>
                <a:cubicBezTo>
                  <a:pt x="359434" y="100213"/>
                  <a:pt x="362211" y="85581"/>
                  <a:pt x="365125" y="79753"/>
                </a:cubicBezTo>
                <a:cubicBezTo>
                  <a:pt x="366832" y="76340"/>
                  <a:pt x="369358" y="73403"/>
                  <a:pt x="371475" y="70228"/>
                </a:cubicBezTo>
                <a:cubicBezTo>
                  <a:pt x="368300" y="69170"/>
                  <a:pt x="365297" y="67053"/>
                  <a:pt x="361950" y="67053"/>
                </a:cubicBezTo>
                <a:cubicBezTo>
                  <a:pt x="334126" y="67053"/>
                  <a:pt x="335128" y="67527"/>
                  <a:pt x="317500" y="73403"/>
                </a:cubicBezTo>
                <a:lnTo>
                  <a:pt x="311150" y="92453"/>
                </a:lnTo>
                <a:cubicBezTo>
                  <a:pt x="307521" y="103339"/>
                  <a:pt x="310545" y="102734"/>
                  <a:pt x="298450" y="105153"/>
                </a:cubicBezTo>
                <a:cubicBezTo>
                  <a:pt x="291112" y="106621"/>
                  <a:pt x="283633" y="107270"/>
                  <a:pt x="276225" y="108328"/>
                </a:cubicBezTo>
                <a:cubicBezTo>
                  <a:pt x="273050" y="109386"/>
                  <a:pt x="269693" y="110006"/>
                  <a:pt x="266700" y="111503"/>
                </a:cubicBezTo>
                <a:cubicBezTo>
                  <a:pt x="263287" y="113210"/>
                  <a:pt x="260662" y="116303"/>
                  <a:pt x="257175" y="117853"/>
                </a:cubicBezTo>
                <a:cubicBezTo>
                  <a:pt x="251058" y="120571"/>
                  <a:pt x="238125" y="124203"/>
                  <a:pt x="238125" y="124203"/>
                </a:cubicBezTo>
                <a:cubicBezTo>
                  <a:pt x="234950" y="122086"/>
                  <a:pt x="230622" y="121089"/>
                  <a:pt x="228600" y="117853"/>
                </a:cubicBezTo>
                <a:lnTo>
                  <a:pt x="219075" y="89278"/>
                </a:lnTo>
                <a:lnTo>
                  <a:pt x="215900" y="79753"/>
                </a:lnTo>
                <a:cubicBezTo>
                  <a:pt x="214842" y="76578"/>
                  <a:pt x="215510" y="72084"/>
                  <a:pt x="212725" y="70228"/>
                </a:cubicBezTo>
                <a:lnTo>
                  <a:pt x="203200" y="63878"/>
                </a:lnTo>
                <a:cubicBezTo>
                  <a:pt x="202142" y="60703"/>
                  <a:pt x="202116" y="56966"/>
                  <a:pt x="200025" y="54353"/>
                </a:cubicBezTo>
                <a:cubicBezTo>
                  <a:pt x="197641" y="51373"/>
                  <a:pt x="193431" y="50446"/>
                  <a:pt x="190500" y="48003"/>
                </a:cubicBezTo>
                <a:cubicBezTo>
                  <a:pt x="184481" y="42987"/>
                  <a:pt x="178193" y="36089"/>
                  <a:pt x="174625" y="28953"/>
                </a:cubicBezTo>
                <a:cubicBezTo>
                  <a:pt x="173128" y="25960"/>
                  <a:pt x="172947" y="22421"/>
                  <a:pt x="171450" y="19428"/>
                </a:cubicBezTo>
                <a:cubicBezTo>
                  <a:pt x="169743" y="16015"/>
                  <a:pt x="166807" y="13316"/>
                  <a:pt x="165100" y="9903"/>
                </a:cubicBezTo>
                <a:cubicBezTo>
                  <a:pt x="163603" y="6910"/>
                  <a:pt x="164602" y="2386"/>
                  <a:pt x="161925" y="378"/>
                </a:cubicBezTo>
                <a:cubicBezTo>
                  <a:pt x="159385" y="-1527"/>
                  <a:pt x="134937" y="4082"/>
                  <a:pt x="123825" y="990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 9">
            <a:extLst>
              <a:ext uri="{FF2B5EF4-FFF2-40B4-BE49-F238E27FC236}">
                <a16:creationId xmlns:a16="http://schemas.microsoft.com/office/drawing/2014/main" id="{CF2B98D3-CA6F-4D81-C867-E35F1F9B5299}"/>
              </a:ext>
            </a:extLst>
          </p:cNvPr>
          <p:cNvSpPr/>
          <p:nvPr/>
        </p:nvSpPr>
        <p:spPr>
          <a:xfrm>
            <a:off x="1752600" y="2142320"/>
            <a:ext cx="501650" cy="591355"/>
          </a:xfrm>
          <a:custGeom>
            <a:avLst/>
            <a:gdLst>
              <a:gd name="connsiteX0" fmla="*/ 168275 w 501650"/>
              <a:gd name="connsiteY0" fmla="*/ 7155 h 591355"/>
              <a:gd name="connsiteX1" fmla="*/ 149225 w 501650"/>
              <a:gd name="connsiteY1" fmla="*/ 29380 h 591355"/>
              <a:gd name="connsiteX2" fmla="*/ 133350 w 501650"/>
              <a:gd name="connsiteY2" fmla="*/ 45255 h 591355"/>
              <a:gd name="connsiteX3" fmla="*/ 127000 w 501650"/>
              <a:gd name="connsiteY3" fmla="*/ 64305 h 591355"/>
              <a:gd name="connsiteX4" fmla="*/ 117475 w 501650"/>
              <a:gd name="connsiteY4" fmla="*/ 70655 h 591355"/>
              <a:gd name="connsiteX5" fmla="*/ 107950 w 501650"/>
              <a:gd name="connsiteY5" fmla="*/ 80180 h 591355"/>
              <a:gd name="connsiteX6" fmla="*/ 88900 w 501650"/>
              <a:gd name="connsiteY6" fmla="*/ 89705 h 591355"/>
              <a:gd name="connsiteX7" fmla="*/ 79375 w 501650"/>
              <a:gd name="connsiteY7" fmla="*/ 99230 h 591355"/>
              <a:gd name="connsiteX8" fmla="*/ 69850 w 501650"/>
              <a:gd name="connsiteY8" fmla="*/ 105580 h 591355"/>
              <a:gd name="connsiteX9" fmla="*/ 60325 w 501650"/>
              <a:gd name="connsiteY9" fmla="*/ 115105 h 591355"/>
              <a:gd name="connsiteX10" fmla="*/ 41275 w 501650"/>
              <a:gd name="connsiteY10" fmla="*/ 127805 h 591355"/>
              <a:gd name="connsiteX11" fmla="*/ 31750 w 501650"/>
              <a:gd name="connsiteY11" fmla="*/ 134155 h 591355"/>
              <a:gd name="connsiteX12" fmla="*/ 12700 w 501650"/>
              <a:gd name="connsiteY12" fmla="*/ 150030 h 591355"/>
              <a:gd name="connsiteX13" fmla="*/ 9525 w 501650"/>
              <a:gd name="connsiteY13" fmla="*/ 159555 h 591355"/>
              <a:gd name="connsiteX14" fmla="*/ 3175 w 501650"/>
              <a:gd name="connsiteY14" fmla="*/ 210355 h 591355"/>
              <a:gd name="connsiteX15" fmla="*/ 6350 w 501650"/>
              <a:gd name="connsiteY15" fmla="*/ 223055 h 591355"/>
              <a:gd name="connsiteX16" fmla="*/ 9525 w 501650"/>
              <a:gd name="connsiteY16" fmla="*/ 232580 h 591355"/>
              <a:gd name="connsiteX17" fmla="*/ 6350 w 501650"/>
              <a:gd name="connsiteY17" fmla="*/ 251630 h 591355"/>
              <a:gd name="connsiteX18" fmla="*/ 0 w 501650"/>
              <a:gd name="connsiteY18" fmla="*/ 261155 h 591355"/>
              <a:gd name="connsiteX19" fmla="*/ 15875 w 501650"/>
              <a:gd name="connsiteY19" fmla="*/ 280205 h 591355"/>
              <a:gd name="connsiteX20" fmla="*/ 22225 w 501650"/>
              <a:gd name="connsiteY20" fmla="*/ 289730 h 591355"/>
              <a:gd name="connsiteX21" fmla="*/ 31750 w 501650"/>
              <a:gd name="connsiteY21" fmla="*/ 337355 h 591355"/>
              <a:gd name="connsiteX22" fmla="*/ 41275 w 501650"/>
              <a:gd name="connsiteY22" fmla="*/ 343705 h 591355"/>
              <a:gd name="connsiteX23" fmla="*/ 50800 w 501650"/>
              <a:gd name="connsiteY23" fmla="*/ 362755 h 591355"/>
              <a:gd name="connsiteX24" fmla="*/ 47625 w 501650"/>
              <a:gd name="connsiteY24" fmla="*/ 372280 h 591355"/>
              <a:gd name="connsiteX25" fmla="*/ 50800 w 501650"/>
              <a:gd name="connsiteY25" fmla="*/ 400855 h 591355"/>
              <a:gd name="connsiteX26" fmla="*/ 53975 w 501650"/>
              <a:gd name="connsiteY26" fmla="*/ 410380 h 591355"/>
              <a:gd name="connsiteX27" fmla="*/ 63500 w 501650"/>
              <a:gd name="connsiteY27" fmla="*/ 413555 h 591355"/>
              <a:gd name="connsiteX28" fmla="*/ 66675 w 501650"/>
              <a:gd name="connsiteY28" fmla="*/ 423080 h 591355"/>
              <a:gd name="connsiteX29" fmla="*/ 66675 w 501650"/>
              <a:gd name="connsiteY29" fmla="*/ 458005 h 591355"/>
              <a:gd name="connsiteX30" fmla="*/ 76200 w 501650"/>
              <a:gd name="connsiteY30" fmla="*/ 464355 h 591355"/>
              <a:gd name="connsiteX31" fmla="*/ 130175 w 501650"/>
              <a:gd name="connsiteY31" fmla="*/ 464355 h 591355"/>
              <a:gd name="connsiteX32" fmla="*/ 165100 w 501650"/>
              <a:gd name="connsiteY32" fmla="*/ 470705 h 591355"/>
              <a:gd name="connsiteX33" fmla="*/ 187325 w 501650"/>
              <a:gd name="connsiteY33" fmla="*/ 473880 h 591355"/>
              <a:gd name="connsiteX34" fmla="*/ 203200 w 501650"/>
              <a:gd name="connsiteY34" fmla="*/ 486580 h 591355"/>
              <a:gd name="connsiteX35" fmla="*/ 209550 w 501650"/>
              <a:gd name="connsiteY35" fmla="*/ 505630 h 591355"/>
              <a:gd name="connsiteX36" fmla="*/ 228600 w 501650"/>
              <a:gd name="connsiteY36" fmla="*/ 518330 h 591355"/>
              <a:gd name="connsiteX37" fmla="*/ 238125 w 501650"/>
              <a:gd name="connsiteY37" fmla="*/ 524680 h 591355"/>
              <a:gd name="connsiteX38" fmla="*/ 247650 w 501650"/>
              <a:gd name="connsiteY38" fmla="*/ 531030 h 591355"/>
              <a:gd name="connsiteX39" fmla="*/ 266700 w 501650"/>
              <a:gd name="connsiteY39" fmla="*/ 537380 h 591355"/>
              <a:gd name="connsiteX40" fmla="*/ 276225 w 501650"/>
              <a:gd name="connsiteY40" fmla="*/ 540555 h 591355"/>
              <a:gd name="connsiteX41" fmla="*/ 285750 w 501650"/>
              <a:gd name="connsiteY41" fmla="*/ 546905 h 591355"/>
              <a:gd name="connsiteX42" fmla="*/ 304800 w 501650"/>
              <a:gd name="connsiteY42" fmla="*/ 553255 h 591355"/>
              <a:gd name="connsiteX43" fmla="*/ 314325 w 501650"/>
              <a:gd name="connsiteY43" fmla="*/ 559605 h 591355"/>
              <a:gd name="connsiteX44" fmla="*/ 333375 w 501650"/>
              <a:gd name="connsiteY44" fmla="*/ 565955 h 591355"/>
              <a:gd name="connsiteX45" fmla="*/ 342900 w 501650"/>
              <a:gd name="connsiteY45" fmla="*/ 572305 h 591355"/>
              <a:gd name="connsiteX46" fmla="*/ 352425 w 501650"/>
              <a:gd name="connsiteY46" fmla="*/ 575480 h 591355"/>
              <a:gd name="connsiteX47" fmla="*/ 384175 w 501650"/>
              <a:gd name="connsiteY47" fmla="*/ 591355 h 591355"/>
              <a:gd name="connsiteX48" fmla="*/ 368300 w 501650"/>
              <a:gd name="connsiteY48" fmla="*/ 569130 h 591355"/>
              <a:gd name="connsiteX49" fmla="*/ 358775 w 501650"/>
              <a:gd name="connsiteY49" fmla="*/ 562780 h 591355"/>
              <a:gd name="connsiteX50" fmla="*/ 352425 w 501650"/>
              <a:gd name="connsiteY50" fmla="*/ 543730 h 591355"/>
              <a:gd name="connsiteX51" fmla="*/ 346075 w 501650"/>
              <a:gd name="connsiteY51" fmla="*/ 454830 h 591355"/>
              <a:gd name="connsiteX52" fmla="*/ 349250 w 501650"/>
              <a:gd name="connsiteY52" fmla="*/ 423080 h 591355"/>
              <a:gd name="connsiteX53" fmla="*/ 361950 w 501650"/>
              <a:gd name="connsiteY53" fmla="*/ 394505 h 591355"/>
              <a:gd name="connsiteX54" fmla="*/ 368300 w 501650"/>
              <a:gd name="connsiteY54" fmla="*/ 375455 h 591355"/>
              <a:gd name="connsiteX55" fmla="*/ 374650 w 501650"/>
              <a:gd name="connsiteY55" fmla="*/ 365930 h 591355"/>
              <a:gd name="connsiteX56" fmla="*/ 377825 w 501650"/>
              <a:gd name="connsiteY56" fmla="*/ 356405 h 591355"/>
              <a:gd name="connsiteX57" fmla="*/ 396875 w 501650"/>
              <a:gd name="connsiteY57" fmla="*/ 327830 h 591355"/>
              <a:gd name="connsiteX58" fmla="*/ 403225 w 501650"/>
              <a:gd name="connsiteY58" fmla="*/ 318305 h 591355"/>
              <a:gd name="connsiteX59" fmla="*/ 409575 w 501650"/>
              <a:gd name="connsiteY59" fmla="*/ 308780 h 591355"/>
              <a:gd name="connsiteX60" fmla="*/ 419100 w 501650"/>
              <a:gd name="connsiteY60" fmla="*/ 299255 h 591355"/>
              <a:gd name="connsiteX61" fmla="*/ 431800 w 501650"/>
              <a:gd name="connsiteY61" fmla="*/ 280205 h 591355"/>
              <a:gd name="connsiteX62" fmla="*/ 438150 w 501650"/>
              <a:gd name="connsiteY62" fmla="*/ 270680 h 591355"/>
              <a:gd name="connsiteX63" fmla="*/ 447675 w 501650"/>
              <a:gd name="connsiteY63" fmla="*/ 261155 h 591355"/>
              <a:gd name="connsiteX64" fmla="*/ 457200 w 501650"/>
              <a:gd name="connsiteY64" fmla="*/ 242105 h 591355"/>
              <a:gd name="connsiteX65" fmla="*/ 466725 w 501650"/>
              <a:gd name="connsiteY65" fmla="*/ 235755 h 591355"/>
              <a:gd name="connsiteX66" fmla="*/ 473075 w 501650"/>
              <a:gd name="connsiteY66" fmla="*/ 226230 h 591355"/>
              <a:gd name="connsiteX67" fmla="*/ 482600 w 501650"/>
              <a:gd name="connsiteY67" fmla="*/ 223055 h 591355"/>
              <a:gd name="connsiteX68" fmla="*/ 492125 w 501650"/>
              <a:gd name="connsiteY68" fmla="*/ 216705 h 591355"/>
              <a:gd name="connsiteX69" fmla="*/ 492125 w 501650"/>
              <a:gd name="connsiteY69" fmla="*/ 188130 h 591355"/>
              <a:gd name="connsiteX70" fmla="*/ 495300 w 501650"/>
              <a:gd name="connsiteY70" fmla="*/ 175430 h 591355"/>
              <a:gd name="connsiteX71" fmla="*/ 501650 w 501650"/>
              <a:gd name="connsiteY71" fmla="*/ 156380 h 591355"/>
              <a:gd name="connsiteX72" fmla="*/ 492125 w 501650"/>
              <a:gd name="connsiteY72" fmla="*/ 146855 h 591355"/>
              <a:gd name="connsiteX73" fmla="*/ 485775 w 501650"/>
              <a:gd name="connsiteY73" fmla="*/ 137330 h 591355"/>
              <a:gd name="connsiteX74" fmla="*/ 466725 w 501650"/>
              <a:gd name="connsiteY74" fmla="*/ 143680 h 591355"/>
              <a:gd name="connsiteX75" fmla="*/ 454025 w 501650"/>
              <a:gd name="connsiteY75" fmla="*/ 146855 h 591355"/>
              <a:gd name="connsiteX76" fmla="*/ 444500 w 501650"/>
              <a:gd name="connsiteY76" fmla="*/ 153205 h 591355"/>
              <a:gd name="connsiteX77" fmla="*/ 434975 w 501650"/>
              <a:gd name="connsiteY77" fmla="*/ 156380 h 591355"/>
              <a:gd name="connsiteX78" fmla="*/ 425450 w 501650"/>
              <a:gd name="connsiteY78" fmla="*/ 165905 h 591355"/>
              <a:gd name="connsiteX79" fmla="*/ 374650 w 501650"/>
              <a:gd name="connsiteY79" fmla="*/ 175430 h 591355"/>
              <a:gd name="connsiteX80" fmla="*/ 327025 w 501650"/>
              <a:gd name="connsiteY80" fmla="*/ 172255 h 591355"/>
              <a:gd name="connsiteX81" fmla="*/ 320675 w 501650"/>
              <a:gd name="connsiteY81" fmla="*/ 162730 h 591355"/>
              <a:gd name="connsiteX82" fmla="*/ 285750 w 501650"/>
              <a:gd name="connsiteY82" fmla="*/ 159555 h 591355"/>
              <a:gd name="connsiteX83" fmla="*/ 260350 w 501650"/>
              <a:gd name="connsiteY83" fmla="*/ 153205 h 591355"/>
              <a:gd name="connsiteX84" fmla="*/ 254000 w 501650"/>
              <a:gd name="connsiteY84" fmla="*/ 143680 h 591355"/>
              <a:gd name="connsiteX85" fmla="*/ 244475 w 501650"/>
              <a:gd name="connsiteY85" fmla="*/ 137330 h 591355"/>
              <a:gd name="connsiteX86" fmla="*/ 241300 w 501650"/>
              <a:gd name="connsiteY86" fmla="*/ 127805 h 591355"/>
              <a:gd name="connsiteX87" fmla="*/ 247650 w 501650"/>
              <a:gd name="connsiteY87" fmla="*/ 105580 h 591355"/>
              <a:gd name="connsiteX88" fmla="*/ 260350 w 501650"/>
              <a:gd name="connsiteY88" fmla="*/ 86530 h 591355"/>
              <a:gd name="connsiteX89" fmla="*/ 250825 w 501650"/>
              <a:gd name="connsiteY89" fmla="*/ 73830 h 591355"/>
              <a:gd name="connsiteX90" fmla="*/ 241300 w 501650"/>
              <a:gd name="connsiteY90" fmla="*/ 70655 h 591355"/>
              <a:gd name="connsiteX91" fmla="*/ 231775 w 501650"/>
              <a:gd name="connsiteY91" fmla="*/ 64305 h 591355"/>
              <a:gd name="connsiteX92" fmla="*/ 219075 w 501650"/>
              <a:gd name="connsiteY92" fmla="*/ 45255 h 591355"/>
              <a:gd name="connsiteX93" fmla="*/ 215900 w 501650"/>
              <a:gd name="connsiteY93" fmla="*/ 32555 h 591355"/>
              <a:gd name="connsiteX94" fmla="*/ 203200 w 501650"/>
              <a:gd name="connsiteY94" fmla="*/ 13505 h 591355"/>
              <a:gd name="connsiteX95" fmla="*/ 200025 w 501650"/>
              <a:gd name="connsiteY95" fmla="*/ 805 h 591355"/>
              <a:gd name="connsiteX96" fmla="*/ 171450 w 501650"/>
              <a:gd name="connsiteY96" fmla="*/ 10330 h 591355"/>
              <a:gd name="connsiteX97" fmla="*/ 168275 w 501650"/>
              <a:gd name="connsiteY97" fmla="*/ 7155 h 59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01650" h="591355">
                <a:moveTo>
                  <a:pt x="168275" y="7155"/>
                </a:moveTo>
                <a:cubicBezTo>
                  <a:pt x="164571" y="10330"/>
                  <a:pt x="156124" y="22481"/>
                  <a:pt x="149225" y="29380"/>
                </a:cubicBezTo>
                <a:cubicBezTo>
                  <a:pt x="138218" y="40387"/>
                  <a:pt x="140123" y="30015"/>
                  <a:pt x="133350" y="45255"/>
                </a:cubicBezTo>
                <a:cubicBezTo>
                  <a:pt x="130632" y="51372"/>
                  <a:pt x="132569" y="60592"/>
                  <a:pt x="127000" y="64305"/>
                </a:cubicBezTo>
                <a:cubicBezTo>
                  <a:pt x="123825" y="66422"/>
                  <a:pt x="120406" y="68212"/>
                  <a:pt x="117475" y="70655"/>
                </a:cubicBezTo>
                <a:cubicBezTo>
                  <a:pt x="114026" y="73530"/>
                  <a:pt x="111686" y="77689"/>
                  <a:pt x="107950" y="80180"/>
                </a:cubicBezTo>
                <a:cubicBezTo>
                  <a:pt x="79311" y="99273"/>
                  <a:pt x="118875" y="64726"/>
                  <a:pt x="88900" y="89705"/>
                </a:cubicBezTo>
                <a:cubicBezTo>
                  <a:pt x="85451" y="92580"/>
                  <a:pt x="82824" y="96355"/>
                  <a:pt x="79375" y="99230"/>
                </a:cubicBezTo>
                <a:cubicBezTo>
                  <a:pt x="76444" y="101673"/>
                  <a:pt x="72781" y="103137"/>
                  <a:pt x="69850" y="105580"/>
                </a:cubicBezTo>
                <a:cubicBezTo>
                  <a:pt x="66401" y="108455"/>
                  <a:pt x="63869" y="112348"/>
                  <a:pt x="60325" y="115105"/>
                </a:cubicBezTo>
                <a:cubicBezTo>
                  <a:pt x="54301" y="119790"/>
                  <a:pt x="47625" y="123572"/>
                  <a:pt x="41275" y="127805"/>
                </a:cubicBezTo>
                <a:cubicBezTo>
                  <a:pt x="38100" y="129922"/>
                  <a:pt x="34448" y="131457"/>
                  <a:pt x="31750" y="134155"/>
                </a:cubicBezTo>
                <a:cubicBezTo>
                  <a:pt x="19527" y="146378"/>
                  <a:pt x="25961" y="141189"/>
                  <a:pt x="12700" y="150030"/>
                </a:cubicBezTo>
                <a:cubicBezTo>
                  <a:pt x="11642" y="153205"/>
                  <a:pt x="9940" y="156234"/>
                  <a:pt x="9525" y="159555"/>
                </a:cubicBezTo>
                <a:cubicBezTo>
                  <a:pt x="2662" y="214462"/>
                  <a:pt x="11546" y="185242"/>
                  <a:pt x="3175" y="210355"/>
                </a:cubicBezTo>
                <a:cubicBezTo>
                  <a:pt x="4233" y="214588"/>
                  <a:pt x="5151" y="218859"/>
                  <a:pt x="6350" y="223055"/>
                </a:cubicBezTo>
                <a:cubicBezTo>
                  <a:pt x="7269" y="226273"/>
                  <a:pt x="9525" y="229233"/>
                  <a:pt x="9525" y="232580"/>
                </a:cubicBezTo>
                <a:cubicBezTo>
                  <a:pt x="9525" y="239018"/>
                  <a:pt x="8386" y="245523"/>
                  <a:pt x="6350" y="251630"/>
                </a:cubicBezTo>
                <a:cubicBezTo>
                  <a:pt x="5143" y="255250"/>
                  <a:pt x="2117" y="257980"/>
                  <a:pt x="0" y="261155"/>
                </a:cubicBezTo>
                <a:cubicBezTo>
                  <a:pt x="15766" y="284804"/>
                  <a:pt x="-4497" y="255759"/>
                  <a:pt x="15875" y="280205"/>
                </a:cubicBezTo>
                <a:cubicBezTo>
                  <a:pt x="18318" y="283136"/>
                  <a:pt x="20108" y="286555"/>
                  <a:pt x="22225" y="289730"/>
                </a:cubicBezTo>
                <a:cubicBezTo>
                  <a:pt x="23680" y="307187"/>
                  <a:pt x="18941" y="324546"/>
                  <a:pt x="31750" y="337355"/>
                </a:cubicBezTo>
                <a:cubicBezTo>
                  <a:pt x="34448" y="340053"/>
                  <a:pt x="38100" y="341588"/>
                  <a:pt x="41275" y="343705"/>
                </a:cubicBezTo>
                <a:cubicBezTo>
                  <a:pt x="44486" y="348521"/>
                  <a:pt x="50800" y="356182"/>
                  <a:pt x="50800" y="362755"/>
                </a:cubicBezTo>
                <a:cubicBezTo>
                  <a:pt x="50800" y="366102"/>
                  <a:pt x="48683" y="369105"/>
                  <a:pt x="47625" y="372280"/>
                </a:cubicBezTo>
                <a:cubicBezTo>
                  <a:pt x="48683" y="381805"/>
                  <a:pt x="49224" y="391402"/>
                  <a:pt x="50800" y="400855"/>
                </a:cubicBezTo>
                <a:cubicBezTo>
                  <a:pt x="51350" y="404156"/>
                  <a:pt x="51608" y="408013"/>
                  <a:pt x="53975" y="410380"/>
                </a:cubicBezTo>
                <a:cubicBezTo>
                  <a:pt x="56342" y="412747"/>
                  <a:pt x="60325" y="412497"/>
                  <a:pt x="63500" y="413555"/>
                </a:cubicBezTo>
                <a:cubicBezTo>
                  <a:pt x="64558" y="416730"/>
                  <a:pt x="66675" y="419733"/>
                  <a:pt x="66675" y="423080"/>
                </a:cubicBezTo>
                <a:cubicBezTo>
                  <a:pt x="66675" y="447638"/>
                  <a:pt x="48111" y="411595"/>
                  <a:pt x="66675" y="458005"/>
                </a:cubicBezTo>
                <a:cubicBezTo>
                  <a:pt x="68092" y="461548"/>
                  <a:pt x="73025" y="462238"/>
                  <a:pt x="76200" y="464355"/>
                </a:cubicBezTo>
                <a:cubicBezTo>
                  <a:pt x="99107" y="456719"/>
                  <a:pt x="85538" y="459891"/>
                  <a:pt x="130175" y="464355"/>
                </a:cubicBezTo>
                <a:cubicBezTo>
                  <a:pt x="143409" y="465678"/>
                  <a:pt x="152250" y="468563"/>
                  <a:pt x="165100" y="470705"/>
                </a:cubicBezTo>
                <a:cubicBezTo>
                  <a:pt x="172482" y="471935"/>
                  <a:pt x="179917" y="472822"/>
                  <a:pt x="187325" y="473880"/>
                </a:cubicBezTo>
                <a:cubicBezTo>
                  <a:pt x="197654" y="477323"/>
                  <a:pt x="198205" y="475341"/>
                  <a:pt x="203200" y="486580"/>
                </a:cubicBezTo>
                <a:cubicBezTo>
                  <a:pt x="205918" y="492697"/>
                  <a:pt x="203981" y="501917"/>
                  <a:pt x="209550" y="505630"/>
                </a:cubicBezTo>
                <a:lnTo>
                  <a:pt x="228600" y="518330"/>
                </a:lnTo>
                <a:lnTo>
                  <a:pt x="238125" y="524680"/>
                </a:lnTo>
                <a:cubicBezTo>
                  <a:pt x="241300" y="526797"/>
                  <a:pt x="244030" y="529823"/>
                  <a:pt x="247650" y="531030"/>
                </a:cubicBezTo>
                <a:lnTo>
                  <a:pt x="266700" y="537380"/>
                </a:lnTo>
                <a:cubicBezTo>
                  <a:pt x="269875" y="538438"/>
                  <a:pt x="273440" y="538699"/>
                  <a:pt x="276225" y="540555"/>
                </a:cubicBezTo>
                <a:cubicBezTo>
                  <a:pt x="279400" y="542672"/>
                  <a:pt x="282263" y="545355"/>
                  <a:pt x="285750" y="546905"/>
                </a:cubicBezTo>
                <a:cubicBezTo>
                  <a:pt x="291867" y="549623"/>
                  <a:pt x="299231" y="549542"/>
                  <a:pt x="304800" y="553255"/>
                </a:cubicBezTo>
                <a:cubicBezTo>
                  <a:pt x="307975" y="555372"/>
                  <a:pt x="310838" y="558055"/>
                  <a:pt x="314325" y="559605"/>
                </a:cubicBezTo>
                <a:cubicBezTo>
                  <a:pt x="320442" y="562323"/>
                  <a:pt x="327806" y="562242"/>
                  <a:pt x="333375" y="565955"/>
                </a:cubicBezTo>
                <a:cubicBezTo>
                  <a:pt x="336550" y="568072"/>
                  <a:pt x="339487" y="570598"/>
                  <a:pt x="342900" y="572305"/>
                </a:cubicBezTo>
                <a:cubicBezTo>
                  <a:pt x="345893" y="573802"/>
                  <a:pt x="349499" y="573855"/>
                  <a:pt x="352425" y="575480"/>
                </a:cubicBezTo>
                <a:cubicBezTo>
                  <a:pt x="383353" y="592662"/>
                  <a:pt x="359355" y="585150"/>
                  <a:pt x="384175" y="591355"/>
                </a:cubicBezTo>
                <a:cubicBezTo>
                  <a:pt x="389763" y="574590"/>
                  <a:pt x="390135" y="583686"/>
                  <a:pt x="368300" y="569130"/>
                </a:cubicBezTo>
                <a:lnTo>
                  <a:pt x="358775" y="562780"/>
                </a:lnTo>
                <a:cubicBezTo>
                  <a:pt x="356658" y="556430"/>
                  <a:pt x="352743" y="550416"/>
                  <a:pt x="352425" y="543730"/>
                </a:cubicBezTo>
                <a:cubicBezTo>
                  <a:pt x="348894" y="469580"/>
                  <a:pt x="352397" y="499082"/>
                  <a:pt x="346075" y="454830"/>
                </a:cubicBezTo>
                <a:cubicBezTo>
                  <a:pt x="347133" y="444247"/>
                  <a:pt x="347290" y="433534"/>
                  <a:pt x="349250" y="423080"/>
                </a:cubicBezTo>
                <a:cubicBezTo>
                  <a:pt x="355382" y="390378"/>
                  <a:pt x="352699" y="415319"/>
                  <a:pt x="361950" y="394505"/>
                </a:cubicBezTo>
                <a:cubicBezTo>
                  <a:pt x="364668" y="388388"/>
                  <a:pt x="364587" y="381024"/>
                  <a:pt x="368300" y="375455"/>
                </a:cubicBezTo>
                <a:cubicBezTo>
                  <a:pt x="370417" y="372280"/>
                  <a:pt x="372943" y="369343"/>
                  <a:pt x="374650" y="365930"/>
                </a:cubicBezTo>
                <a:cubicBezTo>
                  <a:pt x="376147" y="362937"/>
                  <a:pt x="376200" y="359331"/>
                  <a:pt x="377825" y="356405"/>
                </a:cubicBezTo>
                <a:lnTo>
                  <a:pt x="396875" y="327830"/>
                </a:lnTo>
                <a:lnTo>
                  <a:pt x="403225" y="318305"/>
                </a:lnTo>
                <a:cubicBezTo>
                  <a:pt x="405342" y="315130"/>
                  <a:pt x="406877" y="311478"/>
                  <a:pt x="409575" y="308780"/>
                </a:cubicBezTo>
                <a:cubicBezTo>
                  <a:pt x="412750" y="305605"/>
                  <a:pt x="416343" y="302799"/>
                  <a:pt x="419100" y="299255"/>
                </a:cubicBezTo>
                <a:cubicBezTo>
                  <a:pt x="423785" y="293231"/>
                  <a:pt x="427567" y="286555"/>
                  <a:pt x="431800" y="280205"/>
                </a:cubicBezTo>
                <a:cubicBezTo>
                  <a:pt x="433917" y="277030"/>
                  <a:pt x="435452" y="273378"/>
                  <a:pt x="438150" y="270680"/>
                </a:cubicBezTo>
                <a:lnTo>
                  <a:pt x="447675" y="261155"/>
                </a:lnTo>
                <a:cubicBezTo>
                  <a:pt x="450257" y="253408"/>
                  <a:pt x="451045" y="248260"/>
                  <a:pt x="457200" y="242105"/>
                </a:cubicBezTo>
                <a:cubicBezTo>
                  <a:pt x="459898" y="239407"/>
                  <a:pt x="463550" y="237872"/>
                  <a:pt x="466725" y="235755"/>
                </a:cubicBezTo>
                <a:cubicBezTo>
                  <a:pt x="468842" y="232580"/>
                  <a:pt x="470095" y="228614"/>
                  <a:pt x="473075" y="226230"/>
                </a:cubicBezTo>
                <a:cubicBezTo>
                  <a:pt x="475688" y="224139"/>
                  <a:pt x="479607" y="224552"/>
                  <a:pt x="482600" y="223055"/>
                </a:cubicBezTo>
                <a:cubicBezTo>
                  <a:pt x="486013" y="221348"/>
                  <a:pt x="488950" y="218822"/>
                  <a:pt x="492125" y="216705"/>
                </a:cubicBezTo>
                <a:cubicBezTo>
                  <a:pt x="499272" y="195263"/>
                  <a:pt x="492125" y="221657"/>
                  <a:pt x="492125" y="188130"/>
                </a:cubicBezTo>
                <a:cubicBezTo>
                  <a:pt x="492125" y="183766"/>
                  <a:pt x="494046" y="179610"/>
                  <a:pt x="495300" y="175430"/>
                </a:cubicBezTo>
                <a:cubicBezTo>
                  <a:pt x="497223" y="169019"/>
                  <a:pt x="501650" y="156380"/>
                  <a:pt x="501650" y="156380"/>
                </a:cubicBezTo>
                <a:cubicBezTo>
                  <a:pt x="498475" y="153205"/>
                  <a:pt x="495000" y="150304"/>
                  <a:pt x="492125" y="146855"/>
                </a:cubicBezTo>
                <a:cubicBezTo>
                  <a:pt x="489682" y="143924"/>
                  <a:pt x="489561" y="137803"/>
                  <a:pt x="485775" y="137330"/>
                </a:cubicBezTo>
                <a:cubicBezTo>
                  <a:pt x="479133" y="136500"/>
                  <a:pt x="473219" y="142057"/>
                  <a:pt x="466725" y="143680"/>
                </a:cubicBezTo>
                <a:lnTo>
                  <a:pt x="454025" y="146855"/>
                </a:lnTo>
                <a:cubicBezTo>
                  <a:pt x="450850" y="148972"/>
                  <a:pt x="447913" y="151498"/>
                  <a:pt x="444500" y="153205"/>
                </a:cubicBezTo>
                <a:cubicBezTo>
                  <a:pt x="441507" y="154702"/>
                  <a:pt x="437760" y="154524"/>
                  <a:pt x="434975" y="156380"/>
                </a:cubicBezTo>
                <a:cubicBezTo>
                  <a:pt x="431239" y="158871"/>
                  <a:pt x="429375" y="163724"/>
                  <a:pt x="425450" y="165905"/>
                </a:cubicBezTo>
                <a:cubicBezTo>
                  <a:pt x="410524" y="174197"/>
                  <a:pt x="390473" y="173848"/>
                  <a:pt x="374650" y="175430"/>
                </a:cubicBezTo>
                <a:cubicBezTo>
                  <a:pt x="358775" y="174372"/>
                  <a:pt x="342512" y="175899"/>
                  <a:pt x="327025" y="172255"/>
                </a:cubicBezTo>
                <a:cubicBezTo>
                  <a:pt x="323311" y="171381"/>
                  <a:pt x="324322" y="163852"/>
                  <a:pt x="320675" y="162730"/>
                </a:cubicBezTo>
                <a:cubicBezTo>
                  <a:pt x="309502" y="159292"/>
                  <a:pt x="297392" y="160613"/>
                  <a:pt x="285750" y="159555"/>
                </a:cubicBezTo>
                <a:cubicBezTo>
                  <a:pt x="284959" y="159397"/>
                  <a:pt x="263604" y="155808"/>
                  <a:pt x="260350" y="153205"/>
                </a:cubicBezTo>
                <a:cubicBezTo>
                  <a:pt x="257370" y="150821"/>
                  <a:pt x="256698" y="146378"/>
                  <a:pt x="254000" y="143680"/>
                </a:cubicBezTo>
                <a:cubicBezTo>
                  <a:pt x="251302" y="140982"/>
                  <a:pt x="247650" y="139447"/>
                  <a:pt x="244475" y="137330"/>
                </a:cubicBezTo>
                <a:cubicBezTo>
                  <a:pt x="243417" y="134155"/>
                  <a:pt x="241300" y="131152"/>
                  <a:pt x="241300" y="127805"/>
                </a:cubicBezTo>
                <a:cubicBezTo>
                  <a:pt x="241300" y="126161"/>
                  <a:pt x="246153" y="108275"/>
                  <a:pt x="247650" y="105580"/>
                </a:cubicBezTo>
                <a:cubicBezTo>
                  <a:pt x="251356" y="98909"/>
                  <a:pt x="260350" y="86530"/>
                  <a:pt x="260350" y="86530"/>
                </a:cubicBezTo>
                <a:cubicBezTo>
                  <a:pt x="257175" y="82297"/>
                  <a:pt x="254890" y="77218"/>
                  <a:pt x="250825" y="73830"/>
                </a:cubicBezTo>
                <a:cubicBezTo>
                  <a:pt x="248254" y="71687"/>
                  <a:pt x="244293" y="72152"/>
                  <a:pt x="241300" y="70655"/>
                </a:cubicBezTo>
                <a:cubicBezTo>
                  <a:pt x="237887" y="68948"/>
                  <a:pt x="234950" y="66422"/>
                  <a:pt x="231775" y="64305"/>
                </a:cubicBezTo>
                <a:cubicBezTo>
                  <a:pt x="227542" y="57955"/>
                  <a:pt x="220926" y="52659"/>
                  <a:pt x="219075" y="45255"/>
                </a:cubicBezTo>
                <a:cubicBezTo>
                  <a:pt x="218017" y="41022"/>
                  <a:pt x="217851" y="36458"/>
                  <a:pt x="215900" y="32555"/>
                </a:cubicBezTo>
                <a:cubicBezTo>
                  <a:pt x="212487" y="25729"/>
                  <a:pt x="203200" y="13505"/>
                  <a:pt x="203200" y="13505"/>
                </a:cubicBezTo>
                <a:cubicBezTo>
                  <a:pt x="202142" y="9272"/>
                  <a:pt x="204036" y="2524"/>
                  <a:pt x="200025" y="805"/>
                </a:cubicBezTo>
                <a:cubicBezTo>
                  <a:pt x="192575" y="-2388"/>
                  <a:pt x="177225" y="4555"/>
                  <a:pt x="171450" y="10330"/>
                </a:cubicBezTo>
                <a:cubicBezTo>
                  <a:pt x="169777" y="12003"/>
                  <a:pt x="171979" y="3980"/>
                  <a:pt x="168275" y="7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 10">
            <a:extLst>
              <a:ext uri="{FF2B5EF4-FFF2-40B4-BE49-F238E27FC236}">
                <a16:creationId xmlns:a16="http://schemas.microsoft.com/office/drawing/2014/main" id="{C467E92A-11F6-8469-DCB5-FE2B6E5A614A}"/>
              </a:ext>
            </a:extLst>
          </p:cNvPr>
          <p:cNvSpPr/>
          <p:nvPr/>
        </p:nvSpPr>
        <p:spPr>
          <a:xfrm>
            <a:off x="582972" y="1130300"/>
            <a:ext cx="706077" cy="863600"/>
          </a:xfrm>
          <a:custGeom>
            <a:avLst/>
            <a:gdLst>
              <a:gd name="connsiteX0" fmla="*/ 190500 w 673100"/>
              <a:gd name="connsiteY0" fmla="*/ 127000 h 847725"/>
              <a:gd name="connsiteX1" fmla="*/ 168275 w 673100"/>
              <a:gd name="connsiteY1" fmla="*/ 133350 h 847725"/>
              <a:gd name="connsiteX2" fmla="*/ 146050 w 673100"/>
              <a:gd name="connsiteY2" fmla="*/ 139700 h 847725"/>
              <a:gd name="connsiteX3" fmla="*/ 139700 w 673100"/>
              <a:gd name="connsiteY3" fmla="*/ 149225 h 847725"/>
              <a:gd name="connsiteX4" fmla="*/ 133350 w 673100"/>
              <a:gd name="connsiteY4" fmla="*/ 168275 h 847725"/>
              <a:gd name="connsiteX5" fmla="*/ 120650 w 673100"/>
              <a:gd name="connsiteY5" fmla="*/ 187325 h 847725"/>
              <a:gd name="connsiteX6" fmla="*/ 114300 w 673100"/>
              <a:gd name="connsiteY6" fmla="*/ 196850 h 847725"/>
              <a:gd name="connsiteX7" fmla="*/ 95250 w 673100"/>
              <a:gd name="connsiteY7" fmla="*/ 212725 h 847725"/>
              <a:gd name="connsiteX8" fmla="*/ 50800 w 673100"/>
              <a:gd name="connsiteY8" fmla="*/ 215900 h 847725"/>
              <a:gd name="connsiteX9" fmla="*/ 47625 w 673100"/>
              <a:gd name="connsiteY9" fmla="*/ 225425 h 847725"/>
              <a:gd name="connsiteX10" fmla="*/ 41275 w 673100"/>
              <a:gd name="connsiteY10" fmla="*/ 260350 h 847725"/>
              <a:gd name="connsiteX11" fmla="*/ 34925 w 673100"/>
              <a:gd name="connsiteY11" fmla="*/ 279400 h 847725"/>
              <a:gd name="connsiteX12" fmla="*/ 25400 w 673100"/>
              <a:gd name="connsiteY12" fmla="*/ 282575 h 847725"/>
              <a:gd name="connsiteX13" fmla="*/ 28575 w 673100"/>
              <a:gd name="connsiteY13" fmla="*/ 292100 h 847725"/>
              <a:gd name="connsiteX14" fmla="*/ 38100 w 673100"/>
              <a:gd name="connsiteY14" fmla="*/ 301625 h 847725"/>
              <a:gd name="connsiteX15" fmla="*/ 34925 w 673100"/>
              <a:gd name="connsiteY15" fmla="*/ 317500 h 847725"/>
              <a:gd name="connsiteX16" fmla="*/ 9525 w 673100"/>
              <a:gd name="connsiteY16" fmla="*/ 333375 h 847725"/>
              <a:gd name="connsiteX17" fmla="*/ 0 w 673100"/>
              <a:gd name="connsiteY17" fmla="*/ 336550 h 847725"/>
              <a:gd name="connsiteX18" fmla="*/ 3175 w 673100"/>
              <a:gd name="connsiteY18" fmla="*/ 346075 h 847725"/>
              <a:gd name="connsiteX19" fmla="*/ 22225 w 673100"/>
              <a:gd name="connsiteY19" fmla="*/ 358775 h 847725"/>
              <a:gd name="connsiteX20" fmla="*/ 28575 w 673100"/>
              <a:gd name="connsiteY20" fmla="*/ 368300 h 847725"/>
              <a:gd name="connsiteX21" fmla="*/ 22225 w 673100"/>
              <a:gd name="connsiteY21" fmla="*/ 387350 h 847725"/>
              <a:gd name="connsiteX22" fmla="*/ 34925 w 673100"/>
              <a:gd name="connsiteY22" fmla="*/ 415925 h 847725"/>
              <a:gd name="connsiteX23" fmla="*/ 44450 w 673100"/>
              <a:gd name="connsiteY23" fmla="*/ 422275 h 847725"/>
              <a:gd name="connsiteX24" fmla="*/ 47625 w 673100"/>
              <a:gd name="connsiteY24" fmla="*/ 431800 h 847725"/>
              <a:gd name="connsiteX25" fmla="*/ 53975 w 673100"/>
              <a:gd name="connsiteY25" fmla="*/ 441325 h 847725"/>
              <a:gd name="connsiteX26" fmla="*/ 50800 w 673100"/>
              <a:gd name="connsiteY26" fmla="*/ 454025 h 847725"/>
              <a:gd name="connsiteX27" fmla="*/ 47625 w 673100"/>
              <a:gd name="connsiteY27" fmla="*/ 463550 h 847725"/>
              <a:gd name="connsiteX28" fmla="*/ 41275 w 673100"/>
              <a:gd name="connsiteY28" fmla="*/ 485775 h 847725"/>
              <a:gd name="connsiteX29" fmla="*/ 44450 w 673100"/>
              <a:gd name="connsiteY29" fmla="*/ 514350 h 847725"/>
              <a:gd name="connsiteX30" fmla="*/ 57150 w 673100"/>
              <a:gd name="connsiteY30" fmla="*/ 533400 h 847725"/>
              <a:gd name="connsiteX31" fmla="*/ 53975 w 673100"/>
              <a:gd name="connsiteY31" fmla="*/ 542925 h 847725"/>
              <a:gd name="connsiteX32" fmla="*/ 69850 w 673100"/>
              <a:gd name="connsiteY32" fmla="*/ 558800 h 847725"/>
              <a:gd name="connsiteX33" fmla="*/ 76200 w 673100"/>
              <a:gd name="connsiteY33" fmla="*/ 568325 h 847725"/>
              <a:gd name="connsiteX34" fmla="*/ 79375 w 673100"/>
              <a:gd name="connsiteY34" fmla="*/ 577850 h 847725"/>
              <a:gd name="connsiteX35" fmla="*/ 98425 w 673100"/>
              <a:gd name="connsiteY35" fmla="*/ 584200 h 847725"/>
              <a:gd name="connsiteX36" fmla="*/ 107950 w 673100"/>
              <a:gd name="connsiteY36" fmla="*/ 590550 h 847725"/>
              <a:gd name="connsiteX37" fmla="*/ 123825 w 673100"/>
              <a:gd name="connsiteY37" fmla="*/ 603250 h 847725"/>
              <a:gd name="connsiteX38" fmla="*/ 142875 w 673100"/>
              <a:gd name="connsiteY38" fmla="*/ 615950 h 847725"/>
              <a:gd name="connsiteX39" fmla="*/ 165100 w 673100"/>
              <a:gd name="connsiteY39" fmla="*/ 622300 h 847725"/>
              <a:gd name="connsiteX40" fmla="*/ 184150 w 673100"/>
              <a:gd name="connsiteY40" fmla="*/ 628650 h 847725"/>
              <a:gd name="connsiteX41" fmla="*/ 238125 w 673100"/>
              <a:gd name="connsiteY41" fmla="*/ 635000 h 847725"/>
              <a:gd name="connsiteX42" fmla="*/ 282575 w 673100"/>
              <a:gd name="connsiteY42" fmla="*/ 647700 h 847725"/>
              <a:gd name="connsiteX43" fmla="*/ 314325 w 673100"/>
              <a:gd name="connsiteY43" fmla="*/ 657225 h 847725"/>
              <a:gd name="connsiteX44" fmla="*/ 323850 w 673100"/>
              <a:gd name="connsiteY44" fmla="*/ 663575 h 847725"/>
              <a:gd name="connsiteX45" fmla="*/ 352425 w 673100"/>
              <a:gd name="connsiteY45" fmla="*/ 676275 h 847725"/>
              <a:gd name="connsiteX46" fmla="*/ 365125 w 673100"/>
              <a:gd name="connsiteY46" fmla="*/ 695325 h 847725"/>
              <a:gd name="connsiteX47" fmla="*/ 368300 w 673100"/>
              <a:gd name="connsiteY47" fmla="*/ 704850 h 847725"/>
              <a:gd name="connsiteX48" fmla="*/ 381000 w 673100"/>
              <a:gd name="connsiteY48" fmla="*/ 723900 h 847725"/>
              <a:gd name="connsiteX49" fmla="*/ 400050 w 673100"/>
              <a:gd name="connsiteY49" fmla="*/ 730250 h 847725"/>
              <a:gd name="connsiteX50" fmla="*/ 409575 w 673100"/>
              <a:gd name="connsiteY50" fmla="*/ 733425 h 847725"/>
              <a:gd name="connsiteX51" fmla="*/ 422275 w 673100"/>
              <a:gd name="connsiteY51" fmla="*/ 762000 h 847725"/>
              <a:gd name="connsiteX52" fmla="*/ 425450 w 673100"/>
              <a:gd name="connsiteY52" fmla="*/ 781050 h 847725"/>
              <a:gd name="connsiteX53" fmla="*/ 434975 w 673100"/>
              <a:gd name="connsiteY53" fmla="*/ 825500 h 847725"/>
              <a:gd name="connsiteX54" fmla="*/ 441325 w 673100"/>
              <a:gd name="connsiteY54" fmla="*/ 844550 h 847725"/>
              <a:gd name="connsiteX55" fmla="*/ 450850 w 673100"/>
              <a:gd name="connsiteY55" fmla="*/ 847725 h 847725"/>
              <a:gd name="connsiteX56" fmla="*/ 469900 w 673100"/>
              <a:gd name="connsiteY56" fmla="*/ 844550 h 847725"/>
              <a:gd name="connsiteX57" fmla="*/ 473075 w 673100"/>
              <a:gd name="connsiteY57" fmla="*/ 835025 h 847725"/>
              <a:gd name="connsiteX58" fmla="*/ 466725 w 673100"/>
              <a:gd name="connsiteY58" fmla="*/ 815975 h 847725"/>
              <a:gd name="connsiteX59" fmla="*/ 479425 w 673100"/>
              <a:gd name="connsiteY59" fmla="*/ 800100 h 847725"/>
              <a:gd name="connsiteX60" fmla="*/ 485775 w 673100"/>
              <a:gd name="connsiteY60" fmla="*/ 781050 h 847725"/>
              <a:gd name="connsiteX61" fmla="*/ 488950 w 673100"/>
              <a:gd name="connsiteY61" fmla="*/ 771525 h 847725"/>
              <a:gd name="connsiteX62" fmla="*/ 492125 w 673100"/>
              <a:gd name="connsiteY62" fmla="*/ 758825 h 847725"/>
              <a:gd name="connsiteX63" fmla="*/ 501650 w 673100"/>
              <a:gd name="connsiteY63" fmla="*/ 755650 h 847725"/>
              <a:gd name="connsiteX64" fmla="*/ 514350 w 673100"/>
              <a:gd name="connsiteY64" fmla="*/ 752475 h 847725"/>
              <a:gd name="connsiteX65" fmla="*/ 523875 w 673100"/>
              <a:gd name="connsiteY65" fmla="*/ 746125 h 847725"/>
              <a:gd name="connsiteX66" fmla="*/ 530225 w 673100"/>
              <a:gd name="connsiteY66" fmla="*/ 727075 h 847725"/>
              <a:gd name="connsiteX67" fmla="*/ 530225 w 673100"/>
              <a:gd name="connsiteY67" fmla="*/ 676275 h 847725"/>
              <a:gd name="connsiteX68" fmla="*/ 533400 w 673100"/>
              <a:gd name="connsiteY68" fmla="*/ 654050 h 847725"/>
              <a:gd name="connsiteX69" fmla="*/ 546100 w 673100"/>
              <a:gd name="connsiteY69" fmla="*/ 625475 h 847725"/>
              <a:gd name="connsiteX70" fmla="*/ 555625 w 673100"/>
              <a:gd name="connsiteY70" fmla="*/ 619125 h 847725"/>
              <a:gd name="connsiteX71" fmla="*/ 577850 w 673100"/>
              <a:gd name="connsiteY71" fmla="*/ 615950 h 847725"/>
              <a:gd name="connsiteX72" fmla="*/ 596900 w 673100"/>
              <a:gd name="connsiteY72" fmla="*/ 606425 h 847725"/>
              <a:gd name="connsiteX73" fmla="*/ 603250 w 673100"/>
              <a:gd name="connsiteY73" fmla="*/ 587375 h 847725"/>
              <a:gd name="connsiteX74" fmla="*/ 606425 w 673100"/>
              <a:gd name="connsiteY74" fmla="*/ 549275 h 847725"/>
              <a:gd name="connsiteX75" fmla="*/ 612775 w 673100"/>
              <a:gd name="connsiteY75" fmla="*/ 539750 h 847725"/>
              <a:gd name="connsiteX76" fmla="*/ 641350 w 673100"/>
              <a:gd name="connsiteY76" fmla="*/ 536575 h 847725"/>
              <a:gd name="connsiteX77" fmla="*/ 654050 w 673100"/>
              <a:gd name="connsiteY77" fmla="*/ 492125 h 847725"/>
              <a:gd name="connsiteX78" fmla="*/ 673100 w 673100"/>
              <a:gd name="connsiteY78" fmla="*/ 482600 h 847725"/>
              <a:gd name="connsiteX79" fmla="*/ 660400 w 673100"/>
              <a:gd name="connsiteY79" fmla="*/ 457200 h 847725"/>
              <a:gd name="connsiteX80" fmla="*/ 650875 w 673100"/>
              <a:gd name="connsiteY80" fmla="*/ 460375 h 847725"/>
              <a:gd name="connsiteX81" fmla="*/ 631825 w 673100"/>
              <a:gd name="connsiteY81" fmla="*/ 457200 h 847725"/>
              <a:gd name="connsiteX82" fmla="*/ 612775 w 673100"/>
              <a:gd name="connsiteY82" fmla="*/ 444500 h 847725"/>
              <a:gd name="connsiteX83" fmla="*/ 596900 w 673100"/>
              <a:gd name="connsiteY83" fmla="*/ 415925 h 847725"/>
              <a:gd name="connsiteX84" fmla="*/ 587375 w 673100"/>
              <a:gd name="connsiteY84" fmla="*/ 409575 h 847725"/>
              <a:gd name="connsiteX85" fmla="*/ 546100 w 673100"/>
              <a:gd name="connsiteY85" fmla="*/ 409575 h 847725"/>
              <a:gd name="connsiteX86" fmla="*/ 514350 w 673100"/>
              <a:gd name="connsiteY86" fmla="*/ 393700 h 847725"/>
              <a:gd name="connsiteX87" fmla="*/ 463550 w 673100"/>
              <a:gd name="connsiteY87" fmla="*/ 390525 h 847725"/>
              <a:gd name="connsiteX88" fmla="*/ 457200 w 673100"/>
              <a:gd name="connsiteY88" fmla="*/ 381000 h 847725"/>
              <a:gd name="connsiteX89" fmla="*/ 454025 w 673100"/>
              <a:gd name="connsiteY89" fmla="*/ 371475 h 847725"/>
              <a:gd name="connsiteX90" fmla="*/ 428625 w 673100"/>
              <a:gd name="connsiteY90" fmla="*/ 365125 h 847725"/>
              <a:gd name="connsiteX91" fmla="*/ 406400 w 673100"/>
              <a:gd name="connsiteY91" fmla="*/ 361950 h 847725"/>
              <a:gd name="connsiteX92" fmla="*/ 387350 w 673100"/>
              <a:gd name="connsiteY92" fmla="*/ 349250 h 847725"/>
              <a:gd name="connsiteX93" fmla="*/ 377825 w 673100"/>
              <a:gd name="connsiteY93" fmla="*/ 330200 h 847725"/>
              <a:gd name="connsiteX94" fmla="*/ 361950 w 673100"/>
              <a:gd name="connsiteY94" fmla="*/ 311150 h 847725"/>
              <a:gd name="connsiteX95" fmla="*/ 358775 w 673100"/>
              <a:gd name="connsiteY95" fmla="*/ 301625 h 847725"/>
              <a:gd name="connsiteX96" fmla="*/ 346075 w 673100"/>
              <a:gd name="connsiteY96" fmla="*/ 282575 h 847725"/>
              <a:gd name="connsiteX97" fmla="*/ 339725 w 673100"/>
              <a:gd name="connsiteY97" fmla="*/ 238125 h 847725"/>
              <a:gd name="connsiteX98" fmla="*/ 336550 w 673100"/>
              <a:gd name="connsiteY98" fmla="*/ 228600 h 847725"/>
              <a:gd name="connsiteX99" fmla="*/ 323850 w 673100"/>
              <a:gd name="connsiteY99" fmla="*/ 225425 h 847725"/>
              <a:gd name="connsiteX100" fmla="*/ 317500 w 673100"/>
              <a:gd name="connsiteY100" fmla="*/ 215900 h 847725"/>
              <a:gd name="connsiteX101" fmla="*/ 317500 w 673100"/>
              <a:gd name="connsiteY101" fmla="*/ 142875 h 847725"/>
              <a:gd name="connsiteX102" fmla="*/ 307975 w 673100"/>
              <a:gd name="connsiteY102" fmla="*/ 107950 h 847725"/>
              <a:gd name="connsiteX103" fmla="*/ 304800 w 673100"/>
              <a:gd name="connsiteY103" fmla="*/ 98425 h 847725"/>
              <a:gd name="connsiteX104" fmla="*/ 276225 w 673100"/>
              <a:gd name="connsiteY104" fmla="*/ 34925 h 847725"/>
              <a:gd name="connsiteX105" fmla="*/ 254000 w 673100"/>
              <a:gd name="connsiteY105" fmla="*/ 31750 h 847725"/>
              <a:gd name="connsiteX106" fmla="*/ 238125 w 673100"/>
              <a:gd name="connsiteY106" fmla="*/ 15875 h 847725"/>
              <a:gd name="connsiteX107" fmla="*/ 222250 w 673100"/>
              <a:gd name="connsiteY107" fmla="*/ 0 h 847725"/>
              <a:gd name="connsiteX108" fmla="*/ 212725 w 673100"/>
              <a:gd name="connsiteY108" fmla="*/ 6350 h 847725"/>
              <a:gd name="connsiteX109" fmla="*/ 200025 w 673100"/>
              <a:gd name="connsiteY109" fmla="*/ 34925 h 847725"/>
              <a:gd name="connsiteX110" fmla="*/ 196850 w 673100"/>
              <a:gd name="connsiteY110" fmla="*/ 44450 h 847725"/>
              <a:gd name="connsiteX111" fmla="*/ 165100 w 673100"/>
              <a:gd name="connsiteY111" fmla="*/ 50800 h 847725"/>
              <a:gd name="connsiteX112" fmla="*/ 146050 w 673100"/>
              <a:gd name="connsiteY112" fmla="*/ 60325 h 847725"/>
              <a:gd name="connsiteX113" fmla="*/ 152400 w 673100"/>
              <a:gd name="connsiteY113" fmla="*/ 69850 h 847725"/>
              <a:gd name="connsiteX114" fmla="*/ 161925 w 673100"/>
              <a:gd name="connsiteY114" fmla="*/ 73025 h 847725"/>
              <a:gd name="connsiteX115" fmla="*/ 174625 w 673100"/>
              <a:gd name="connsiteY115" fmla="*/ 92075 h 847725"/>
              <a:gd name="connsiteX116" fmla="*/ 180975 w 673100"/>
              <a:gd name="connsiteY116" fmla="*/ 101600 h 847725"/>
              <a:gd name="connsiteX117" fmla="*/ 190500 w 673100"/>
              <a:gd name="connsiteY117" fmla="*/ 12700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73100" h="847725">
                <a:moveTo>
                  <a:pt x="190500" y="127000"/>
                </a:moveTo>
                <a:lnTo>
                  <a:pt x="168275" y="133350"/>
                </a:lnTo>
                <a:cubicBezTo>
                  <a:pt x="146348" y="139330"/>
                  <a:pt x="164301" y="133616"/>
                  <a:pt x="146050" y="139700"/>
                </a:cubicBezTo>
                <a:cubicBezTo>
                  <a:pt x="143933" y="142875"/>
                  <a:pt x="141250" y="145738"/>
                  <a:pt x="139700" y="149225"/>
                </a:cubicBezTo>
                <a:cubicBezTo>
                  <a:pt x="136982" y="155342"/>
                  <a:pt x="137063" y="162706"/>
                  <a:pt x="133350" y="168275"/>
                </a:cubicBezTo>
                <a:lnTo>
                  <a:pt x="120650" y="187325"/>
                </a:lnTo>
                <a:cubicBezTo>
                  <a:pt x="118533" y="190500"/>
                  <a:pt x="116998" y="194152"/>
                  <a:pt x="114300" y="196850"/>
                </a:cubicBezTo>
                <a:cubicBezTo>
                  <a:pt x="111365" y="199785"/>
                  <a:pt x="100618" y="211778"/>
                  <a:pt x="95250" y="212725"/>
                </a:cubicBezTo>
                <a:cubicBezTo>
                  <a:pt x="80622" y="215306"/>
                  <a:pt x="65617" y="214842"/>
                  <a:pt x="50800" y="215900"/>
                </a:cubicBezTo>
                <a:cubicBezTo>
                  <a:pt x="49742" y="219075"/>
                  <a:pt x="48281" y="222143"/>
                  <a:pt x="47625" y="225425"/>
                </a:cubicBezTo>
                <a:cubicBezTo>
                  <a:pt x="42705" y="250023"/>
                  <a:pt x="46922" y="241525"/>
                  <a:pt x="41275" y="260350"/>
                </a:cubicBezTo>
                <a:cubicBezTo>
                  <a:pt x="39352" y="266761"/>
                  <a:pt x="41275" y="277283"/>
                  <a:pt x="34925" y="279400"/>
                </a:cubicBezTo>
                <a:lnTo>
                  <a:pt x="25400" y="282575"/>
                </a:lnTo>
                <a:cubicBezTo>
                  <a:pt x="26458" y="285750"/>
                  <a:pt x="26719" y="289315"/>
                  <a:pt x="28575" y="292100"/>
                </a:cubicBezTo>
                <a:cubicBezTo>
                  <a:pt x="31066" y="295836"/>
                  <a:pt x="37011" y="297269"/>
                  <a:pt x="38100" y="301625"/>
                </a:cubicBezTo>
                <a:cubicBezTo>
                  <a:pt x="39409" y="306860"/>
                  <a:pt x="36820" y="312447"/>
                  <a:pt x="34925" y="317500"/>
                </a:cubicBezTo>
                <a:cubicBezTo>
                  <a:pt x="29894" y="330917"/>
                  <a:pt x="23369" y="328760"/>
                  <a:pt x="9525" y="333375"/>
                </a:cubicBezTo>
                <a:lnTo>
                  <a:pt x="0" y="336550"/>
                </a:lnTo>
                <a:cubicBezTo>
                  <a:pt x="1058" y="339725"/>
                  <a:pt x="808" y="343708"/>
                  <a:pt x="3175" y="346075"/>
                </a:cubicBezTo>
                <a:cubicBezTo>
                  <a:pt x="8571" y="351471"/>
                  <a:pt x="22225" y="358775"/>
                  <a:pt x="22225" y="358775"/>
                </a:cubicBezTo>
                <a:cubicBezTo>
                  <a:pt x="24342" y="361950"/>
                  <a:pt x="28575" y="364484"/>
                  <a:pt x="28575" y="368300"/>
                </a:cubicBezTo>
                <a:cubicBezTo>
                  <a:pt x="28575" y="374993"/>
                  <a:pt x="22225" y="387350"/>
                  <a:pt x="22225" y="387350"/>
                </a:cubicBezTo>
                <a:cubicBezTo>
                  <a:pt x="25369" y="396781"/>
                  <a:pt x="27378" y="408378"/>
                  <a:pt x="34925" y="415925"/>
                </a:cubicBezTo>
                <a:cubicBezTo>
                  <a:pt x="37623" y="418623"/>
                  <a:pt x="41275" y="420158"/>
                  <a:pt x="44450" y="422275"/>
                </a:cubicBezTo>
                <a:cubicBezTo>
                  <a:pt x="45508" y="425450"/>
                  <a:pt x="46128" y="428807"/>
                  <a:pt x="47625" y="431800"/>
                </a:cubicBezTo>
                <a:cubicBezTo>
                  <a:pt x="49332" y="435213"/>
                  <a:pt x="53435" y="437547"/>
                  <a:pt x="53975" y="441325"/>
                </a:cubicBezTo>
                <a:cubicBezTo>
                  <a:pt x="54592" y="445645"/>
                  <a:pt x="51999" y="449829"/>
                  <a:pt x="50800" y="454025"/>
                </a:cubicBezTo>
                <a:cubicBezTo>
                  <a:pt x="49881" y="457243"/>
                  <a:pt x="48544" y="460332"/>
                  <a:pt x="47625" y="463550"/>
                </a:cubicBezTo>
                <a:cubicBezTo>
                  <a:pt x="39652" y="491457"/>
                  <a:pt x="48888" y="462937"/>
                  <a:pt x="41275" y="485775"/>
                </a:cubicBezTo>
                <a:cubicBezTo>
                  <a:pt x="42333" y="495300"/>
                  <a:pt x="41419" y="505258"/>
                  <a:pt x="44450" y="514350"/>
                </a:cubicBezTo>
                <a:cubicBezTo>
                  <a:pt x="46863" y="521590"/>
                  <a:pt x="57150" y="533400"/>
                  <a:pt x="57150" y="533400"/>
                </a:cubicBezTo>
                <a:cubicBezTo>
                  <a:pt x="56092" y="536575"/>
                  <a:pt x="53425" y="539624"/>
                  <a:pt x="53975" y="542925"/>
                </a:cubicBezTo>
                <a:cubicBezTo>
                  <a:pt x="55298" y="550863"/>
                  <a:pt x="64294" y="555096"/>
                  <a:pt x="69850" y="558800"/>
                </a:cubicBezTo>
                <a:cubicBezTo>
                  <a:pt x="71967" y="561975"/>
                  <a:pt x="74493" y="564912"/>
                  <a:pt x="76200" y="568325"/>
                </a:cubicBezTo>
                <a:cubicBezTo>
                  <a:pt x="77697" y="571318"/>
                  <a:pt x="76652" y="575905"/>
                  <a:pt x="79375" y="577850"/>
                </a:cubicBezTo>
                <a:cubicBezTo>
                  <a:pt x="84822" y="581741"/>
                  <a:pt x="92856" y="580487"/>
                  <a:pt x="98425" y="584200"/>
                </a:cubicBezTo>
                <a:lnTo>
                  <a:pt x="107950" y="590550"/>
                </a:lnTo>
                <a:cubicBezTo>
                  <a:pt x="119683" y="608149"/>
                  <a:pt x="107587" y="594229"/>
                  <a:pt x="123825" y="603250"/>
                </a:cubicBezTo>
                <a:cubicBezTo>
                  <a:pt x="130496" y="606956"/>
                  <a:pt x="135635" y="613537"/>
                  <a:pt x="142875" y="615950"/>
                </a:cubicBezTo>
                <a:cubicBezTo>
                  <a:pt x="174886" y="626620"/>
                  <a:pt x="125233" y="610340"/>
                  <a:pt x="165100" y="622300"/>
                </a:cubicBezTo>
                <a:cubicBezTo>
                  <a:pt x="171511" y="624223"/>
                  <a:pt x="177508" y="627820"/>
                  <a:pt x="184150" y="628650"/>
                </a:cubicBezTo>
                <a:cubicBezTo>
                  <a:pt x="219060" y="633014"/>
                  <a:pt x="201070" y="630883"/>
                  <a:pt x="238125" y="635000"/>
                </a:cubicBezTo>
                <a:cubicBezTo>
                  <a:pt x="265454" y="644110"/>
                  <a:pt x="250681" y="639727"/>
                  <a:pt x="282575" y="647700"/>
                </a:cubicBezTo>
                <a:cubicBezTo>
                  <a:pt x="289674" y="649475"/>
                  <a:pt x="309687" y="654133"/>
                  <a:pt x="314325" y="657225"/>
                </a:cubicBezTo>
                <a:cubicBezTo>
                  <a:pt x="317500" y="659342"/>
                  <a:pt x="320363" y="662025"/>
                  <a:pt x="323850" y="663575"/>
                </a:cubicBezTo>
                <a:cubicBezTo>
                  <a:pt x="357855" y="678688"/>
                  <a:pt x="330869" y="661904"/>
                  <a:pt x="352425" y="676275"/>
                </a:cubicBezTo>
                <a:cubicBezTo>
                  <a:pt x="356658" y="682625"/>
                  <a:pt x="362712" y="688085"/>
                  <a:pt x="365125" y="695325"/>
                </a:cubicBezTo>
                <a:cubicBezTo>
                  <a:pt x="366183" y="698500"/>
                  <a:pt x="366675" y="701924"/>
                  <a:pt x="368300" y="704850"/>
                </a:cubicBezTo>
                <a:cubicBezTo>
                  <a:pt x="372006" y="711521"/>
                  <a:pt x="373760" y="721487"/>
                  <a:pt x="381000" y="723900"/>
                </a:cubicBezTo>
                <a:lnTo>
                  <a:pt x="400050" y="730250"/>
                </a:lnTo>
                <a:lnTo>
                  <a:pt x="409575" y="733425"/>
                </a:lnTo>
                <a:cubicBezTo>
                  <a:pt x="417132" y="756095"/>
                  <a:pt x="412212" y="746906"/>
                  <a:pt x="422275" y="762000"/>
                </a:cubicBezTo>
                <a:cubicBezTo>
                  <a:pt x="423333" y="768350"/>
                  <a:pt x="424264" y="774723"/>
                  <a:pt x="425450" y="781050"/>
                </a:cubicBezTo>
                <a:cubicBezTo>
                  <a:pt x="426679" y="787605"/>
                  <a:pt x="431599" y="814246"/>
                  <a:pt x="434975" y="825500"/>
                </a:cubicBezTo>
                <a:cubicBezTo>
                  <a:pt x="436898" y="831911"/>
                  <a:pt x="434975" y="842433"/>
                  <a:pt x="441325" y="844550"/>
                </a:cubicBezTo>
                <a:lnTo>
                  <a:pt x="450850" y="847725"/>
                </a:lnTo>
                <a:cubicBezTo>
                  <a:pt x="457200" y="846667"/>
                  <a:pt x="464311" y="847744"/>
                  <a:pt x="469900" y="844550"/>
                </a:cubicBezTo>
                <a:cubicBezTo>
                  <a:pt x="472806" y="842890"/>
                  <a:pt x="473445" y="838351"/>
                  <a:pt x="473075" y="835025"/>
                </a:cubicBezTo>
                <a:cubicBezTo>
                  <a:pt x="472336" y="828372"/>
                  <a:pt x="466725" y="815975"/>
                  <a:pt x="466725" y="815975"/>
                </a:cubicBezTo>
                <a:cubicBezTo>
                  <a:pt x="478304" y="781237"/>
                  <a:pt x="458909" y="832926"/>
                  <a:pt x="479425" y="800100"/>
                </a:cubicBezTo>
                <a:cubicBezTo>
                  <a:pt x="482973" y="794424"/>
                  <a:pt x="483658" y="787400"/>
                  <a:pt x="485775" y="781050"/>
                </a:cubicBezTo>
                <a:cubicBezTo>
                  <a:pt x="486833" y="777875"/>
                  <a:pt x="488138" y="774772"/>
                  <a:pt x="488950" y="771525"/>
                </a:cubicBezTo>
                <a:cubicBezTo>
                  <a:pt x="490008" y="767292"/>
                  <a:pt x="489399" y="762232"/>
                  <a:pt x="492125" y="758825"/>
                </a:cubicBezTo>
                <a:cubicBezTo>
                  <a:pt x="494216" y="756212"/>
                  <a:pt x="498432" y="756569"/>
                  <a:pt x="501650" y="755650"/>
                </a:cubicBezTo>
                <a:cubicBezTo>
                  <a:pt x="505846" y="754451"/>
                  <a:pt x="510117" y="753533"/>
                  <a:pt x="514350" y="752475"/>
                </a:cubicBezTo>
                <a:cubicBezTo>
                  <a:pt x="517525" y="750358"/>
                  <a:pt x="521853" y="749361"/>
                  <a:pt x="523875" y="746125"/>
                </a:cubicBezTo>
                <a:cubicBezTo>
                  <a:pt x="527423" y="740449"/>
                  <a:pt x="530225" y="727075"/>
                  <a:pt x="530225" y="727075"/>
                </a:cubicBezTo>
                <a:cubicBezTo>
                  <a:pt x="522878" y="705035"/>
                  <a:pt x="526001" y="718511"/>
                  <a:pt x="530225" y="676275"/>
                </a:cubicBezTo>
                <a:cubicBezTo>
                  <a:pt x="530970" y="668829"/>
                  <a:pt x="531717" y="661342"/>
                  <a:pt x="533400" y="654050"/>
                </a:cubicBezTo>
                <a:cubicBezTo>
                  <a:pt x="535286" y="645876"/>
                  <a:pt x="539270" y="632305"/>
                  <a:pt x="546100" y="625475"/>
                </a:cubicBezTo>
                <a:cubicBezTo>
                  <a:pt x="548798" y="622777"/>
                  <a:pt x="551970" y="620221"/>
                  <a:pt x="555625" y="619125"/>
                </a:cubicBezTo>
                <a:cubicBezTo>
                  <a:pt x="562793" y="616975"/>
                  <a:pt x="570442" y="617008"/>
                  <a:pt x="577850" y="615950"/>
                </a:cubicBezTo>
                <a:cubicBezTo>
                  <a:pt x="583040" y="614220"/>
                  <a:pt x="593661" y="611608"/>
                  <a:pt x="596900" y="606425"/>
                </a:cubicBezTo>
                <a:cubicBezTo>
                  <a:pt x="600448" y="600749"/>
                  <a:pt x="603250" y="587375"/>
                  <a:pt x="603250" y="587375"/>
                </a:cubicBezTo>
                <a:cubicBezTo>
                  <a:pt x="604308" y="574675"/>
                  <a:pt x="603926" y="561772"/>
                  <a:pt x="606425" y="549275"/>
                </a:cubicBezTo>
                <a:cubicBezTo>
                  <a:pt x="607173" y="545533"/>
                  <a:pt x="609189" y="541054"/>
                  <a:pt x="612775" y="539750"/>
                </a:cubicBezTo>
                <a:cubicBezTo>
                  <a:pt x="621782" y="536475"/>
                  <a:pt x="631825" y="537633"/>
                  <a:pt x="641350" y="536575"/>
                </a:cubicBezTo>
                <a:cubicBezTo>
                  <a:pt x="664615" y="521065"/>
                  <a:pt x="640082" y="541011"/>
                  <a:pt x="654050" y="492125"/>
                </a:cubicBezTo>
                <a:cubicBezTo>
                  <a:pt x="655346" y="487590"/>
                  <a:pt x="669615" y="483762"/>
                  <a:pt x="673100" y="482600"/>
                </a:cubicBezTo>
                <a:cubicBezTo>
                  <a:pt x="671222" y="469453"/>
                  <a:pt x="676233" y="457200"/>
                  <a:pt x="660400" y="457200"/>
                </a:cubicBezTo>
                <a:cubicBezTo>
                  <a:pt x="657053" y="457200"/>
                  <a:pt x="654050" y="459317"/>
                  <a:pt x="650875" y="460375"/>
                </a:cubicBezTo>
                <a:cubicBezTo>
                  <a:pt x="644525" y="459317"/>
                  <a:pt x="637767" y="459676"/>
                  <a:pt x="631825" y="457200"/>
                </a:cubicBezTo>
                <a:cubicBezTo>
                  <a:pt x="624780" y="454265"/>
                  <a:pt x="612775" y="444500"/>
                  <a:pt x="612775" y="444500"/>
                </a:cubicBezTo>
                <a:cubicBezTo>
                  <a:pt x="609466" y="434574"/>
                  <a:pt x="606258" y="422163"/>
                  <a:pt x="596900" y="415925"/>
                </a:cubicBezTo>
                <a:lnTo>
                  <a:pt x="587375" y="409575"/>
                </a:lnTo>
                <a:cubicBezTo>
                  <a:pt x="571071" y="415010"/>
                  <a:pt x="570656" y="416591"/>
                  <a:pt x="546100" y="409575"/>
                </a:cubicBezTo>
                <a:cubicBezTo>
                  <a:pt x="513580" y="400284"/>
                  <a:pt x="556717" y="396348"/>
                  <a:pt x="514350" y="393700"/>
                </a:cubicBezTo>
                <a:lnTo>
                  <a:pt x="463550" y="390525"/>
                </a:lnTo>
                <a:cubicBezTo>
                  <a:pt x="461433" y="387350"/>
                  <a:pt x="458907" y="384413"/>
                  <a:pt x="457200" y="381000"/>
                </a:cubicBezTo>
                <a:cubicBezTo>
                  <a:pt x="455703" y="378007"/>
                  <a:pt x="456951" y="373100"/>
                  <a:pt x="454025" y="371475"/>
                </a:cubicBezTo>
                <a:cubicBezTo>
                  <a:pt x="446396" y="367237"/>
                  <a:pt x="428625" y="365125"/>
                  <a:pt x="428625" y="365125"/>
                </a:cubicBezTo>
                <a:cubicBezTo>
                  <a:pt x="415799" y="369400"/>
                  <a:pt x="420412" y="370357"/>
                  <a:pt x="406400" y="361950"/>
                </a:cubicBezTo>
                <a:cubicBezTo>
                  <a:pt x="399856" y="358023"/>
                  <a:pt x="387350" y="349250"/>
                  <a:pt x="387350" y="349250"/>
                </a:cubicBezTo>
                <a:cubicBezTo>
                  <a:pt x="369152" y="321953"/>
                  <a:pt x="390970" y="356490"/>
                  <a:pt x="377825" y="330200"/>
                </a:cubicBezTo>
                <a:cubicBezTo>
                  <a:pt x="373405" y="321359"/>
                  <a:pt x="368972" y="318172"/>
                  <a:pt x="361950" y="311150"/>
                </a:cubicBezTo>
                <a:cubicBezTo>
                  <a:pt x="360892" y="307975"/>
                  <a:pt x="360400" y="304551"/>
                  <a:pt x="358775" y="301625"/>
                </a:cubicBezTo>
                <a:cubicBezTo>
                  <a:pt x="355069" y="294954"/>
                  <a:pt x="346075" y="282575"/>
                  <a:pt x="346075" y="282575"/>
                </a:cubicBezTo>
                <a:cubicBezTo>
                  <a:pt x="344099" y="264794"/>
                  <a:pt x="343769" y="254299"/>
                  <a:pt x="339725" y="238125"/>
                </a:cubicBezTo>
                <a:cubicBezTo>
                  <a:pt x="338913" y="234878"/>
                  <a:pt x="339163" y="230691"/>
                  <a:pt x="336550" y="228600"/>
                </a:cubicBezTo>
                <a:cubicBezTo>
                  <a:pt x="333143" y="225874"/>
                  <a:pt x="328083" y="226483"/>
                  <a:pt x="323850" y="225425"/>
                </a:cubicBezTo>
                <a:cubicBezTo>
                  <a:pt x="321733" y="222250"/>
                  <a:pt x="317994" y="219684"/>
                  <a:pt x="317500" y="215900"/>
                </a:cubicBezTo>
                <a:cubicBezTo>
                  <a:pt x="310294" y="160650"/>
                  <a:pt x="308233" y="170675"/>
                  <a:pt x="317500" y="142875"/>
                </a:cubicBezTo>
                <a:cubicBezTo>
                  <a:pt x="313012" y="120436"/>
                  <a:pt x="316032" y="132120"/>
                  <a:pt x="307975" y="107950"/>
                </a:cubicBezTo>
                <a:lnTo>
                  <a:pt x="304800" y="98425"/>
                </a:lnTo>
                <a:cubicBezTo>
                  <a:pt x="301129" y="28680"/>
                  <a:pt x="321626" y="40978"/>
                  <a:pt x="276225" y="34925"/>
                </a:cubicBezTo>
                <a:lnTo>
                  <a:pt x="254000" y="31750"/>
                </a:lnTo>
                <a:cubicBezTo>
                  <a:pt x="237067" y="6350"/>
                  <a:pt x="259292" y="37042"/>
                  <a:pt x="238125" y="15875"/>
                </a:cubicBezTo>
                <a:cubicBezTo>
                  <a:pt x="216958" y="-5292"/>
                  <a:pt x="247650" y="16933"/>
                  <a:pt x="222250" y="0"/>
                </a:cubicBezTo>
                <a:cubicBezTo>
                  <a:pt x="219075" y="2117"/>
                  <a:pt x="215423" y="3652"/>
                  <a:pt x="212725" y="6350"/>
                </a:cubicBezTo>
                <a:cubicBezTo>
                  <a:pt x="205178" y="13897"/>
                  <a:pt x="203169" y="25494"/>
                  <a:pt x="200025" y="34925"/>
                </a:cubicBezTo>
                <a:cubicBezTo>
                  <a:pt x="198967" y="38100"/>
                  <a:pt x="200025" y="43392"/>
                  <a:pt x="196850" y="44450"/>
                </a:cubicBezTo>
                <a:cubicBezTo>
                  <a:pt x="180225" y="49992"/>
                  <a:pt x="190638" y="47152"/>
                  <a:pt x="165100" y="50800"/>
                </a:cubicBezTo>
                <a:cubicBezTo>
                  <a:pt x="161980" y="51840"/>
                  <a:pt x="146929" y="55929"/>
                  <a:pt x="146050" y="60325"/>
                </a:cubicBezTo>
                <a:cubicBezTo>
                  <a:pt x="145302" y="64067"/>
                  <a:pt x="149420" y="67466"/>
                  <a:pt x="152400" y="69850"/>
                </a:cubicBezTo>
                <a:cubicBezTo>
                  <a:pt x="155013" y="71941"/>
                  <a:pt x="158750" y="71967"/>
                  <a:pt x="161925" y="73025"/>
                </a:cubicBezTo>
                <a:lnTo>
                  <a:pt x="174625" y="92075"/>
                </a:lnTo>
                <a:cubicBezTo>
                  <a:pt x="176742" y="95250"/>
                  <a:pt x="179268" y="98187"/>
                  <a:pt x="180975" y="101600"/>
                </a:cubicBezTo>
                <a:lnTo>
                  <a:pt x="190500" y="127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8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7238A86-447E-6B50-39AB-AD2AA0494025}"/>
              </a:ext>
            </a:extLst>
          </p:cNvPr>
          <p:cNvSpPr/>
          <p:nvPr/>
        </p:nvSpPr>
        <p:spPr>
          <a:xfrm>
            <a:off x="872993" y="1813173"/>
            <a:ext cx="108915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Corbel" panose="020B0503020204020204" pitchFamily="34" charset="0"/>
              </a:rPr>
              <a:t>Zbudowanie bliskiej i powtarzalnej współpracy pomiędzy </a:t>
            </a:r>
            <a:r>
              <a:rPr lang="pl-PL" sz="2800" b="1" dirty="0">
                <a:latin typeface="Corbel" panose="020B0503020204020204" pitchFamily="34" charset="0"/>
              </a:rPr>
              <a:t>środowiskiem edukacji a sektorem nowoczesnych usług dla biznesu (NUB)</a:t>
            </a:r>
            <a:r>
              <a:rPr lang="pl-PL" sz="2800" dirty="0">
                <a:latin typeface="Corbel" panose="020B0503020204020204" pitchFamily="34" charset="0"/>
              </a:rPr>
              <a:t>. </a:t>
            </a:r>
          </a:p>
          <a:p>
            <a:endParaRPr lang="pl-PL" dirty="0"/>
          </a:p>
          <a:p>
            <a:r>
              <a:rPr lang="pl-PL" dirty="0"/>
              <a:t>SRK mają charakter doradczo-konsultacyjny wynikający z zapisów ustawy o PARP </a:t>
            </a:r>
            <a:r>
              <a:rPr lang="pl-PL" dirty="0">
                <a:solidFill>
                  <a:schemeClr val="accent2"/>
                </a:solidFill>
              </a:rPr>
              <a:t>(</a:t>
            </a:r>
            <a:r>
              <a:rPr lang="nn-NO" dirty="0" err="1">
                <a:solidFill>
                  <a:schemeClr val="accent2"/>
                </a:solidFill>
              </a:rPr>
              <a:t>Dz.U</a:t>
            </a:r>
            <a:r>
              <a:rPr lang="nn-NO" dirty="0">
                <a:solidFill>
                  <a:schemeClr val="accent2"/>
                </a:solidFill>
              </a:rPr>
              <a:t>. 2000 nr 109 </a:t>
            </a:r>
            <a:r>
              <a:rPr lang="nn-NO" dirty="0" err="1">
                <a:solidFill>
                  <a:schemeClr val="accent2"/>
                </a:solidFill>
              </a:rPr>
              <a:t>poz</a:t>
            </a:r>
            <a:r>
              <a:rPr lang="nn-NO" dirty="0">
                <a:solidFill>
                  <a:schemeClr val="accent2"/>
                </a:solidFill>
              </a:rPr>
              <a:t>. 1158</a:t>
            </a:r>
            <a:r>
              <a:rPr lang="pl-PL" dirty="0">
                <a:solidFill>
                  <a:schemeClr val="accent2"/>
                </a:solidFill>
              </a:rPr>
              <a:t>)</a:t>
            </a:r>
          </a:p>
          <a:p>
            <a:pPr algn="just"/>
            <a:endParaRPr lang="pl-PL" sz="2800" dirty="0">
              <a:latin typeface="Corbel" panose="020B0503020204020204" pitchFamily="34" charset="0"/>
            </a:endParaRPr>
          </a:p>
          <a:p>
            <a:pPr algn="just"/>
            <a:r>
              <a:rPr lang="pl-PL" sz="2000" dirty="0">
                <a:latin typeface="Corbel" panose="020B0503020204020204" pitchFamily="34" charset="0"/>
              </a:rPr>
              <a:t>Rezultat: </a:t>
            </a:r>
          </a:p>
          <a:p>
            <a:pPr algn="just"/>
            <a:r>
              <a:rPr lang="pl-PL" sz="2800" dirty="0">
                <a:solidFill>
                  <a:schemeClr val="accent2"/>
                </a:solidFill>
                <a:latin typeface="Corbel" panose="020B0503020204020204" pitchFamily="34" charset="0"/>
              </a:rPr>
              <a:t>Przygotowywanie kadr umożliwiających konkurowanie </a:t>
            </a:r>
            <a:r>
              <a:rPr lang="pl-PL" sz="2800" b="1" u="sng" dirty="0">
                <a:solidFill>
                  <a:schemeClr val="accent2"/>
                </a:solidFill>
                <a:latin typeface="Corbel" panose="020B0503020204020204" pitchFamily="34" charset="0"/>
              </a:rPr>
              <a:t>lokalnym</a:t>
            </a:r>
            <a:r>
              <a:rPr lang="pl-PL" sz="2800" dirty="0">
                <a:solidFill>
                  <a:schemeClr val="accent2"/>
                </a:solidFill>
                <a:latin typeface="Corbel" panose="020B0503020204020204" pitchFamily="34" charset="0"/>
              </a:rPr>
              <a:t> przedsiębiorcom </a:t>
            </a:r>
            <a:r>
              <a:rPr lang="pl-PL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– </a:t>
            </a:r>
            <a:r>
              <a:rPr lang="pl-PL" sz="3200" b="1" dirty="0">
                <a:solidFill>
                  <a:schemeClr val="accent2"/>
                </a:solidFill>
                <a:latin typeface="Corbel" panose="020B0503020204020204" pitchFamily="34" charset="0"/>
              </a:rPr>
              <a:t>mix kompetencji i dostępności zasobów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BD5FBD-3138-CFBB-E858-804DE51A2E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20" y="93504"/>
            <a:ext cx="7940160" cy="8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5B4E8F3-ED7E-3DE1-0526-538204B84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57" y="381272"/>
            <a:ext cx="4395804" cy="17269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8FFE10C-C1DE-C5E4-2438-8485776956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87" y="2367534"/>
            <a:ext cx="4925208" cy="148983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A9A4574-3647-2CDE-D62E-BD3C8DED15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69" y="4321252"/>
            <a:ext cx="4326792" cy="148983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EB878E-B511-BB71-27BA-F462E1EC19EF}"/>
              </a:ext>
            </a:extLst>
          </p:cNvPr>
          <p:cNvSpPr txBox="1"/>
          <p:nvPr/>
        </p:nvSpPr>
        <p:spPr>
          <a:xfrm>
            <a:off x="5957082" y="61073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https://sektorowaradanub.pl/o-radzie/deklaracja-czlonkowska/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9506C32-42B5-0C10-E4A7-2CFAE96E97B1}"/>
              </a:ext>
            </a:extLst>
          </p:cNvPr>
          <p:cNvSpPr txBox="1"/>
          <p:nvPr/>
        </p:nvSpPr>
        <p:spPr>
          <a:xfrm>
            <a:off x="5242329" y="2505670"/>
            <a:ext cx="2868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C00000"/>
                </a:solidFill>
              </a:rPr>
              <a:t>1..2..3</a:t>
            </a:r>
            <a:endParaRPr lang="pl-PL" sz="5400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6E0458-8306-9AD5-1913-8702041A8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76" y="381272"/>
            <a:ext cx="3557637" cy="50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99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E96ACF54-CC86-D694-797C-E91ED31E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136" y="690663"/>
            <a:ext cx="10787973" cy="4815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500" b="1" dirty="0">
                <a:solidFill>
                  <a:srgbClr val="BF0000"/>
                </a:solidFill>
                <a:latin typeface="Calibri" panose="020F0502020204030204" pitchFamily="34" charset="0"/>
              </a:rPr>
              <a:t>sektor Nowoczesne Usługi Biznesowe (NUB)</a:t>
            </a:r>
          </a:p>
          <a:p>
            <a:pPr marL="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ielość definicji, wielość zakresów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g raportów firm doradczo - konsultingowych BSS (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Business Service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 to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BPO, SSC, R&amp;D i ITO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ielość procesów biznesowych i wielość stanowisk pracy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ektor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statu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nascendi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kontekście definicyjnym, sektor wyodrębniony w realnej gospodarce (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Mordor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centrów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BSS w Polsce, ok.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pl-PL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tys.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bezpośrednio zatrudnionych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wpływ na ok 5% PKB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oczne zatrudnienia na poziomie ponad 5% nowych miejsc pracy</a:t>
            </a:r>
          </a:p>
        </p:txBody>
      </p:sp>
    </p:spTree>
    <p:extLst>
      <p:ext uri="{BB962C8B-B14F-4D97-AF65-F5344CB8AC3E}">
        <p14:creationId xmlns:p14="http://schemas.microsoft.com/office/powerpoint/2010/main" val="332318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27FE5EC5-790C-03E2-2683-F2895EC909A8}"/>
              </a:ext>
            </a:extLst>
          </p:cNvPr>
          <p:cNvSpPr/>
          <p:nvPr/>
        </p:nvSpPr>
        <p:spPr>
          <a:xfrm>
            <a:off x="1732240" y="1442624"/>
            <a:ext cx="872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dirty="0">
                <a:solidFill>
                  <a:srgbClr val="C00000"/>
                </a:solidFill>
              </a:rPr>
              <a:t>VUCA</a:t>
            </a:r>
          </a:p>
          <a:p>
            <a:pPr algn="ctr"/>
            <a:r>
              <a:rPr lang="pl-PL" sz="3600" dirty="0">
                <a:solidFill>
                  <a:srgbClr val="C00000"/>
                </a:solidFill>
              </a:rPr>
              <a:t>V</a:t>
            </a:r>
            <a:r>
              <a:rPr lang="pl-PL" sz="2400" dirty="0">
                <a:solidFill>
                  <a:srgbClr val="C00000"/>
                </a:solidFill>
              </a:rPr>
              <a:t> = zmienność  (</a:t>
            </a:r>
            <a:r>
              <a:rPr lang="pl-PL" sz="2400" dirty="0" err="1">
                <a:solidFill>
                  <a:srgbClr val="C00000"/>
                </a:solidFill>
              </a:rPr>
              <a:t>volatility</a:t>
            </a:r>
            <a:r>
              <a:rPr lang="pl-PL" sz="2400" dirty="0">
                <a:solidFill>
                  <a:srgbClr val="C00000"/>
                </a:solidFill>
              </a:rPr>
              <a:t>)	</a:t>
            </a:r>
            <a:r>
              <a:rPr lang="pl-PL" sz="3600" dirty="0">
                <a:solidFill>
                  <a:srgbClr val="C00000"/>
                </a:solidFill>
              </a:rPr>
              <a:t>U</a:t>
            </a:r>
            <a:r>
              <a:rPr lang="pl-PL" sz="2400" dirty="0">
                <a:solidFill>
                  <a:srgbClr val="C00000"/>
                </a:solidFill>
              </a:rPr>
              <a:t> = niepewność (</a:t>
            </a:r>
            <a:r>
              <a:rPr lang="pl-PL" sz="2400" dirty="0" err="1">
                <a:solidFill>
                  <a:srgbClr val="C00000"/>
                </a:solidFill>
              </a:rPr>
              <a:t>uncertainty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l-PL" sz="3600" dirty="0">
                <a:solidFill>
                  <a:srgbClr val="C00000"/>
                </a:solidFill>
              </a:rPr>
              <a:t>C</a:t>
            </a:r>
            <a:r>
              <a:rPr lang="pl-PL" sz="2400" dirty="0">
                <a:solidFill>
                  <a:srgbClr val="C00000"/>
                </a:solidFill>
              </a:rPr>
              <a:t> = złożoność (</a:t>
            </a:r>
            <a:r>
              <a:rPr lang="pl-PL" sz="2400" dirty="0" err="1">
                <a:solidFill>
                  <a:srgbClr val="C00000"/>
                </a:solidFill>
              </a:rPr>
              <a:t>complexity</a:t>
            </a:r>
            <a:r>
              <a:rPr lang="pl-PL" sz="2400" dirty="0">
                <a:solidFill>
                  <a:srgbClr val="C00000"/>
                </a:solidFill>
              </a:rPr>
              <a:t>)	</a:t>
            </a:r>
            <a:r>
              <a:rPr lang="pl-PL" sz="3600" dirty="0">
                <a:solidFill>
                  <a:srgbClr val="C00000"/>
                </a:solidFill>
              </a:rPr>
              <a:t>A </a:t>
            </a:r>
            <a:r>
              <a:rPr lang="pl-PL" sz="2400" dirty="0">
                <a:solidFill>
                  <a:srgbClr val="C00000"/>
                </a:solidFill>
              </a:rPr>
              <a:t>= niejednoznaczność (</a:t>
            </a:r>
            <a:r>
              <a:rPr lang="pl-PL" sz="2400" dirty="0" err="1">
                <a:solidFill>
                  <a:srgbClr val="C00000"/>
                </a:solidFill>
              </a:rPr>
              <a:t>ambiguity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0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B1FEE61-2121-4BD9-3AF5-203125C67124}"/>
              </a:ext>
            </a:extLst>
          </p:cNvPr>
          <p:cNvSpPr/>
          <p:nvPr/>
        </p:nvSpPr>
        <p:spPr>
          <a:xfrm>
            <a:off x="892879" y="337698"/>
            <a:ext cx="1020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BF0000"/>
                </a:solidFill>
                <a:latin typeface="Calibri" panose="020F0502020204030204" pitchFamily="34" charset="0"/>
              </a:rPr>
              <a:t>Prognozowane zmiany na rynku pracy. </a:t>
            </a:r>
            <a:r>
              <a:rPr lang="pl-PL" sz="3200" b="1" dirty="0" err="1">
                <a:solidFill>
                  <a:srgbClr val="BF0000"/>
                </a:solidFill>
                <a:latin typeface="Calibri" panose="020F0502020204030204" pitchFamily="34" charset="0"/>
              </a:rPr>
              <a:t>Przegląd</a:t>
            </a:r>
            <a:r>
              <a:rPr lang="pl-PL" sz="3200" b="1" dirty="0">
                <a:solidFill>
                  <a:srgbClr val="BF0000"/>
                </a:solidFill>
                <a:latin typeface="Calibri" panose="020F0502020204030204" pitchFamily="34" charset="0"/>
              </a:rPr>
              <a:t> scenariuszy </a:t>
            </a:r>
          </a:p>
          <a:p>
            <a:r>
              <a:rPr lang="pl-PL" sz="1200" dirty="0">
                <a:latin typeface="Calibri" panose="020F0502020204030204" pitchFamily="34" charset="0"/>
              </a:rPr>
              <a:t>Raport opracowany przez Instytut Analiz Rynku Pracy, w oparciu o przegląd literatury przedmiotu, na zlecenie Polskiej Agencji Rozwoju </a:t>
            </a:r>
            <a:r>
              <a:rPr lang="pl-PL" sz="1200" dirty="0" err="1">
                <a:latin typeface="Calibri" panose="020F0502020204030204" pitchFamily="34" charset="0"/>
              </a:rPr>
              <a:t>Przedsiębiorczości</a:t>
            </a:r>
            <a:r>
              <a:rPr lang="pl-PL" sz="1200" dirty="0">
                <a:latin typeface="Calibri" panose="020F0502020204030204" pitchFamily="34" charset="0"/>
              </a:rPr>
              <a:t>.</a:t>
            </a:r>
            <a:br>
              <a:rPr lang="pl-PL" sz="1200" dirty="0">
                <a:latin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</a:rPr>
              <a:t>Warszawa, maj 2022 </a:t>
            </a:r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5B8CE4-E010-029F-AB35-838CD2C09D9D}"/>
              </a:ext>
            </a:extLst>
          </p:cNvPr>
          <p:cNvSpPr/>
          <p:nvPr/>
        </p:nvSpPr>
        <p:spPr>
          <a:xfrm>
            <a:off x="892879" y="1510810"/>
            <a:ext cx="11052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OECD - </a:t>
            </a:r>
            <a:r>
              <a:rPr lang="pl-PL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65%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dzieci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rozpoczynających edukację będzie pracować w zawodach, które nie istnieją</a:t>
            </a: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CE978E-6EC7-CB4C-84B8-968498F01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930" y="2530213"/>
            <a:ext cx="2001316" cy="4192650"/>
          </a:xfrm>
          <a:prstGeom prst="rect">
            <a:avLst/>
          </a:prstGeom>
        </p:spPr>
      </p:pic>
      <p:pic>
        <p:nvPicPr>
          <p:cNvPr id="9" name="Google Shape;3213;p409">
            <a:extLst>
              <a:ext uri="{FF2B5EF4-FFF2-40B4-BE49-F238E27FC236}">
                <a16:creationId xmlns:a16="http://schemas.microsoft.com/office/drawing/2014/main" id="{618B5FF2-BBCE-32D5-E8D3-45780F10FD63}"/>
              </a:ext>
            </a:extLst>
          </p:cNvPr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486" y="2287500"/>
            <a:ext cx="2547625" cy="45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627AD60-4ADD-C9E0-DB1C-78A054CD10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26" y="3204771"/>
            <a:ext cx="3485360" cy="158404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55865C9-9A16-1FD1-7A2F-D4042488FE18}"/>
              </a:ext>
            </a:extLst>
          </p:cNvPr>
          <p:cNvSpPr txBox="1"/>
          <p:nvPr/>
        </p:nvSpPr>
        <p:spPr>
          <a:xfrm>
            <a:off x="4432601" y="4977858"/>
            <a:ext cx="3646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Kim z zawodu jest Leon Avatar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54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A75A9-0638-502F-B3C9-EE398EF4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C48E39-696F-EB01-8DA9-D917A0A8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80D361-C820-63D2-032E-E58EEC5E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5027E5-1977-5486-EFDF-AFF2CFF5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477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6E41AEF-0573-997C-BDCD-C4DF395E0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694" y="112645"/>
            <a:ext cx="3472179" cy="2940959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2F32BC82-574B-CEF4-6FFD-3A479FF5A5C0}"/>
              </a:ext>
            </a:extLst>
          </p:cNvPr>
          <p:cNvSpPr/>
          <p:nvPr/>
        </p:nvSpPr>
        <p:spPr>
          <a:xfrm>
            <a:off x="3074380" y="2037307"/>
            <a:ext cx="6043239" cy="278338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>
                <a:solidFill>
                  <a:srgbClr val="C00000"/>
                </a:solidFill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327888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EF778AE8-E874-C585-B1F4-031EE0F35515}"/>
              </a:ext>
            </a:extLst>
          </p:cNvPr>
          <p:cNvSpPr/>
          <p:nvPr/>
        </p:nvSpPr>
        <p:spPr>
          <a:xfrm>
            <a:off x="731386" y="2630173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5F1AA67-0191-6ED9-E7F0-F6AFA7C985DE}"/>
              </a:ext>
            </a:extLst>
          </p:cNvPr>
          <p:cNvSpPr/>
          <p:nvPr/>
        </p:nvSpPr>
        <p:spPr>
          <a:xfrm>
            <a:off x="742493" y="2005432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3415C5DE-29F4-00A8-F073-DBB84C118FBF}"/>
              </a:ext>
            </a:extLst>
          </p:cNvPr>
          <p:cNvSpPr/>
          <p:nvPr/>
        </p:nvSpPr>
        <p:spPr>
          <a:xfrm>
            <a:off x="741487" y="1689520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713D374-FC42-17A3-1A1E-8F1BA0E7DE55}"/>
              </a:ext>
            </a:extLst>
          </p:cNvPr>
          <p:cNvGrpSpPr/>
          <p:nvPr/>
        </p:nvGrpSpPr>
        <p:grpSpPr>
          <a:xfrm>
            <a:off x="5398941" y="6216809"/>
            <a:ext cx="6935988" cy="312686"/>
            <a:chOff x="7781149" y="156675"/>
            <a:chExt cx="4910106" cy="378059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A09B967F-6F90-779B-69F5-892152A2BB30}"/>
                </a:ext>
              </a:extLst>
            </p:cNvPr>
            <p:cNvSpPr/>
            <p:nvPr/>
          </p:nvSpPr>
          <p:spPr>
            <a:xfrm>
              <a:off x="7781149" y="156675"/>
              <a:ext cx="1198320" cy="37805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</a:rPr>
                <a:t>TALENT</a:t>
              </a: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A0F861F3-8C5B-AD9B-9290-8EE0E0642DE7}"/>
                </a:ext>
              </a:extLst>
            </p:cNvPr>
            <p:cNvSpPr txBox="1"/>
            <p:nvPr/>
          </p:nvSpPr>
          <p:spPr>
            <a:xfrm>
              <a:off x="8979469" y="162609"/>
              <a:ext cx="3711786" cy="37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/>
                  </a:solidFill>
                </a:rPr>
                <a:t>uczeń/student/pracownik/przedsiębiorca/urzędnik/nauczyciel</a:t>
              </a:r>
            </a:p>
          </p:txBody>
        </p:sp>
      </p:grpSp>
      <p:sp>
        <p:nvSpPr>
          <p:cNvPr id="10" name="Owal 9">
            <a:extLst>
              <a:ext uri="{FF2B5EF4-FFF2-40B4-BE49-F238E27FC236}">
                <a16:creationId xmlns:a16="http://schemas.microsoft.com/office/drawing/2014/main" id="{16DE734C-470C-B85D-6624-DACE923AB6FF}"/>
              </a:ext>
            </a:extLst>
          </p:cNvPr>
          <p:cNvSpPr/>
          <p:nvPr/>
        </p:nvSpPr>
        <p:spPr>
          <a:xfrm>
            <a:off x="811373" y="270933"/>
            <a:ext cx="3252625" cy="10639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rgbClr val="C00000"/>
                </a:solidFill>
              </a:rPr>
              <a:t>TALENT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084EE6-1795-768F-13C7-571ADC4E61CE}"/>
              </a:ext>
            </a:extLst>
          </p:cNvPr>
          <p:cNvSpPr txBox="1"/>
          <p:nvPr/>
        </p:nvSpPr>
        <p:spPr>
          <a:xfrm>
            <a:off x="723319" y="1606996"/>
            <a:ext cx="112849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1. Kompetencje językowe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2 języki obce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2. Kompetencje merytoryczne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zaawansowane systemy informatyczne np. ERP, zarządzanie projektami, finanse-rachunkowość, sztuczna inteligencja,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cyberbezpieczeństwo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metaverse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robotyka itp.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3. Kompetencje miękkie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zarządzanie konfliktem, praca hybrydowa i efektywna praca zdalna,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szerokokontekstowość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zarządzanie obciążeniem kognitywnym, umiejętność uczenia się</a:t>
            </a: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pPr algn="ctr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niezbędny w sektorze 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NUB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na stanowiskach </a:t>
            </a:r>
            <a:r>
              <a:rPr lang="pl-PL" sz="2800" b="1" dirty="0" err="1">
                <a:solidFill>
                  <a:srgbClr val="C00000"/>
                </a:solidFill>
                <a:latin typeface="Corbel"/>
              </a:rPr>
              <a:t>middle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 </a:t>
            </a:r>
            <a:r>
              <a:rPr lang="pl-PL" sz="2800" b="1" dirty="0" err="1">
                <a:solidFill>
                  <a:srgbClr val="C00000"/>
                </a:solidFill>
                <a:latin typeface="Corbel"/>
              </a:rPr>
              <a:t>level</a:t>
            </a:r>
            <a:endParaRPr lang="pl-PL" sz="2800" b="1" dirty="0">
              <a:solidFill>
                <a:srgbClr val="C00000"/>
              </a:solidFill>
              <a:latin typeface="Corbel"/>
            </a:endParaRPr>
          </a:p>
          <a:p>
            <a:pPr algn="ctr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i</a:t>
            </a:r>
          </a:p>
          <a:p>
            <a:pPr algn="ctr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gotowy do założenia 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własnej działalności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/ pracy w innych miejscach wymagających nowoczesnych kompetencji</a:t>
            </a:r>
          </a:p>
        </p:txBody>
      </p:sp>
    </p:spTree>
    <p:extLst>
      <p:ext uri="{BB962C8B-B14F-4D97-AF65-F5344CB8AC3E}">
        <p14:creationId xmlns:p14="http://schemas.microsoft.com/office/powerpoint/2010/main" val="26457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8914C256-2807-63F5-635E-7437E3F09AA9}"/>
              </a:ext>
            </a:extLst>
          </p:cNvPr>
          <p:cNvGrpSpPr/>
          <p:nvPr/>
        </p:nvGrpSpPr>
        <p:grpSpPr>
          <a:xfrm>
            <a:off x="5398941" y="6216809"/>
            <a:ext cx="6935988" cy="312686"/>
            <a:chOff x="7781149" y="156675"/>
            <a:chExt cx="4910106" cy="378059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614C9FBD-F20C-70AA-135A-63EA3C3FE476}"/>
                </a:ext>
              </a:extLst>
            </p:cNvPr>
            <p:cNvSpPr/>
            <p:nvPr/>
          </p:nvSpPr>
          <p:spPr>
            <a:xfrm>
              <a:off x="7781149" y="156675"/>
              <a:ext cx="1198320" cy="37805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</a:rPr>
                <a:t>TALENT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E90330E-4D28-B1E0-5071-7B986B099BB6}"/>
                </a:ext>
              </a:extLst>
            </p:cNvPr>
            <p:cNvSpPr txBox="1"/>
            <p:nvPr/>
          </p:nvSpPr>
          <p:spPr>
            <a:xfrm>
              <a:off x="8979469" y="162609"/>
              <a:ext cx="3711786" cy="37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/>
                  </a:solidFill>
                </a:rPr>
                <a:t>uczeń/student/pracownik/przedsiębiorca/urzędnik/nauczyciel</a:t>
              </a:r>
            </a:p>
          </p:txBody>
        </p:sp>
      </p:grpSp>
      <p:pic>
        <p:nvPicPr>
          <p:cNvPr id="8" name="Symbol zastępczy zawartości 11">
            <a:extLst>
              <a:ext uri="{FF2B5EF4-FFF2-40B4-BE49-F238E27FC236}">
                <a16:creationId xmlns:a16="http://schemas.microsoft.com/office/drawing/2014/main" id="{ED42AA6F-7734-842A-8421-06CC9651F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011" y="2096838"/>
            <a:ext cx="5036989" cy="323559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32DF50-97A6-D65D-71D6-610D9259974B}"/>
              </a:ext>
            </a:extLst>
          </p:cNvPr>
          <p:cNvSpPr txBox="1"/>
          <p:nvPr/>
        </p:nvSpPr>
        <p:spPr>
          <a:xfrm>
            <a:off x="1052031" y="920260"/>
            <a:ext cx="10087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Zintegrowana Strategia Umiejętności 2030 (ZSU 2030)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dirty="0">
              <a:highlight>
                <a:srgbClr val="FFFF00"/>
              </a:highligh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78AF22-2E7E-BC91-4561-9FDD32306FA7}"/>
              </a:ext>
            </a:extLst>
          </p:cNvPr>
          <p:cNvSpPr txBox="1"/>
          <p:nvPr/>
        </p:nvSpPr>
        <p:spPr>
          <a:xfrm>
            <a:off x="1992406" y="320931"/>
            <a:ext cx="820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Zintegrowany System Kwalifikacji (ZSK)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2016 </a:t>
            </a:r>
            <a:endParaRPr lang="pl-PL" sz="2000" dirty="0">
              <a:highlight>
                <a:srgbClr val="FFFF00"/>
              </a:highlight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05A2836-E1F4-621A-302A-81EF476FC3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02400"/>
            <a:ext cx="6370522" cy="363376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06B1D4-F238-6BC6-1B0B-6A6B51BDF8F4}"/>
              </a:ext>
            </a:extLst>
          </p:cNvPr>
          <p:cNvSpPr txBox="1"/>
          <p:nvPr/>
        </p:nvSpPr>
        <p:spPr>
          <a:xfrm>
            <a:off x="5428568" y="1742895"/>
            <a:ext cx="1883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zawód</a:t>
            </a:r>
            <a:endParaRPr lang="pl-PL" sz="4000" dirty="0"/>
          </a:p>
        </p:txBody>
      </p:sp>
      <p:sp>
        <p:nvSpPr>
          <p:cNvPr id="17" name="Mnożenie 16">
            <a:extLst>
              <a:ext uri="{FF2B5EF4-FFF2-40B4-BE49-F238E27FC236}">
                <a16:creationId xmlns:a16="http://schemas.microsoft.com/office/drawing/2014/main" id="{2A78154C-05FA-087E-FE34-42A193D3137F}"/>
              </a:ext>
            </a:extLst>
          </p:cNvPr>
          <p:cNvSpPr/>
          <p:nvPr/>
        </p:nvSpPr>
        <p:spPr>
          <a:xfrm>
            <a:off x="5428568" y="1326768"/>
            <a:ext cx="1936545" cy="1605575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049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8871</TotalTime>
  <Words>893</Words>
  <Application>Microsoft Office PowerPoint</Application>
  <PresentationFormat>Panoramiczny</PresentationFormat>
  <Paragraphs>228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CIDFont+F1</vt:lpstr>
      <vt:lpstr>CIDFont+F2</vt:lpstr>
      <vt:lpstr>Corbel</vt:lpstr>
      <vt:lpstr>Helvetica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Cyfrowa Reindustrializacja</vt:lpstr>
      <vt:lpstr>Cyfrowa Reindustrializacja</vt:lpstr>
      <vt:lpstr>Prezentacja programu PowerPoint</vt:lpstr>
      <vt:lpstr>Prezentacja programu PowerPoint</vt:lpstr>
      <vt:lpstr>Prezentacja programu PowerPoint</vt:lpstr>
      <vt:lpstr>VUCA</vt:lpstr>
      <vt:lpstr>Prezentacja programu PowerPoint</vt:lpstr>
      <vt:lpstr>Róbmy to</vt:lpstr>
      <vt:lpstr>DRUK 3D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Migałka</dc:creator>
  <cp:lastModifiedBy>Łukasz Wysocki</cp:lastModifiedBy>
  <cp:revision>166</cp:revision>
  <cp:lastPrinted>2022-09-26T15:36:59Z</cp:lastPrinted>
  <dcterms:created xsi:type="dcterms:W3CDTF">2022-05-05T11:45:30Z</dcterms:created>
  <dcterms:modified xsi:type="dcterms:W3CDTF">2023-02-06T07:20:06Z</dcterms:modified>
</cp:coreProperties>
</file>