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1048" r:id="rId3"/>
    <p:sldId id="1193" r:id="rId4"/>
    <p:sldId id="257" r:id="rId5"/>
    <p:sldId id="1288" r:id="rId6"/>
    <p:sldId id="1290" r:id="rId7"/>
    <p:sldId id="1194" r:id="rId8"/>
    <p:sldId id="1197" r:id="rId9"/>
    <p:sldId id="1196" r:id="rId10"/>
    <p:sldId id="260" r:id="rId11"/>
    <p:sldId id="1259" r:id="rId12"/>
    <p:sldId id="1268" r:id="rId13"/>
    <p:sldId id="1266" r:id="rId14"/>
    <p:sldId id="1205" r:id="rId15"/>
    <p:sldId id="1260" r:id="rId16"/>
    <p:sldId id="1271" r:id="rId17"/>
    <p:sldId id="262" r:id="rId18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żytkownik systemu Windows" initials="UsW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D2"/>
    <a:srgbClr val="350E7A"/>
    <a:srgbClr val="FF6600"/>
    <a:srgbClr val="1A3298"/>
    <a:srgbClr val="66C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16" autoAdjust="0"/>
    <p:restoredTop sz="93947" autoAdjust="0"/>
  </p:normalViewPr>
  <p:slideViewPr>
    <p:cSldViewPr snapToGrid="0">
      <p:cViewPr varScale="1">
        <p:scale>
          <a:sx n="105" d="100"/>
          <a:sy n="105" d="100"/>
        </p:scale>
        <p:origin x="138" y="3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15D6C-98AD-47E7-9CC6-B885B0584043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8D0D9-7721-45FA-A730-26FBA4CE150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B1547-15CF-4B44-B198-B379A0D2B858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BDFC4-4A98-4264-B016-7B1308C44E4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110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533ABE-5C41-4BC8-8DA1-8E61521331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579370-888F-43C6-99C2-123C68F91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BBD4E11-51C4-4C1B-A616-B45A55777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0059-A597-4BF9-AD68-12EFE2D47CD7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576833-C108-48BF-8396-D44C0381C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D2FA3D0-5013-4FD6-8172-301AF9DF1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2985-D972-45B3-801C-0E6D2D1344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6236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DB347D-87D8-4336-88C5-94A6F603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8BFFF8E-0CE8-4D8E-9F9B-D923EC371E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A2F689-8F35-42AB-B4C9-4ABD7D46F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0059-A597-4BF9-AD68-12EFE2D47CD7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18DA79B-6399-4752-8F00-0A7E54B51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5ADE33A-4CAD-4D90-A3C9-9995B5882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2985-D972-45B3-801C-0E6D2D1344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199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589287F-8228-443E-820D-59385DE1D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ED8E875-C5EC-4F3A-A9C4-B1903E802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9C134D0-147D-42B6-A0DE-B01DD34FE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0059-A597-4BF9-AD68-12EFE2D47CD7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726002-3107-4858-B169-80FA7CE64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92ED5A0-1509-4A87-855F-6CD03FEF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2985-D972-45B3-801C-0E6D2D1344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3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19A89B3-99FA-46EB-A78D-72932B00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33FA23-E58D-4A78-8982-18751B3F2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22F8E5-8C55-4783-8338-9554AB987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0059-A597-4BF9-AD68-12EFE2D47CD7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EB11F53-D25B-46F4-B4FA-A749DDFD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B114CC7-7CB0-468F-AF79-73DE6CFF8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2985-D972-45B3-801C-0E6D2D1344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009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898021-F759-4174-A9F9-8F773ADA8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ADFAA97-429B-4FAB-9BF2-2EAAFD866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36EF5D9-7F64-4F81-8653-D6C3B26D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0059-A597-4BF9-AD68-12EFE2D47CD7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CE1ED0-BBC4-41BC-B1B1-D6D8DF52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EC88243-0396-49C5-9C82-FF09DD718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2985-D972-45B3-801C-0E6D2D1344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445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6983F97-C1F7-4B5A-B505-BD40D377C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CDDC96-A99F-45B3-819A-49D3DD3E0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80A307D-F8CF-4555-9541-EAB7FDA43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5899AAC-5C54-46F4-A798-609B73310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0059-A597-4BF9-AD68-12EFE2D47CD7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D78E85E-844F-48A6-95C1-6D25D453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3CFC209-6D52-4406-A405-E6213853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2985-D972-45B3-801C-0E6D2D1344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6536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F23E674-0854-4247-991F-FB545420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C2AC81-EC2F-4B70-80AE-B3F9AB27A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ADD1F44-2FC9-488A-AE08-8881ED0DE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2F8AA83-B001-4BCE-9FE4-E8B58694B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1447148-F400-44E1-ABBF-5E18EA53E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59D6337-2621-4FE0-A2F8-2CB32367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0059-A597-4BF9-AD68-12EFE2D47CD7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D8D49F7-814D-42AF-A17A-721D1C3E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27044C98-9620-473A-9988-C6EC34E0C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2985-D972-45B3-801C-0E6D2D1344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562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8CFB18-2D16-4DE9-966D-0946A9EA3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FB7D13A-CE10-4B1C-ABA3-8EBAF0472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0059-A597-4BF9-AD68-12EFE2D47CD7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07DE943-94C5-4A81-8469-ADD5106A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2D7B325-F75A-4BB5-9E56-25486A60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2985-D972-45B3-801C-0E6D2D1344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072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9C6D50D-4681-4BFD-B248-0C6C63171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0059-A597-4BF9-AD68-12EFE2D47CD7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87282D7F-3C61-4680-AC22-BBDB90B5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B05C8A1-645D-471C-86B1-A3FF80300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2985-D972-45B3-801C-0E6D2D1344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00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5BC00-3B31-4DF3-8389-2E63EB85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DCABAC-8AC8-42F0-85AD-7C8BCF0EA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800299E-2361-49FD-9100-495F18F05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2C54EEC-29E5-4567-BB33-C1A85DFF8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0059-A597-4BF9-AD68-12EFE2D47CD7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F5BA166-221B-47A6-B20A-DC0C6BE92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A36F378-656F-4FE1-A7EF-1FA32B1F8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2985-D972-45B3-801C-0E6D2D1344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0992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EFFE2F-7481-4052-94C2-2292F5C77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88CB0EF-5A2E-45CB-BEED-926D25569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9C843D7-A8A4-49C9-9D0B-9640E6CBD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469D98E-20F5-49DC-8491-48C970A0F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20059-A597-4BF9-AD68-12EFE2D47CD7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763B52D-8023-463E-82A9-A5F5139F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0063FB1-09D8-42A7-A9D2-EE68873B1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52985-D972-45B3-801C-0E6D2D1344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92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B5301BA-D44D-4DFB-B89D-57DEC810D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318BC51-E2F3-428B-8C81-6701D5390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F29F633-8B5B-45FB-A83E-7813601363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0059-A597-4BF9-AD68-12EFE2D47CD7}" type="datetimeFigureOut">
              <a:rPr lang="pl-PL" smtClean="0"/>
              <a:pPr/>
              <a:t>24.01.2023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B897C94-083E-4029-ABDE-E32F47FF0A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878FC77-3349-492B-BCF3-8B3FDC4580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52985-D972-45B3-801C-0E6D2D13446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02ACC31-A25E-4BDA-9B85-0824329BDC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138A97F-87AF-45C9-9615-72CED18A24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34DDDD4B-D605-450D-8307-0D135509CC17}"/>
              </a:ext>
            </a:extLst>
          </p:cNvPr>
          <p:cNvSpPr/>
          <p:nvPr/>
        </p:nvSpPr>
        <p:spPr>
          <a:xfrm>
            <a:off x="-1" y="0"/>
            <a:ext cx="12192000" cy="5619565"/>
          </a:xfrm>
          <a:prstGeom prst="rect">
            <a:avLst/>
          </a:prstGeom>
          <a:solidFill>
            <a:srgbClr val="008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FCA52B78-B28A-4AE2-9CEA-BC391ED5A7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72" y="964643"/>
            <a:ext cx="2568798" cy="327770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49A453E-8331-4064-AF16-1B4D493CD0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72" y="5840162"/>
            <a:ext cx="9716655" cy="677474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757779" y="2121408"/>
            <a:ext cx="648291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800" b="1" dirty="0" smtClean="0">
              <a:solidFill>
                <a:srgbClr val="FFC000"/>
              </a:solidFill>
            </a:endParaRPr>
          </a:p>
          <a:p>
            <a:pPr algn="ctr"/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Jakie </a:t>
            </a:r>
            <a:r>
              <a:rPr lang="pl-PL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umiejętności, kompetencje </a:t>
            </a:r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będą potrzebne </a:t>
            </a:r>
            <a:r>
              <a:rPr lang="pl-PL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w </a:t>
            </a:r>
            <a:r>
              <a:rPr lang="pl-PL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przyszłości?</a:t>
            </a:r>
            <a:r>
              <a:rPr lang="pl-PL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 </a:t>
            </a:r>
          </a:p>
          <a:p>
            <a:pPr algn="ctr"/>
            <a:endParaRPr lang="pl-PL" sz="1000" b="1" dirty="0">
              <a:solidFill>
                <a:srgbClr val="FFC000"/>
              </a:solidFill>
            </a:endParaRPr>
          </a:p>
          <a:p>
            <a:pPr algn="ctr"/>
            <a:r>
              <a:rPr lang="pl-PL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O platformie </a:t>
            </a:r>
            <a:r>
              <a:rPr lang="pl-PL" sz="1600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system.zawodowcy.org</a:t>
            </a:r>
            <a:r>
              <a:rPr lang="pl-PL" sz="1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w kontekście narzędzia dla doradców zawodowych, nauczycieli, uczniów oraz </a:t>
            </a:r>
            <a:r>
              <a:rPr lang="pl-PL" sz="1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pracodawców</a:t>
            </a:r>
            <a:endParaRPr lang="pl-PL" sz="1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9300972" y="5119042"/>
            <a:ext cx="300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Agnieszka Tobis</a:t>
            </a:r>
          </a:p>
          <a:p>
            <a:r>
              <a:rPr lang="pl-PL" sz="1200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Departament Edukacji i Nauki UMWW</a:t>
            </a:r>
            <a:endParaRPr lang="pl-PL" sz="12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20982" y="5257800"/>
            <a:ext cx="38846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>
                    <a:lumMod val="75000"/>
                  </a:schemeClr>
                </a:solidFill>
              </a:rPr>
              <a:t>„Czas zawodowców BIS – zawodowa Wielkopolska”</a:t>
            </a:r>
            <a:endParaRPr lang="pl-PL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4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B30DC5CC-A6D1-41BE-914C-DB9EED835E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653" y="5970331"/>
            <a:ext cx="1766886" cy="50571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08DA353-896F-444E-BCFB-D18CA7591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8" y="5658678"/>
            <a:ext cx="862521" cy="1100549"/>
          </a:xfrm>
          <a:prstGeom prst="rect">
            <a:avLst/>
          </a:prstGeom>
        </p:spPr>
      </p:pic>
      <p:sp>
        <p:nvSpPr>
          <p:cNvPr id="9" name="Trójkąt równoramienny 8">
            <a:extLst>
              <a:ext uri="{FF2B5EF4-FFF2-40B4-BE49-F238E27FC236}">
                <a16:creationId xmlns:a16="http://schemas.microsoft.com/office/drawing/2014/main" id="{FA53A765-1D10-4A8E-B55B-DB3C3F728001}"/>
              </a:ext>
            </a:extLst>
          </p:cNvPr>
          <p:cNvSpPr/>
          <p:nvPr/>
        </p:nvSpPr>
        <p:spPr>
          <a:xfrm rot="5400000">
            <a:off x="-2581109" y="2981746"/>
            <a:ext cx="6096000" cy="933782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rójkąt równoramienny 10">
            <a:extLst>
              <a:ext uri="{FF2B5EF4-FFF2-40B4-BE49-F238E27FC236}">
                <a16:creationId xmlns:a16="http://schemas.microsoft.com/office/drawing/2014/main" id="{3B806DC8-9D58-4201-96AF-4B1C5D40652D}"/>
              </a:ext>
            </a:extLst>
          </p:cNvPr>
          <p:cNvSpPr/>
          <p:nvPr/>
        </p:nvSpPr>
        <p:spPr>
          <a:xfrm rot="5400000">
            <a:off x="-187512" y="160878"/>
            <a:ext cx="2578962" cy="2203938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Symbol zastępczy zawartości 5">
            <a:extLst>
              <a:ext uri="{FF2B5EF4-FFF2-40B4-BE49-F238E27FC236}">
                <a16:creationId xmlns:a16="http://schemas.microsoft.com/office/drawing/2014/main" id="{88B6306D-6739-4DE2-AD94-9615E3F389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360" y="5403741"/>
            <a:ext cx="1141640" cy="1454259"/>
          </a:xfrm>
          <a:prstGeom prst="rect">
            <a:avLst/>
          </a:prstGeom>
        </p:spPr>
      </p:pic>
      <p:pic>
        <p:nvPicPr>
          <p:cNvPr id="14" name="Obraz 13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t="39968" r="-1128" b="36965"/>
          <a:stretch/>
        </p:blipFill>
        <p:spPr bwMode="auto">
          <a:xfrm>
            <a:off x="1509509" y="3365105"/>
            <a:ext cx="9696450" cy="1296035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Prostokąt 6"/>
          <p:cNvSpPr/>
          <p:nvPr/>
        </p:nvSpPr>
        <p:spPr>
          <a:xfrm>
            <a:off x="2377916" y="1893350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>
                <a:solidFill>
                  <a:srgbClr val="000000"/>
                </a:solidFill>
                <a:latin typeface="Open Sans"/>
              </a:rPr>
              <a:t>Co mogę zrobić?</a:t>
            </a:r>
          </a:p>
          <a:p>
            <a:r>
              <a:rPr lang="pl-PL" sz="1400" dirty="0">
                <a:solidFill>
                  <a:srgbClr val="000000"/>
                </a:solidFill>
                <a:latin typeface="Open Sans"/>
              </a:rPr>
              <a:t>Sprawdź wybraną przez siebie ścieżkę kariery i zobacz, do jakiego etapu pasujesz najlepiej.</a:t>
            </a:r>
            <a:endParaRPr lang="pl-PL" sz="14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12" name="Trójkąt równoramienny 11">
            <a:extLst>
              <a:ext uri="{FF2B5EF4-FFF2-40B4-BE49-F238E27FC236}">
                <a16:creationId xmlns:a16="http://schemas.microsoft.com/office/drawing/2014/main" id="{F4D84266-A185-4465-962D-04E3115F6707}"/>
              </a:ext>
            </a:extLst>
          </p:cNvPr>
          <p:cNvSpPr/>
          <p:nvPr/>
        </p:nvSpPr>
        <p:spPr>
          <a:xfrm rot="10800000">
            <a:off x="986600" y="0"/>
            <a:ext cx="1697986" cy="2223732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3D635E3-56DA-412D-AA3F-138C524FB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592" y="477862"/>
            <a:ext cx="8820980" cy="1218646"/>
          </a:xfrm>
        </p:spPr>
        <p:txBody>
          <a:bodyPr>
            <a:normAutofit/>
          </a:bodyPr>
          <a:lstStyle/>
          <a:p>
            <a:pPr algn="just"/>
            <a:r>
              <a:rPr lang="pl-PL" sz="2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Ścieżki kariery </a:t>
            </a:r>
            <a:r>
              <a:rPr lang="pl-PL" sz="20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2000" dirty="0"/>
              <a:t> </a:t>
            </a:r>
            <a:r>
              <a:rPr lang="pl-PL" sz="1600" b="1" dirty="0">
                <a:solidFill>
                  <a:srgbClr val="000000"/>
                </a:solidFill>
                <a:latin typeface="Open Sans"/>
                <a:ea typeface="+mn-ea"/>
                <a:cs typeface="+mn-cs"/>
              </a:rPr>
              <a:t>plan kariery zawodowej</a:t>
            </a:r>
            <a:r>
              <a:rPr lang="pl-PL" sz="1600" dirty="0">
                <a:solidFill>
                  <a:srgbClr val="000000"/>
                </a:solidFill>
                <a:latin typeface="Open Sans"/>
                <a:ea typeface="+mn-ea"/>
                <a:cs typeface="+mn-cs"/>
              </a:rPr>
              <a:t> oferowany pracownikowi przez przedsiębiorstwo. Jako karierę zawodową rozumiemy </a:t>
            </a:r>
            <a:r>
              <a:rPr lang="pl-PL" sz="1600" b="1" dirty="0">
                <a:solidFill>
                  <a:srgbClr val="000000"/>
                </a:solidFill>
                <a:latin typeface="Open Sans"/>
                <a:ea typeface="+mn-ea"/>
                <a:cs typeface="+mn-cs"/>
              </a:rPr>
              <a:t>indywidualny scenariusz życia zawodowego</a:t>
            </a:r>
            <a:r>
              <a:rPr lang="pl-PL" sz="1600" dirty="0">
                <a:solidFill>
                  <a:srgbClr val="000000"/>
                </a:solidFill>
                <a:latin typeface="Open Sans"/>
                <a:ea typeface="+mn-ea"/>
                <a:cs typeface="+mn-cs"/>
              </a:rPr>
              <a:t>, który obejmuje różne aspekty aktywności.</a:t>
            </a:r>
          </a:p>
        </p:txBody>
      </p:sp>
      <p:sp>
        <p:nvSpPr>
          <p:cNvPr id="16" name="Elipsa 5">
            <a:extLst>
              <a:ext uri="{FF2B5EF4-FFF2-40B4-BE49-F238E27FC236}">
                <a16:creationId xmlns:a16="http://schemas.microsoft.com/office/drawing/2014/main" id="{05F71950-95ED-49EF-A72A-A80D432AE055}"/>
              </a:ext>
            </a:extLst>
          </p:cNvPr>
          <p:cNvSpPr/>
          <p:nvPr/>
        </p:nvSpPr>
        <p:spPr>
          <a:xfrm>
            <a:off x="5548756" y="4627249"/>
            <a:ext cx="1863636" cy="167027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778B5D1C-E7AD-49FC-A731-E7243C2A16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75398" y="4962910"/>
            <a:ext cx="1600052" cy="881661"/>
          </a:xfrm>
          <a:prstGeom prst="rect">
            <a:avLst/>
          </a:prstGeom>
        </p:spPr>
      </p:pic>
      <p:sp>
        <p:nvSpPr>
          <p:cNvPr id="15" name="Strzałka w dół 8">
            <a:extLst>
              <a:ext uri="{FF2B5EF4-FFF2-40B4-BE49-F238E27FC236}">
                <a16:creationId xmlns:a16="http://schemas.microsoft.com/office/drawing/2014/main" id="{76457A73-5FB2-477D-B8D0-CFCB6E82EB5B}"/>
              </a:ext>
            </a:extLst>
          </p:cNvPr>
          <p:cNvSpPr/>
          <p:nvPr/>
        </p:nvSpPr>
        <p:spPr>
          <a:xfrm rot="18584877">
            <a:off x="5063734" y="4106190"/>
            <a:ext cx="469508" cy="1042116"/>
          </a:xfrm>
          <a:prstGeom prst="downArrow">
            <a:avLst>
              <a:gd name="adj1" fmla="val 50000"/>
              <a:gd name="adj2" fmla="val 5427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34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równoramienny 5">
            <a:extLst>
              <a:ext uri="{FF2B5EF4-FFF2-40B4-BE49-F238E27FC236}">
                <a16:creationId xmlns:a16="http://schemas.microsoft.com/office/drawing/2014/main" id="{E95EE210-6D67-4957-9250-A52D3B2D27B4}"/>
              </a:ext>
            </a:extLst>
          </p:cNvPr>
          <p:cNvSpPr/>
          <p:nvPr/>
        </p:nvSpPr>
        <p:spPr>
          <a:xfrm rot="10800000">
            <a:off x="986600" y="0"/>
            <a:ext cx="1697986" cy="2223732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ymbol zastępczy zawartości 5">
            <a:extLst>
              <a:ext uri="{FF2B5EF4-FFF2-40B4-BE49-F238E27FC236}">
                <a16:creationId xmlns:a16="http://schemas.microsoft.com/office/drawing/2014/main" id="{62E4476E-2F3E-464C-B627-29A1B92D1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294" y="5038616"/>
            <a:ext cx="1141640" cy="1454259"/>
          </a:xfrm>
          <a:prstGeom prst="rect">
            <a:avLst/>
          </a:prstGeom>
        </p:spPr>
      </p:pic>
      <p:sp>
        <p:nvSpPr>
          <p:cNvPr id="8" name="Trójkąt równoramienny 7">
            <a:extLst>
              <a:ext uri="{FF2B5EF4-FFF2-40B4-BE49-F238E27FC236}">
                <a16:creationId xmlns:a16="http://schemas.microsoft.com/office/drawing/2014/main" id="{3461160C-ED60-419E-B75F-F99E54C0E6D2}"/>
              </a:ext>
            </a:extLst>
          </p:cNvPr>
          <p:cNvSpPr/>
          <p:nvPr/>
        </p:nvSpPr>
        <p:spPr>
          <a:xfrm rot="5400000">
            <a:off x="-2581109" y="2919602"/>
            <a:ext cx="6096000" cy="933782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równoramienny 8">
            <a:extLst>
              <a:ext uri="{FF2B5EF4-FFF2-40B4-BE49-F238E27FC236}">
                <a16:creationId xmlns:a16="http://schemas.microsoft.com/office/drawing/2014/main" id="{11FAE8B5-63F8-4A16-AA5F-3405A82746DC}"/>
              </a:ext>
            </a:extLst>
          </p:cNvPr>
          <p:cNvSpPr/>
          <p:nvPr/>
        </p:nvSpPr>
        <p:spPr>
          <a:xfrm rot="5400000">
            <a:off x="-187512" y="160878"/>
            <a:ext cx="2578962" cy="2203938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2841432" y="242843"/>
            <a:ext cx="597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pl-PL" sz="24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Ścieżki kariery przyszłości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1775623" y="776617"/>
            <a:ext cx="8595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Ułatwiają one nawigację między zmieniającymi się wymaganiami nakierowując na odpowiednią ścieżkę edukacji.</a:t>
            </a:r>
          </a:p>
        </p:txBody>
      </p:sp>
      <p:pic>
        <p:nvPicPr>
          <p:cNvPr id="20" name="Obraz 19"/>
          <p:cNvPicPr/>
          <p:nvPr/>
        </p:nvPicPr>
        <p:blipFill rotWithShape="1">
          <a:blip r:embed="rId3"/>
          <a:srcRect l="16413" t="15907" r="50422" b="9409"/>
          <a:stretch/>
        </p:blipFill>
        <p:spPr bwMode="auto">
          <a:xfrm>
            <a:off x="1526318" y="3168735"/>
            <a:ext cx="2929867" cy="3114697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2" name="Obraz 21"/>
          <p:cNvPicPr/>
          <p:nvPr/>
        </p:nvPicPr>
        <p:blipFill rotWithShape="1">
          <a:blip r:embed="rId4"/>
          <a:srcRect l="50482" t="15908" r="16526" b="9032"/>
          <a:stretch/>
        </p:blipFill>
        <p:spPr bwMode="auto">
          <a:xfrm>
            <a:off x="5002306" y="3168735"/>
            <a:ext cx="2600277" cy="3114697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3" name="Obraz 22"/>
          <p:cNvPicPr/>
          <p:nvPr/>
        </p:nvPicPr>
        <p:blipFill rotWithShape="1">
          <a:blip r:embed="rId5"/>
          <a:srcRect l="50752" t="17331" r="16389" b="4532"/>
          <a:stretch/>
        </p:blipFill>
        <p:spPr bwMode="auto">
          <a:xfrm>
            <a:off x="7978589" y="3168735"/>
            <a:ext cx="2471698" cy="3114697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24" name="Obraz 23"/>
          <p:cNvPicPr/>
          <p:nvPr/>
        </p:nvPicPr>
        <p:blipFill rotWithShape="1">
          <a:blip r:embed="rId6"/>
          <a:srcRect l="5014" t="42342" r="9817" b="32124"/>
          <a:stretch/>
        </p:blipFill>
        <p:spPr bwMode="auto">
          <a:xfrm>
            <a:off x="1775623" y="1635503"/>
            <a:ext cx="8674663" cy="1320677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6941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09DE4B-9471-478D-B2D8-1865FFA1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527" y="406690"/>
            <a:ext cx="8610601" cy="81943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Pracodawca szuka umiejętności </a:t>
            </a:r>
            <a:br>
              <a:rPr lang="pl-PL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pokaż swój profil 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zawodowy, czyli to co </a:t>
            </a:r>
            <a:r>
              <a:rPr lang="pl-PL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wiesz </a:t>
            </a: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umiesz</a:t>
            </a:r>
            <a:br>
              <a:rPr lang="pl-PL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rójkąt równoramienny 8">
            <a:extLst>
              <a:ext uri="{FF2B5EF4-FFF2-40B4-BE49-F238E27FC236}">
                <a16:creationId xmlns:a16="http://schemas.microsoft.com/office/drawing/2014/main" id="{C7F14283-78F9-423B-AD55-235779A2E288}"/>
              </a:ext>
            </a:extLst>
          </p:cNvPr>
          <p:cNvSpPr/>
          <p:nvPr/>
        </p:nvSpPr>
        <p:spPr>
          <a:xfrm rot="5400000">
            <a:off x="-2581109" y="2981746"/>
            <a:ext cx="6096000" cy="933782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rójkąt równoramienny 10">
            <a:extLst>
              <a:ext uri="{FF2B5EF4-FFF2-40B4-BE49-F238E27FC236}">
                <a16:creationId xmlns:a16="http://schemas.microsoft.com/office/drawing/2014/main" id="{DD4D626F-9C58-4FBE-86BA-954CDAC9DE85}"/>
              </a:ext>
            </a:extLst>
          </p:cNvPr>
          <p:cNvSpPr/>
          <p:nvPr/>
        </p:nvSpPr>
        <p:spPr>
          <a:xfrm rot="5400000">
            <a:off x="-187512" y="160878"/>
            <a:ext cx="2578962" cy="2203938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rójkąt równoramienny 11">
            <a:extLst>
              <a:ext uri="{FF2B5EF4-FFF2-40B4-BE49-F238E27FC236}">
                <a16:creationId xmlns:a16="http://schemas.microsoft.com/office/drawing/2014/main" id="{62F945CE-8649-44FE-99EA-EF58C2B4B66F}"/>
              </a:ext>
            </a:extLst>
          </p:cNvPr>
          <p:cNvSpPr/>
          <p:nvPr/>
        </p:nvSpPr>
        <p:spPr>
          <a:xfrm rot="10800000">
            <a:off x="986600" y="0"/>
            <a:ext cx="1697986" cy="2223732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Symbol zastępczy zawartości 5">
            <a:extLst>
              <a:ext uri="{FF2B5EF4-FFF2-40B4-BE49-F238E27FC236}">
                <a16:creationId xmlns:a16="http://schemas.microsoft.com/office/drawing/2014/main" id="{C198F50F-2D7C-43D5-A948-C8B0607EF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294" y="5038616"/>
            <a:ext cx="1141640" cy="145425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50E22B0D-F5B2-4668-A5E8-CF0450016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8" y="1470437"/>
            <a:ext cx="5703284" cy="423785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AF40E553-875D-46DB-97C2-13A386EF00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398" y="2931459"/>
            <a:ext cx="6973165" cy="3319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41627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09DE4B-9471-478D-B2D8-1865FFA1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938" y="482380"/>
            <a:ext cx="8610601" cy="81943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Integracja danych z laboratoriów i staży - wyróżnienia</a:t>
            </a:r>
          </a:p>
        </p:txBody>
      </p:sp>
      <p:sp>
        <p:nvSpPr>
          <p:cNvPr id="9" name="Trójkąt równoramienny 8">
            <a:extLst>
              <a:ext uri="{FF2B5EF4-FFF2-40B4-BE49-F238E27FC236}">
                <a16:creationId xmlns:a16="http://schemas.microsoft.com/office/drawing/2014/main" id="{C7F14283-78F9-423B-AD55-235779A2E288}"/>
              </a:ext>
            </a:extLst>
          </p:cNvPr>
          <p:cNvSpPr/>
          <p:nvPr/>
        </p:nvSpPr>
        <p:spPr>
          <a:xfrm rot="5400000">
            <a:off x="-2581109" y="2981746"/>
            <a:ext cx="6096000" cy="933782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rójkąt równoramienny 10">
            <a:extLst>
              <a:ext uri="{FF2B5EF4-FFF2-40B4-BE49-F238E27FC236}">
                <a16:creationId xmlns:a16="http://schemas.microsoft.com/office/drawing/2014/main" id="{DD4D626F-9C58-4FBE-86BA-954CDAC9DE85}"/>
              </a:ext>
            </a:extLst>
          </p:cNvPr>
          <p:cNvSpPr/>
          <p:nvPr/>
        </p:nvSpPr>
        <p:spPr>
          <a:xfrm rot="5400000">
            <a:off x="-187512" y="160878"/>
            <a:ext cx="2578962" cy="2203938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Trójkąt równoramienny 11">
            <a:extLst>
              <a:ext uri="{FF2B5EF4-FFF2-40B4-BE49-F238E27FC236}">
                <a16:creationId xmlns:a16="http://schemas.microsoft.com/office/drawing/2014/main" id="{62F945CE-8649-44FE-99EA-EF58C2B4B66F}"/>
              </a:ext>
            </a:extLst>
          </p:cNvPr>
          <p:cNvSpPr/>
          <p:nvPr/>
        </p:nvSpPr>
        <p:spPr>
          <a:xfrm rot="10800000">
            <a:off x="986600" y="0"/>
            <a:ext cx="1697986" cy="2223732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Symbol zastępczy zawartości 5">
            <a:extLst>
              <a:ext uri="{FF2B5EF4-FFF2-40B4-BE49-F238E27FC236}">
                <a16:creationId xmlns:a16="http://schemas.microsoft.com/office/drawing/2014/main" id="{C198F50F-2D7C-43D5-A948-C8B0607EF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294" y="5038616"/>
            <a:ext cx="1141640" cy="1454259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AA13E63-08DB-4A2F-A247-FC20F8BD2158}"/>
              </a:ext>
            </a:extLst>
          </p:cNvPr>
          <p:cNvSpPr txBox="1"/>
          <p:nvPr/>
        </p:nvSpPr>
        <p:spPr>
          <a:xfrm>
            <a:off x="2444262" y="1784197"/>
            <a:ext cx="86983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200" dirty="0"/>
              <a:t>Prowadzący mogą wyróżnić uczniów na trzech płaszczyznach – </a:t>
            </a:r>
            <a:r>
              <a:rPr lang="pl-PL" sz="2200" b="1" dirty="0"/>
              <a:t>kompetencje</a:t>
            </a:r>
            <a:r>
              <a:rPr lang="pl-PL" sz="2200" dirty="0"/>
              <a:t> </a:t>
            </a:r>
            <a:r>
              <a:rPr lang="pl-PL" sz="2200" b="1" dirty="0"/>
              <a:t>społeczne, techniczne oraz ponadprzeciętna chęć do nauki</a:t>
            </a:r>
            <a:r>
              <a:rPr lang="pl-PL" sz="2200" dirty="0"/>
              <a:t>. </a:t>
            </a:r>
            <a:br>
              <a:rPr lang="pl-PL" sz="2200" dirty="0"/>
            </a:br>
            <a:r>
              <a:rPr lang="pl-PL" sz="2200" dirty="0"/>
              <a:t>Odznaczenia są widoczne w profilu ucznia, ale przez pracodawcę przy aplikowaniu na ofertę pracy.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CCD50793-ECA3-4F8F-B297-09A4B85C6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734" y="3297772"/>
            <a:ext cx="10616200" cy="349260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4065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równoramienny 8">
            <a:extLst>
              <a:ext uri="{FF2B5EF4-FFF2-40B4-BE49-F238E27FC236}">
                <a16:creationId xmlns:a16="http://schemas.microsoft.com/office/drawing/2014/main" id="{FD0A6D22-92C6-4648-A5E4-2D92AD93D212}"/>
              </a:ext>
            </a:extLst>
          </p:cNvPr>
          <p:cNvSpPr/>
          <p:nvPr/>
        </p:nvSpPr>
        <p:spPr>
          <a:xfrm rot="5400000">
            <a:off x="-2581109" y="2981746"/>
            <a:ext cx="6096000" cy="933782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rójkąt równoramienny 13">
            <a:extLst>
              <a:ext uri="{FF2B5EF4-FFF2-40B4-BE49-F238E27FC236}">
                <a16:creationId xmlns:a16="http://schemas.microsoft.com/office/drawing/2014/main" id="{4130A839-1A59-41B8-85EB-0B5A5F4FF4CD}"/>
              </a:ext>
            </a:extLst>
          </p:cNvPr>
          <p:cNvSpPr/>
          <p:nvPr/>
        </p:nvSpPr>
        <p:spPr>
          <a:xfrm rot="5400000">
            <a:off x="-187512" y="160878"/>
            <a:ext cx="2578962" cy="2203938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rójkąt równoramienny 14">
            <a:extLst>
              <a:ext uri="{FF2B5EF4-FFF2-40B4-BE49-F238E27FC236}">
                <a16:creationId xmlns:a16="http://schemas.microsoft.com/office/drawing/2014/main" id="{DE60EF67-D307-492E-84A0-36FA43606584}"/>
              </a:ext>
            </a:extLst>
          </p:cNvPr>
          <p:cNvSpPr/>
          <p:nvPr/>
        </p:nvSpPr>
        <p:spPr>
          <a:xfrm rot="10800000">
            <a:off x="977322" y="-26634"/>
            <a:ext cx="1697986" cy="2223732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Tytuł 1">
            <a:extLst>
              <a:ext uri="{FF2B5EF4-FFF2-40B4-BE49-F238E27FC236}">
                <a16:creationId xmlns:a16="http://schemas.microsoft.com/office/drawing/2014/main" id="{F43A6EA0-96C0-4B7A-B263-3C35DCC00E60}"/>
              </a:ext>
            </a:extLst>
          </p:cNvPr>
          <p:cNvSpPr txBox="1">
            <a:spLocks/>
          </p:cNvSpPr>
          <p:nvPr/>
        </p:nvSpPr>
        <p:spPr>
          <a:xfrm>
            <a:off x="2364580" y="400637"/>
            <a:ext cx="2877402" cy="750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Komunikacja</a:t>
            </a:r>
            <a:endParaRPr lang="pl-PL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562" y="1754045"/>
            <a:ext cx="3156305" cy="42402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999" y="1135618"/>
            <a:ext cx="1516044" cy="574036"/>
          </a:xfrm>
          <a:prstGeom prst="rect">
            <a:avLst/>
          </a:prstGeom>
        </p:spPr>
      </p:pic>
      <p:pic>
        <p:nvPicPr>
          <p:cNvPr id="12" name="Obraz 11"/>
          <p:cNvPicPr/>
          <p:nvPr/>
        </p:nvPicPr>
        <p:blipFill rotWithShape="1">
          <a:blip r:embed="rId4"/>
          <a:srcRect l="10604" t="13330" r="29199" b="15831"/>
          <a:stretch/>
        </p:blipFill>
        <p:spPr bwMode="auto">
          <a:xfrm>
            <a:off x="8490525" y="3874189"/>
            <a:ext cx="3119717" cy="1963271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Obraz 15"/>
          <p:cNvPicPr/>
          <p:nvPr/>
        </p:nvPicPr>
        <p:blipFill rotWithShape="1">
          <a:blip r:embed="rId5"/>
          <a:srcRect l="2571" t="8760" r="21272" b="16758"/>
          <a:stretch/>
        </p:blipFill>
        <p:spPr bwMode="auto">
          <a:xfrm>
            <a:off x="4106106" y="1754045"/>
            <a:ext cx="3805220" cy="2017258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" name="Obraz 17"/>
          <p:cNvPicPr/>
          <p:nvPr/>
        </p:nvPicPr>
        <p:blipFill rotWithShape="1">
          <a:blip r:embed="rId6"/>
          <a:srcRect l="15424" t="21899" r="33911" b="16402"/>
          <a:stretch/>
        </p:blipFill>
        <p:spPr bwMode="auto">
          <a:xfrm>
            <a:off x="3971974" y="3874189"/>
            <a:ext cx="4073483" cy="2451040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3" name="pole tekstowe 2"/>
          <p:cNvSpPr txBox="1"/>
          <p:nvPr/>
        </p:nvSpPr>
        <p:spPr>
          <a:xfrm>
            <a:off x="5402624" y="483050"/>
            <a:ext cx="380522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Spotkanie „Biznesu” z „Nauką”. </a:t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</a:rPr>
              <a:t>Panele dyskusyjne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13" name="Obraz 12"/>
          <p:cNvPicPr/>
          <p:nvPr/>
        </p:nvPicPr>
        <p:blipFill rotWithShape="1">
          <a:blip r:embed="rId7"/>
          <a:srcRect l="14717" t="14948" r="38182" b="30735"/>
          <a:stretch/>
        </p:blipFill>
        <p:spPr bwMode="auto">
          <a:xfrm>
            <a:off x="8203981" y="1700236"/>
            <a:ext cx="3491639" cy="20157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48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równoramienny 5">
            <a:extLst>
              <a:ext uri="{FF2B5EF4-FFF2-40B4-BE49-F238E27FC236}">
                <a16:creationId xmlns:a16="http://schemas.microsoft.com/office/drawing/2014/main" id="{E95EE210-6D67-4957-9250-A52D3B2D27B4}"/>
              </a:ext>
            </a:extLst>
          </p:cNvPr>
          <p:cNvSpPr/>
          <p:nvPr/>
        </p:nvSpPr>
        <p:spPr>
          <a:xfrm rot="10800000">
            <a:off x="986600" y="0"/>
            <a:ext cx="1697986" cy="2223732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ymbol zastępczy zawartości 5">
            <a:extLst>
              <a:ext uri="{FF2B5EF4-FFF2-40B4-BE49-F238E27FC236}">
                <a16:creationId xmlns:a16="http://schemas.microsoft.com/office/drawing/2014/main" id="{62E4476E-2F3E-464C-B627-29A1B92D1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360" y="5403741"/>
            <a:ext cx="1141640" cy="1454259"/>
          </a:xfrm>
          <a:prstGeom prst="rect">
            <a:avLst/>
          </a:prstGeom>
        </p:spPr>
      </p:pic>
      <p:sp>
        <p:nvSpPr>
          <p:cNvPr id="8" name="Trójkąt równoramienny 7">
            <a:extLst>
              <a:ext uri="{FF2B5EF4-FFF2-40B4-BE49-F238E27FC236}">
                <a16:creationId xmlns:a16="http://schemas.microsoft.com/office/drawing/2014/main" id="{3461160C-ED60-419E-B75F-F99E54C0E6D2}"/>
              </a:ext>
            </a:extLst>
          </p:cNvPr>
          <p:cNvSpPr/>
          <p:nvPr/>
        </p:nvSpPr>
        <p:spPr>
          <a:xfrm rot="5400000">
            <a:off x="-2581109" y="2919602"/>
            <a:ext cx="6096000" cy="933782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równoramienny 8">
            <a:extLst>
              <a:ext uri="{FF2B5EF4-FFF2-40B4-BE49-F238E27FC236}">
                <a16:creationId xmlns:a16="http://schemas.microsoft.com/office/drawing/2014/main" id="{11FAE8B5-63F8-4A16-AA5F-3405A82746DC}"/>
              </a:ext>
            </a:extLst>
          </p:cNvPr>
          <p:cNvSpPr/>
          <p:nvPr/>
        </p:nvSpPr>
        <p:spPr>
          <a:xfrm rot="5400000">
            <a:off x="-187512" y="160878"/>
            <a:ext cx="2578962" cy="2203938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00B6D61A-901D-4214-8484-F4FD0EB71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11" y="1592561"/>
            <a:ext cx="5156566" cy="352097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D288B25-C339-473E-AE6F-7B9FEB9E8868}"/>
              </a:ext>
            </a:extLst>
          </p:cNvPr>
          <p:cNvSpPr txBox="1"/>
          <p:nvPr/>
        </p:nvSpPr>
        <p:spPr>
          <a:xfrm>
            <a:off x="-452549" y="830631"/>
            <a:ext cx="75684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5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Chat z pracodawcą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3609DE4B-9471-478D-B2D8-1865FFA16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3259" y="1115901"/>
            <a:ext cx="6189978" cy="54684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Oferty pracy, praktyki, stażu</a:t>
            </a:r>
            <a:br>
              <a:rPr lang="pl-PL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8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4FC7C34B-CDB2-4673-9C76-C961C99CB9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971" y="1598960"/>
            <a:ext cx="5035247" cy="344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6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rójkąt równoramienny 5">
            <a:extLst>
              <a:ext uri="{FF2B5EF4-FFF2-40B4-BE49-F238E27FC236}">
                <a16:creationId xmlns:a16="http://schemas.microsoft.com/office/drawing/2014/main" id="{E95EE210-6D67-4957-9250-A52D3B2D27B4}"/>
              </a:ext>
            </a:extLst>
          </p:cNvPr>
          <p:cNvSpPr/>
          <p:nvPr/>
        </p:nvSpPr>
        <p:spPr>
          <a:xfrm rot="10800000">
            <a:off x="986600" y="0"/>
            <a:ext cx="1697986" cy="2223732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Symbol zastępczy zawartości 5">
            <a:extLst>
              <a:ext uri="{FF2B5EF4-FFF2-40B4-BE49-F238E27FC236}">
                <a16:creationId xmlns:a16="http://schemas.microsoft.com/office/drawing/2014/main" id="{62E4476E-2F3E-464C-B627-29A1B92D1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360" y="5403741"/>
            <a:ext cx="1141640" cy="1454259"/>
          </a:xfrm>
          <a:prstGeom prst="rect">
            <a:avLst/>
          </a:prstGeom>
        </p:spPr>
      </p:pic>
      <p:sp>
        <p:nvSpPr>
          <p:cNvPr id="8" name="Trójkąt równoramienny 7">
            <a:extLst>
              <a:ext uri="{FF2B5EF4-FFF2-40B4-BE49-F238E27FC236}">
                <a16:creationId xmlns:a16="http://schemas.microsoft.com/office/drawing/2014/main" id="{3461160C-ED60-419E-B75F-F99E54C0E6D2}"/>
              </a:ext>
            </a:extLst>
          </p:cNvPr>
          <p:cNvSpPr/>
          <p:nvPr/>
        </p:nvSpPr>
        <p:spPr>
          <a:xfrm rot="5400000">
            <a:off x="-2581109" y="2919602"/>
            <a:ext cx="6096000" cy="933782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rójkąt równoramienny 8">
            <a:extLst>
              <a:ext uri="{FF2B5EF4-FFF2-40B4-BE49-F238E27FC236}">
                <a16:creationId xmlns:a16="http://schemas.microsoft.com/office/drawing/2014/main" id="{11FAE8B5-63F8-4A16-AA5F-3405A82746DC}"/>
              </a:ext>
            </a:extLst>
          </p:cNvPr>
          <p:cNvSpPr/>
          <p:nvPr/>
        </p:nvSpPr>
        <p:spPr>
          <a:xfrm rot="5400000">
            <a:off x="-187512" y="160878"/>
            <a:ext cx="2578962" cy="2203938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F8C0138-B31F-485F-83C0-518730F76822}"/>
              </a:ext>
            </a:extLst>
          </p:cNvPr>
          <p:cNvSpPr txBox="1"/>
          <p:nvPr/>
        </p:nvSpPr>
        <p:spPr>
          <a:xfrm>
            <a:off x="2078449" y="2039428"/>
            <a:ext cx="740905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Szkolenia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AF7E27F4-7519-47F3-BA1F-2AFF669C8FB8}"/>
              </a:ext>
            </a:extLst>
          </p:cNvPr>
          <p:cNvSpPr txBox="1">
            <a:spLocks/>
          </p:cNvSpPr>
          <p:nvPr/>
        </p:nvSpPr>
        <p:spPr>
          <a:xfrm>
            <a:off x="2078449" y="3212446"/>
            <a:ext cx="7410418" cy="566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Materiały informacyjne, raporty, migawki </a:t>
            </a:r>
          </a:p>
        </p:txBody>
      </p:sp>
      <p:pic>
        <p:nvPicPr>
          <p:cNvPr id="11" name="Obraz 10"/>
          <p:cNvPicPr/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24986" r="33697" b="26219"/>
          <a:stretch/>
        </p:blipFill>
        <p:spPr bwMode="auto">
          <a:xfrm>
            <a:off x="4627202" y="4380754"/>
            <a:ext cx="2314274" cy="1166766"/>
          </a:xfrm>
          <a:prstGeom prst="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4704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C25805A-7233-4CB1-B251-5768A069D82A}"/>
              </a:ext>
            </a:extLst>
          </p:cNvPr>
          <p:cNvSpPr/>
          <p:nvPr/>
        </p:nvSpPr>
        <p:spPr>
          <a:xfrm>
            <a:off x="0" y="2825"/>
            <a:ext cx="12192000" cy="5619565"/>
          </a:xfrm>
          <a:prstGeom prst="rect">
            <a:avLst/>
          </a:prstGeom>
          <a:solidFill>
            <a:srgbClr val="008D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9699EB7-2C44-47CD-BF41-EB0383E24A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06" y="1639468"/>
            <a:ext cx="2420156" cy="69269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BE39FE-EE3D-4004-947C-6C26591AE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5946" y="3373802"/>
            <a:ext cx="10240108" cy="1152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solidFill>
                  <a:schemeClr val="bg1"/>
                </a:solidFill>
                <a:latin typeface="+mj-lt"/>
              </a:rPr>
              <a:t>Projekt współfinansowany ze środków Unii Europejskiej 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chemeClr val="bg1"/>
                </a:solidFill>
                <a:latin typeface="+mj-lt"/>
              </a:rPr>
              <a:t>w ramach Europejskiego Funduszu Społecznego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BCFD230B-CD09-40C8-94FE-C358451ABD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74" y="1031027"/>
            <a:ext cx="1496571" cy="1909576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C3AD3AF-A50A-4738-8EC0-44CC11D7FC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72" y="5840162"/>
            <a:ext cx="9716655" cy="67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0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równoramienny 8">
            <a:extLst>
              <a:ext uri="{FF2B5EF4-FFF2-40B4-BE49-F238E27FC236}">
                <a16:creationId xmlns:a16="http://schemas.microsoft.com/office/drawing/2014/main" id="{FD0A6D22-92C6-4648-A5E4-2D92AD93D212}"/>
              </a:ext>
            </a:extLst>
          </p:cNvPr>
          <p:cNvSpPr/>
          <p:nvPr/>
        </p:nvSpPr>
        <p:spPr>
          <a:xfrm rot="5400000">
            <a:off x="-2581109" y="2981746"/>
            <a:ext cx="6096000" cy="933782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rójkąt równoramienny 13">
            <a:extLst>
              <a:ext uri="{FF2B5EF4-FFF2-40B4-BE49-F238E27FC236}">
                <a16:creationId xmlns:a16="http://schemas.microsoft.com/office/drawing/2014/main" id="{4130A839-1A59-41B8-85EB-0B5A5F4FF4CD}"/>
              </a:ext>
            </a:extLst>
          </p:cNvPr>
          <p:cNvSpPr/>
          <p:nvPr/>
        </p:nvSpPr>
        <p:spPr>
          <a:xfrm rot="5400000">
            <a:off x="-187512" y="160878"/>
            <a:ext cx="2578962" cy="2203938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rójkąt równoramienny 14">
            <a:extLst>
              <a:ext uri="{FF2B5EF4-FFF2-40B4-BE49-F238E27FC236}">
                <a16:creationId xmlns:a16="http://schemas.microsoft.com/office/drawing/2014/main" id="{DE60EF67-D307-492E-84A0-36FA43606584}"/>
              </a:ext>
            </a:extLst>
          </p:cNvPr>
          <p:cNvSpPr/>
          <p:nvPr/>
        </p:nvSpPr>
        <p:spPr>
          <a:xfrm rot="10800000">
            <a:off x="986600" y="0"/>
            <a:ext cx="1697986" cy="2223732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E5AFAEB6-EF33-4A32-B13C-F1DB8DE0474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7403" y="606225"/>
            <a:ext cx="1352052" cy="765376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7521EB0B-8728-4028-A7B6-45A7648A7DCB}"/>
              </a:ext>
            </a:extLst>
          </p:cNvPr>
          <p:cNvSpPr/>
          <p:nvPr/>
        </p:nvSpPr>
        <p:spPr>
          <a:xfrm>
            <a:off x="1485018" y="1946277"/>
            <a:ext cx="94577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000" dirty="0">
                <a:solidFill>
                  <a:srgbClr val="008DD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 łączący </a:t>
            </a:r>
            <a:r>
              <a:rPr lang="pl-PL" sz="2000" dirty="0" smtClean="0">
                <a:solidFill>
                  <a:srgbClr val="008DD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edukację </a:t>
            </a:r>
            <a:r>
              <a:rPr lang="pl-PL" sz="1600" dirty="0" smtClean="0">
                <a:solidFill>
                  <a:srgbClr val="008DD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(obszar kształcenia zawodowego),</a:t>
            </a:r>
            <a:r>
              <a:rPr lang="pl-PL" sz="2000" dirty="0" smtClean="0">
                <a:solidFill>
                  <a:srgbClr val="008DD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biznes oraz </a:t>
            </a:r>
            <a:r>
              <a:rPr lang="pl-PL" sz="2000" dirty="0">
                <a:solidFill>
                  <a:srgbClr val="008DD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rynek </a:t>
            </a:r>
            <a:r>
              <a:rPr lang="pl-PL" sz="2000" dirty="0" smtClean="0">
                <a:solidFill>
                  <a:srgbClr val="008DD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pracy.</a:t>
            </a:r>
            <a:endParaRPr lang="pl-PL" sz="2000" dirty="0">
              <a:solidFill>
                <a:srgbClr val="008DD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pl-PL" sz="2000" dirty="0">
                <a:solidFill>
                  <a:srgbClr val="008DD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 integruje wiele podmiotów – przykładem jest </a:t>
            </a:r>
            <a:r>
              <a:rPr lang="pl-PL" sz="2000" dirty="0" smtClean="0">
                <a:solidFill>
                  <a:srgbClr val="008DD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 </a:t>
            </a:r>
            <a:r>
              <a:rPr lang="pl-PL" sz="2000" i="1" dirty="0">
                <a:solidFill>
                  <a:srgbClr val="008DD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Wielkopolska Sieć </a:t>
            </a:r>
            <a:r>
              <a:rPr lang="pl-PL" sz="2000" i="1" dirty="0" smtClean="0">
                <a:solidFill>
                  <a:srgbClr val="008DD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Edukacyjno-Gospodarcza</a:t>
            </a:r>
            <a:r>
              <a:rPr lang="pl-PL" sz="2400" i="1" dirty="0" smtClean="0">
                <a:solidFill>
                  <a:srgbClr val="008DD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l-PL" sz="2400" i="1" dirty="0">
              <a:solidFill>
                <a:srgbClr val="008DD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5DDE2364-2D18-422B-9274-0CE2549BBA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509" y="4580058"/>
            <a:ext cx="4518590" cy="2541707"/>
          </a:xfrm>
          <a:prstGeom prst="rect">
            <a:avLst/>
          </a:prstGeom>
        </p:spPr>
      </p:pic>
      <p:pic>
        <p:nvPicPr>
          <p:cNvPr id="8" name="Symbol zastępczy zawartości 5">
            <a:extLst>
              <a:ext uri="{FF2B5EF4-FFF2-40B4-BE49-F238E27FC236}">
                <a16:creationId xmlns:a16="http://schemas.microsoft.com/office/drawing/2014/main" id="{9DB7E388-483A-4D61-8DCD-19AC0CF80F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783" y="5315539"/>
            <a:ext cx="1141640" cy="145425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849531" y="3448637"/>
            <a:ext cx="7190581" cy="1908215"/>
          </a:xfrm>
          <a:prstGeom prst="rect">
            <a:avLst/>
          </a:prstGeom>
          <a:ln w="19050"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altLang="pl-PL" b="1" dirty="0">
                <a:solidFill>
                  <a:prstClr val="black"/>
                </a:solidFill>
                <a:cs typeface="Arial" panose="020B0604020202020204" pitchFamily="34" charset="0"/>
              </a:rPr>
              <a:t>Czas Zawodowców BIS – zawodowa </a:t>
            </a:r>
            <a:r>
              <a:rPr lang="pl-PL" altLang="pl-PL" b="1" dirty="0" smtClean="0">
                <a:solidFill>
                  <a:prstClr val="black"/>
                </a:solidFill>
                <a:cs typeface="Arial" panose="020B0604020202020204" pitchFamily="34" charset="0"/>
              </a:rPr>
              <a:t>Wielkopolska</a:t>
            </a:r>
          </a:p>
          <a:p>
            <a:pPr algn="ctr"/>
            <a:endParaRPr lang="pl-PL" altLang="pl-PL" sz="5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/>
            <a:endParaRPr lang="pl-PL" altLang="pl-PL" sz="8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r>
              <a:rPr lang="pl-PL" altLang="pl-PL" sz="17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Partner </a:t>
            </a:r>
            <a:r>
              <a:rPr lang="pl-PL" altLang="pl-PL" sz="1700" b="1" dirty="0">
                <a:solidFill>
                  <a:prstClr val="black"/>
                </a:solidFill>
                <a:cs typeface="Arial" panose="020B0604020202020204" pitchFamily="34" charset="0"/>
              </a:rPr>
              <a:t>wiodący: </a:t>
            </a:r>
            <a:r>
              <a:rPr lang="pl-PL" altLang="pl-PL" sz="1700" dirty="0">
                <a:solidFill>
                  <a:prstClr val="black"/>
                </a:solidFill>
                <a:cs typeface="Arial" panose="020B0604020202020204" pitchFamily="34" charset="0"/>
              </a:rPr>
              <a:t>Województwo Wielkopolskie/Departament </a:t>
            </a:r>
            <a:r>
              <a:rPr lang="pl-PL" altLang="pl-PL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Edukacji </a:t>
            </a:r>
            <a:br>
              <a:rPr lang="pl-PL" altLang="pl-PL" sz="1700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pl-PL" altLang="pl-PL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i </a:t>
            </a:r>
            <a:r>
              <a:rPr lang="pl-PL" altLang="pl-PL" sz="1700" dirty="0">
                <a:solidFill>
                  <a:prstClr val="black"/>
                </a:solidFill>
                <a:cs typeface="Arial" panose="020B0604020202020204" pitchFamily="34" charset="0"/>
              </a:rPr>
              <a:t>Nauki Urzędu Marszałkowskiego Województwa Wielkopolskiego</a:t>
            </a:r>
          </a:p>
          <a:p>
            <a:r>
              <a:rPr lang="pl-PL" altLang="pl-PL" sz="1700" b="1" dirty="0">
                <a:solidFill>
                  <a:prstClr val="black"/>
                </a:solidFill>
                <a:cs typeface="Arial" panose="020B0604020202020204" pitchFamily="34" charset="0"/>
              </a:rPr>
              <a:t>Partner Projektu: </a:t>
            </a:r>
            <a:r>
              <a:rPr lang="pl-PL" altLang="pl-PL" sz="1700" dirty="0">
                <a:solidFill>
                  <a:prstClr val="black"/>
                </a:solidFill>
                <a:cs typeface="Arial" panose="020B0604020202020204" pitchFamily="34" charset="0"/>
              </a:rPr>
              <a:t>Politechnika </a:t>
            </a:r>
            <a:r>
              <a:rPr lang="pl-PL" altLang="pl-PL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Poznańska</a:t>
            </a:r>
          </a:p>
          <a:p>
            <a:endParaRPr lang="pl-PL" altLang="pl-PL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pl-PL" altLang="pl-PL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303935" y="4841133"/>
            <a:ext cx="62817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pl-PL" sz="1600" dirty="0"/>
              <a:t>Współpracujemy z</a:t>
            </a:r>
            <a:r>
              <a:rPr lang="pl-PL" sz="1600" b="1" dirty="0"/>
              <a:t> </a:t>
            </a:r>
            <a:r>
              <a:rPr lang="pl-PL" sz="1600" dirty="0" smtClean="0"/>
              <a:t>84</a:t>
            </a:r>
            <a:r>
              <a:rPr lang="pl-PL" sz="1600" b="1" dirty="0" smtClean="0"/>
              <a:t> </a:t>
            </a:r>
            <a:r>
              <a:rPr lang="pl-PL" sz="1600" dirty="0"/>
              <a:t>szkołami z terenu województwa </a:t>
            </a:r>
            <a:r>
              <a:rPr lang="pl-PL" sz="1600" dirty="0" smtClean="0"/>
              <a:t>wielkopolskiego  </a:t>
            </a:r>
            <a:r>
              <a:rPr lang="pl-PL" sz="1400" dirty="0" smtClean="0"/>
              <a:t>(technikum) </a:t>
            </a:r>
            <a:r>
              <a:rPr lang="pl-PL" sz="1600" dirty="0" smtClean="0"/>
              <a:t>oraz ok. 2000 Pracodawcami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50723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6A94905A-6E10-4278-BE4C-570ECE8D07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359" y="5403741"/>
            <a:ext cx="1141640" cy="1454259"/>
          </a:xfrm>
          <a:prstGeom prst="rect">
            <a:avLst/>
          </a:prstGeom>
        </p:spPr>
      </p:pic>
      <p:sp>
        <p:nvSpPr>
          <p:cNvPr id="10" name="Schemat blokowy: dysk magnetyczny 9">
            <a:extLst>
              <a:ext uri="{FF2B5EF4-FFF2-40B4-BE49-F238E27FC236}">
                <a16:creationId xmlns:a16="http://schemas.microsoft.com/office/drawing/2014/main" id="{B4B1F405-A2D1-42BD-96D3-6BE7C9579533}"/>
              </a:ext>
            </a:extLst>
          </p:cNvPr>
          <p:cNvSpPr/>
          <p:nvPr/>
        </p:nvSpPr>
        <p:spPr>
          <a:xfrm>
            <a:off x="389275" y="5086341"/>
            <a:ext cx="3494511" cy="869768"/>
          </a:xfrm>
          <a:prstGeom prst="flowChartMagneticDisk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ts val="300"/>
              </a:spcBef>
              <a:spcAft>
                <a:spcPct val="0"/>
              </a:spcAft>
            </a:pPr>
            <a:endParaRPr lang="pl-PL" altLang="pl-PL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0" fontAlgn="base" hangingPunct="0">
              <a:spcBef>
                <a:spcPts val="300"/>
              </a:spcBef>
              <a:spcAft>
                <a:spcPct val="0"/>
              </a:spcAft>
            </a:pPr>
            <a:r>
              <a:rPr lang="pl-PL" altLang="pl-PL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System </a:t>
            </a:r>
            <a:r>
              <a:rPr lang="pl-PL" altLang="pl-PL" b="1" dirty="0">
                <a:solidFill>
                  <a:schemeClr val="tx1"/>
                </a:solidFill>
                <a:latin typeface="Calibri" panose="020F0502020204030204" pitchFamily="34" charset="0"/>
              </a:rPr>
              <a:t>informatyczny</a:t>
            </a:r>
          </a:p>
          <a:p>
            <a:pPr algn="ctr" eaLnBrk="0" fontAlgn="base" hangingPunct="0">
              <a:spcBef>
                <a:spcPts val="300"/>
              </a:spcBef>
              <a:spcAft>
                <a:spcPct val="0"/>
              </a:spcAft>
            </a:pPr>
            <a:endParaRPr lang="pl-PL" altLang="pl-PL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74255FB-2ABD-48A6-8D5E-90D3E568FC9E}"/>
              </a:ext>
            </a:extLst>
          </p:cNvPr>
          <p:cNvSpPr/>
          <p:nvPr/>
        </p:nvSpPr>
        <p:spPr>
          <a:xfrm>
            <a:off x="822007" y="588646"/>
            <a:ext cx="112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Systemowa integracja informacji o rynku pracy</a:t>
            </a:r>
            <a:endParaRPr lang="pl-PL" sz="2800" b="1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01A8F1C3-ED69-4C57-80B2-28304A54F9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144" y="1476766"/>
            <a:ext cx="6205470" cy="46541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upa 19"/>
          <p:cNvGrpSpPr/>
          <p:nvPr/>
        </p:nvGrpSpPr>
        <p:grpSpPr>
          <a:xfrm>
            <a:off x="0" y="-26634"/>
            <a:ext cx="2684586" cy="6523271"/>
            <a:chOff x="0" y="-26634"/>
            <a:chExt cx="2684586" cy="6523271"/>
          </a:xfrm>
        </p:grpSpPr>
        <p:sp>
          <p:nvSpPr>
            <p:cNvPr id="21" name="Trójkąt równoramienny 20">
              <a:extLst>
                <a:ext uri="{FF2B5EF4-FFF2-40B4-BE49-F238E27FC236}">
                  <a16:creationId xmlns:a16="http://schemas.microsoft.com/office/drawing/2014/main" id="{FD0A6D22-92C6-4648-A5E4-2D92AD93D212}"/>
                </a:ext>
              </a:extLst>
            </p:cNvPr>
            <p:cNvSpPr/>
            <p:nvPr/>
          </p:nvSpPr>
          <p:spPr>
            <a:xfrm rot="5400000">
              <a:off x="-2581109" y="2981746"/>
              <a:ext cx="6096000" cy="933782"/>
            </a:xfrm>
            <a:prstGeom prst="triangle">
              <a:avLst/>
            </a:prstGeom>
            <a:solidFill>
              <a:schemeClr val="bg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Trójkąt równoramienny 21">
              <a:extLst>
                <a:ext uri="{FF2B5EF4-FFF2-40B4-BE49-F238E27FC236}">
                  <a16:creationId xmlns:a16="http://schemas.microsoft.com/office/drawing/2014/main" id="{4130A839-1A59-41B8-85EB-0B5A5F4FF4CD}"/>
                </a:ext>
              </a:extLst>
            </p:cNvPr>
            <p:cNvSpPr/>
            <p:nvPr/>
          </p:nvSpPr>
          <p:spPr>
            <a:xfrm rot="5400000">
              <a:off x="-187512" y="160878"/>
              <a:ext cx="2578962" cy="2203938"/>
            </a:xfrm>
            <a:prstGeom prst="triangle">
              <a:avLst/>
            </a:prstGeom>
            <a:solidFill>
              <a:schemeClr val="bg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Trójkąt równoramienny 22">
              <a:extLst>
                <a:ext uri="{FF2B5EF4-FFF2-40B4-BE49-F238E27FC236}">
                  <a16:creationId xmlns:a16="http://schemas.microsoft.com/office/drawing/2014/main" id="{DE60EF67-D307-492E-84A0-36FA43606584}"/>
                </a:ext>
              </a:extLst>
            </p:cNvPr>
            <p:cNvSpPr/>
            <p:nvPr/>
          </p:nvSpPr>
          <p:spPr>
            <a:xfrm rot="10800000">
              <a:off x="986600" y="0"/>
              <a:ext cx="1697986" cy="2223732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9" name="Prostokąt 9">
            <a:extLst>
              <a:ext uri="{FF2B5EF4-FFF2-40B4-BE49-F238E27FC236}">
                <a16:creationId xmlns:a16="http://schemas.microsoft.com/office/drawing/2014/main" id="{576CE212-6E3A-4899-AF15-9ECF69544E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891" y="1508203"/>
            <a:ext cx="3481536" cy="647788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lang="pl-PL" altLang="pl-PL" b="1" dirty="0">
                <a:latin typeface="Calibri" panose="020F0502020204030204" pitchFamily="34" charset="0"/>
              </a:rPr>
              <a:t>Sieć relacji i współpracy </a:t>
            </a:r>
            <a:br>
              <a:rPr lang="pl-PL" altLang="pl-PL" b="1" dirty="0">
                <a:latin typeface="Calibri" panose="020F0502020204030204" pitchFamily="34" charset="0"/>
              </a:rPr>
            </a:br>
            <a:r>
              <a:rPr lang="pl-PL" altLang="pl-PL" b="1" dirty="0">
                <a:latin typeface="Calibri" panose="020F0502020204030204" pitchFamily="34" charset="0"/>
              </a:rPr>
              <a:t>– rozwiązanie organizacyjne</a:t>
            </a:r>
            <a:endParaRPr lang="pl-PL" altLang="pl-PL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0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27AB90-1839-46CE-9F8E-AE11394B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256" y="449082"/>
            <a:ext cx="9573087" cy="1325563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10E6EFEA-5842-4B5A-89B7-1B3A08488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3" y="5995126"/>
            <a:ext cx="1766886" cy="505716"/>
          </a:xfrm>
          <a:prstGeom prst="rect">
            <a:avLst/>
          </a:prstGeom>
        </p:spPr>
      </p:pic>
      <p:sp>
        <p:nvSpPr>
          <p:cNvPr id="24" name="Trójkąt równoramienny 23">
            <a:extLst>
              <a:ext uri="{FF2B5EF4-FFF2-40B4-BE49-F238E27FC236}">
                <a16:creationId xmlns:a16="http://schemas.microsoft.com/office/drawing/2014/main" id="{EA55D228-28B6-4495-A308-D7550028F949}"/>
              </a:ext>
            </a:extLst>
          </p:cNvPr>
          <p:cNvSpPr/>
          <p:nvPr/>
        </p:nvSpPr>
        <p:spPr>
          <a:xfrm rot="5400000">
            <a:off x="-240936" y="240934"/>
            <a:ext cx="2473041" cy="1991170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rójkąt równoramienny 24">
            <a:extLst>
              <a:ext uri="{FF2B5EF4-FFF2-40B4-BE49-F238E27FC236}">
                <a16:creationId xmlns:a16="http://schemas.microsoft.com/office/drawing/2014/main" id="{08D68588-E8D2-4927-AF7F-DC17474430F0}"/>
              </a:ext>
            </a:extLst>
          </p:cNvPr>
          <p:cNvSpPr/>
          <p:nvPr/>
        </p:nvSpPr>
        <p:spPr>
          <a:xfrm rot="10800000">
            <a:off x="742347" y="0"/>
            <a:ext cx="1697986" cy="2223732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5A801A5-DD76-4715-A585-9386E08A91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3" y="3570384"/>
            <a:ext cx="1766886" cy="225449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3767832" y="2571347"/>
            <a:ext cx="515628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rgbClr val="0070C0"/>
                </a:solidFill>
              </a:rPr>
              <a:t>https://</a:t>
            </a:r>
            <a:r>
              <a:rPr lang="pl-PL" sz="2800" b="1" dirty="0" smtClean="0">
                <a:solidFill>
                  <a:srgbClr val="0070C0"/>
                </a:solidFill>
              </a:rPr>
              <a:t>zawodowcy.org</a:t>
            </a:r>
          </a:p>
          <a:p>
            <a:pPr algn="ctr"/>
            <a:endParaRPr lang="pl-PL" sz="2800" b="1" dirty="0" smtClean="0">
              <a:solidFill>
                <a:srgbClr val="0070C0"/>
              </a:solidFill>
            </a:endParaRPr>
          </a:p>
          <a:p>
            <a:pPr algn="ctr"/>
            <a:endParaRPr lang="pl-PL" sz="2800" b="1" dirty="0">
              <a:solidFill>
                <a:srgbClr val="0070C0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0070C0"/>
                </a:solidFill>
              </a:rPr>
              <a:t>https</a:t>
            </a:r>
            <a:r>
              <a:rPr lang="pl-PL" sz="2800" b="1" dirty="0">
                <a:solidFill>
                  <a:srgbClr val="0070C0"/>
                </a:solidFill>
              </a:rPr>
              <a:t>://</a:t>
            </a:r>
            <a:r>
              <a:rPr lang="pl-PL" sz="2800" b="1" dirty="0" smtClean="0">
                <a:solidFill>
                  <a:srgbClr val="0070C0"/>
                </a:solidFill>
              </a:rPr>
              <a:t>system.zawodowcy.org</a:t>
            </a:r>
          </a:p>
        </p:txBody>
      </p:sp>
      <p:pic>
        <p:nvPicPr>
          <p:cNvPr id="11" name="Symbol zastępczy zawartości 5">
            <a:extLst>
              <a:ext uri="{FF2B5EF4-FFF2-40B4-BE49-F238E27FC236}">
                <a16:creationId xmlns:a16="http://schemas.microsoft.com/office/drawing/2014/main" id="{6A94905A-6E10-4278-BE4C-570ECE8D07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703" y="5403741"/>
            <a:ext cx="1141640" cy="1454259"/>
          </a:xfrm>
          <a:prstGeom prst="rect">
            <a:avLst/>
          </a:prstGeom>
        </p:spPr>
      </p:pic>
      <p:sp>
        <p:nvSpPr>
          <p:cNvPr id="12" name="Trójkąt równoramienny 11">
            <a:extLst>
              <a:ext uri="{FF2B5EF4-FFF2-40B4-BE49-F238E27FC236}">
                <a16:creationId xmlns:a16="http://schemas.microsoft.com/office/drawing/2014/main" id="{5B536BCD-0C4B-4A7C-89D6-496E97CB3224}"/>
              </a:ext>
            </a:extLst>
          </p:cNvPr>
          <p:cNvSpPr/>
          <p:nvPr/>
        </p:nvSpPr>
        <p:spPr>
          <a:xfrm rot="5400000">
            <a:off x="-2574674" y="2902669"/>
            <a:ext cx="6096000" cy="933782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E5AFAEB6-EF33-4A32-B13C-F1DB8DE0474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256" y="346487"/>
            <a:ext cx="1352052" cy="765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27AB90-1839-46CE-9F8E-AE11394B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071" y="770760"/>
            <a:ext cx="9573087" cy="1325563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Zastosowanie i funkcje</a:t>
            </a:r>
            <a:b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10E6EFEA-5842-4B5A-89B7-1B3A08488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3" y="5995126"/>
            <a:ext cx="1766886" cy="505716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C2650201-856B-43B0-B1D3-E4EBD239BB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82" y="842635"/>
            <a:ext cx="4204690" cy="726189"/>
          </a:xfrm>
          <a:prstGeom prst="rect">
            <a:avLst/>
          </a:prstGeom>
        </p:spPr>
      </p:pic>
      <p:pic>
        <p:nvPicPr>
          <p:cNvPr id="11" name="Obraz 10"/>
          <p:cNvPicPr/>
          <p:nvPr/>
        </p:nvPicPr>
        <p:blipFill rotWithShape="1">
          <a:blip r:embed="rId4"/>
          <a:srcRect l="10217" t="9902" r="83288" b="87320"/>
          <a:stretch/>
        </p:blipFill>
        <p:spPr bwMode="auto">
          <a:xfrm>
            <a:off x="3080913" y="3417441"/>
            <a:ext cx="2268328" cy="6063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inor">
            <a:schemeClr val="lt1"/>
          </a:fontRef>
        </p:style>
      </p:pic>
      <p:pic>
        <p:nvPicPr>
          <p:cNvPr id="13" name="Obraz 12"/>
          <p:cNvPicPr/>
          <p:nvPr/>
        </p:nvPicPr>
        <p:blipFill rotWithShape="1">
          <a:blip r:embed="rId5"/>
          <a:srcRect l="89117" t="33895" r="3599" b="63058"/>
          <a:stretch/>
        </p:blipFill>
        <p:spPr bwMode="auto">
          <a:xfrm>
            <a:off x="6812817" y="3417441"/>
            <a:ext cx="2312895" cy="606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6" name="Symbol zastępczy zawartości 5">
            <a:extLst>
              <a:ext uri="{FF2B5EF4-FFF2-40B4-BE49-F238E27FC236}">
                <a16:creationId xmlns:a16="http://schemas.microsoft.com/office/drawing/2014/main" id="{6A94905A-6E10-4278-BE4C-570ECE8D07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9427" y="5344885"/>
            <a:ext cx="1141640" cy="1454259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0" y="-26634"/>
            <a:ext cx="2684586" cy="6523271"/>
            <a:chOff x="0" y="-26634"/>
            <a:chExt cx="2684586" cy="6523271"/>
          </a:xfrm>
        </p:grpSpPr>
        <p:sp>
          <p:nvSpPr>
            <p:cNvPr id="23" name="Trójkąt równoramienny 22">
              <a:extLst>
                <a:ext uri="{FF2B5EF4-FFF2-40B4-BE49-F238E27FC236}">
                  <a16:creationId xmlns:a16="http://schemas.microsoft.com/office/drawing/2014/main" id="{C7F14283-78F9-423B-AD55-235779A2E288}"/>
                </a:ext>
              </a:extLst>
            </p:cNvPr>
            <p:cNvSpPr/>
            <p:nvPr/>
          </p:nvSpPr>
          <p:spPr>
            <a:xfrm rot="5400000">
              <a:off x="-2581109" y="2981746"/>
              <a:ext cx="6096000" cy="933782"/>
            </a:xfrm>
            <a:prstGeom prst="triangle">
              <a:avLst/>
            </a:prstGeom>
            <a:solidFill>
              <a:schemeClr val="bg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Trójkąt równoramienny 25">
              <a:extLst>
                <a:ext uri="{FF2B5EF4-FFF2-40B4-BE49-F238E27FC236}">
                  <a16:creationId xmlns:a16="http://schemas.microsoft.com/office/drawing/2014/main" id="{DD4D626F-9C58-4FBE-86BA-954CDAC9DE85}"/>
                </a:ext>
              </a:extLst>
            </p:cNvPr>
            <p:cNvSpPr/>
            <p:nvPr/>
          </p:nvSpPr>
          <p:spPr>
            <a:xfrm rot="5400000">
              <a:off x="-187512" y="160878"/>
              <a:ext cx="2578962" cy="2203938"/>
            </a:xfrm>
            <a:prstGeom prst="triangle">
              <a:avLst/>
            </a:prstGeom>
            <a:solidFill>
              <a:schemeClr val="bg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Trójkąt równoramienny 26">
              <a:extLst>
                <a:ext uri="{FF2B5EF4-FFF2-40B4-BE49-F238E27FC236}">
                  <a16:creationId xmlns:a16="http://schemas.microsoft.com/office/drawing/2014/main" id="{62F945CE-8649-44FE-99EA-EF58C2B4B66F}"/>
                </a:ext>
              </a:extLst>
            </p:cNvPr>
            <p:cNvSpPr/>
            <p:nvPr/>
          </p:nvSpPr>
          <p:spPr>
            <a:xfrm rot="10800000">
              <a:off x="986600" y="0"/>
              <a:ext cx="1697986" cy="2223732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5763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F27AB90-1839-46CE-9F8E-AE11394B9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222" y="773085"/>
            <a:ext cx="3857105" cy="714894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10E6EFEA-5842-4B5A-89B7-1B3A08488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3" y="5995126"/>
            <a:ext cx="1766886" cy="50571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5A801A5-DD76-4715-A585-9386E08A91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3" y="3570384"/>
            <a:ext cx="1766886" cy="22544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C2650201-856B-43B0-B1D3-E4EBD239BB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515" y="531390"/>
            <a:ext cx="2177933" cy="38655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579244" y="1072693"/>
            <a:ext cx="72999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/>
              <a:t>Wychodząc naprzeciw potrzebom współczesnej edukacji, w ramach projektu </a:t>
            </a:r>
            <a:endParaRPr lang="pl-PL" sz="1600" dirty="0" smtClean="0"/>
          </a:p>
          <a:p>
            <a:pPr algn="just"/>
            <a:r>
              <a:rPr lang="pl-PL" sz="1600" dirty="0" smtClean="0"/>
              <a:t>„</a:t>
            </a:r>
            <a:r>
              <a:rPr lang="pl-PL" sz="1600" dirty="0"/>
              <a:t>Czas zawodowców BIS – zawodowa Wielkopolska” uruchomiono bezpłatną </a:t>
            </a:r>
            <a:r>
              <a:rPr lang="pl-PL" sz="1600" dirty="0">
                <a:solidFill>
                  <a:srgbClr val="FF0000"/>
                </a:solidFill>
              </a:rPr>
              <a:t>platformę </a:t>
            </a:r>
            <a:r>
              <a:rPr lang="pl-PL" sz="1600" dirty="0" smtClean="0">
                <a:solidFill>
                  <a:srgbClr val="FF0000"/>
                </a:solidFill>
              </a:rPr>
              <a:t>edukacyjną</a:t>
            </a:r>
            <a:r>
              <a:rPr lang="pl-PL" sz="1600" dirty="0"/>
              <a:t> </a:t>
            </a:r>
            <a:r>
              <a:rPr lang="pl-PL" sz="1600" dirty="0" smtClean="0"/>
              <a:t>- bazę wielu interaktywnych oraz zgodnych z podstawą programową materiałów.</a:t>
            </a:r>
            <a:endParaRPr lang="pl-PL" sz="1600" dirty="0"/>
          </a:p>
        </p:txBody>
      </p:sp>
      <p:pic>
        <p:nvPicPr>
          <p:cNvPr id="17" name="Obraz 16"/>
          <p:cNvPicPr/>
          <p:nvPr/>
        </p:nvPicPr>
        <p:blipFill rotWithShape="1">
          <a:blip r:embed="rId5"/>
          <a:srcRect l="15056" t="10971" r="1258" b="7273"/>
          <a:stretch/>
        </p:blipFill>
        <p:spPr bwMode="auto">
          <a:xfrm>
            <a:off x="4099503" y="2223733"/>
            <a:ext cx="5896598" cy="34646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Symbol zastępczy zawartości 5">
            <a:extLst>
              <a:ext uri="{FF2B5EF4-FFF2-40B4-BE49-F238E27FC236}">
                <a16:creationId xmlns:a16="http://schemas.microsoft.com/office/drawing/2014/main" id="{0C4E3C3C-63E5-4F73-A33B-4DF64AFFBD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360" y="5403741"/>
            <a:ext cx="1141640" cy="145425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359796" y="2971186"/>
            <a:ext cx="249292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u="sng" dirty="0" smtClean="0"/>
              <a:t>Nowość:</a:t>
            </a:r>
          </a:p>
          <a:p>
            <a:endParaRPr lang="pl-PL" sz="800" u="sng" dirty="0"/>
          </a:p>
          <a:p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600" dirty="0"/>
              <a:t>k</a:t>
            </a:r>
            <a:r>
              <a:rPr lang="pl-PL" sz="1600" dirty="0" smtClean="0"/>
              <a:t>ursy </a:t>
            </a:r>
            <a:r>
              <a:rPr lang="pl-PL" sz="1600" dirty="0"/>
              <a:t>i </a:t>
            </a:r>
            <a:r>
              <a:rPr lang="pl-PL" sz="1600" dirty="0" smtClean="0"/>
              <a:t>testy przygotowujące </a:t>
            </a:r>
            <a:r>
              <a:rPr lang="pl-PL" sz="1600" dirty="0"/>
              <a:t>do egzaminu </a:t>
            </a:r>
            <a:r>
              <a:rPr lang="pl-PL" sz="1600" dirty="0" smtClean="0"/>
              <a:t>czeladniczego.</a:t>
            </a:r>
            <a:endParaRPr lang="pl-PL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grpSp>
        <p:nvGrpSpPr>
          <p:cNvPr id="15" name="Grupa 14"/>
          <p:cNvGrpSpPr/>
          <p:nvPr/>
        </p:nvGrpSpPr>
        <p:grpSpPr>
          <a:xfrm>
            <a:off x="0" y="-26634"/>
            <a:ext cx="2684586" cy="6523271"/>
            <a:chOff x="0" y="-26634"/>
            <a:chExt cx="2684586" cy="6523271"/>
          </a:xfrm>
        </p:grpSpPr>
        <p:sp>
          <p:nvSpPr>
            <p:cNvPr id="19" name="Trójkąt równoramienny 18">
              <a:extLst>
                <a:ext uri="{FF2B5EF4-FFF2-40B4-BE49-F238E27FC236}">
                  <a16:creationId xmlns:a16="http://schemas.microsoft.com/office/drawing/2014/main" id="{FD0A6D22-92C6-4648-A5E4-2D92AD93D212}"/>
                </a:ext>
              </a:extLst>
            </p:cNvPr>
            <p:cNvSpPr/>
            <p:nvPr/>
          </p:nvSpPr>
          <p:spPr>
            <a:xfrm rot="5400000">
              <a:off x="-2581109" y="2981746"/>
              <a:ext cx="6096000" cy="933782"/>
            </a:xfrm>
            <a:prstGeom prst="triangle">
              <a:avLst/>
            </a:prstGeom>
            <a:solidFill>
              <a:schemeClr val="bg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1" name="Trójkąt równoramienny 20">
              <a:extLst>
                <a:ext uri="{FF2B5EF4-FFF2-40B4-BE49-F238E27FC236}">
                  <a16:creationId xmlns:a16="http://schemas.microsoft.com/office/drawing/2014/main" id="{4130A839-1A59-41B8-85EB-0B5A5F4FF4CD}"/>
                </a:ext>
              </a:extLst>
            </p:cNvPr>
            <p:cNvSpPr/>
            <p:nvPr/>
          </p:nvSpPr>
          <p:spPr>
            <a:xfrm rot="5400000">
              <a:off x="-187512" y="160878"/>
              <a:ext cx="2578962" cy="2203938"/>
            </a:xfrm>
            <a:prstGeom prst="triangle">
              <a:avLst/>
            </a:prstGeom>
            <a:solidFill>
              <a:schemeClr val="bg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Trójkąt równoramienny 21">
              <a:extLst>
                <a:ext uri="{FF2B5EF4-FFF2-40B4-BE49-F238E27FC236}">
                  <a16:creationId xmlns:a16="http://schemas.microsoft.com/office/drawing/2014/main" id="{DE60EF67-D307-492E-84A0-36FA43606584}"/>
                </a:ext>
              </a:extLst>
            </p:cNvPr>
            <p:cNvSpPr/>
            <p:nvPr/>
          </p:nvSpPr>
          <p:spPr>
            <a:xfrm rot="10800000">
              <a:off x="986600" y="0"/>
              <a:ext cx="1697986" cy="2223732"/>
            </a:xfrm>
            <a:prstGeom prst="triangle">
              <a:avLst>
                <a:gd name="adj" fmla="val 50000"/>
              </a:avLst>
            </a:prstGeom>
            <a:solidFill>
              <a:schemeClr val="bg1">
                <a:lumMod val="75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4620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ójkąt równoramienny 4">
            <a:extLst>
              <a:ext uri="{FF2B5EF4-FFF2-40B4-BE49-F238E27FC236}">
                <a16:creationId xmlns:a16="http://schemas.microsoft.com/office/drawing/2014/main" id="{4C5C8DD7-DF94-4EFF-BFF3-C916167BB0FC}"/>
              </a:ext>
            </a:extLst>
          </p:cNvPr>
          <p:cNvSpPr/>
          <p:nvPr/>
        </p:nvSpPr>
        <p:spPr>
          <a:xfrm rot="10800000">
            <a:off x="986600" y="8878"/>
            <a:ext cx="1697986" cy="2223732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Trójkąt równoramienny 6">
            <a:extLst>
              <a:ext uri="{FF2B5EF4-FFF2-40B4-BE49-F238E27FC236}">
                <a16:creationId xmlns:a16="http://schemas.microsoft.com/office/drawing/2014/main" id="{5B536BCD-0C4B-4A7C-89D6-496E97CB3224}"/>
              </a:ext>
            </a:extLst>
          </p:cNvPr>
          <p:cNvSpPr/>
          <p:nvPr/>
        </p:nvSpPr>
        <p:spPr>
          <a:xfrm rot="5400000">
            <a:off x="-2581109" y="2919602"/>
            <a:ext cx="6096000" cy="933782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Trójkąt równoramienny 7">
            <a:extLst>
              <a:ext uri="{FF2B5EF4-FFF2-40B4-BE49-F238E27FC236}">
                <a16:creationId xmlns:a16="http://schemas.microsoft.com/office/drawing/2014/main" id="{C8BDA4F1-282C-47EE-8D60-F2229729ADB0}"/>
              </a:ext>
            </a:extLst>
          </p:cNvPr>
          <p:cNvSpPr/>
          <p:nvPr/>
        </p:nvSpPr>
        <p:spPr>
          <a:xfrm rot="5400000">
            <a:off x="-187512" y="160878"/>
            <a:ext cx="2578962" cy="2203938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Picture 2" descr="Kimball Electronics Poland Sp. z o.o.">
            <a:extLst>
              <a:ext uri="{FF2B5EF4-FFF2-40B4-BE49-F238E27FC236}">
                <a16:creationId xmlns:a16="http://schemas.microsoft.com/office/drawing/2014/main" id="{6F7D55BF-B6CC-4B62-813D-D1E974758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16" y="1072265"/>
            <a:ext cx="2393302" cy="239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ytuł 1">
            <a:extLst>
              <a:ext uri="{FF2B5EF4-FFF2-40B4-BE49-F238E27FC236}">
                <a16:creationId xmlns:a16="http://schemas.microsoft.com/office/drawing/2014/main" id="{4CC9CFC2-A8B2-41A1-8CE0-C747A9ECC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827" y="1777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Uzyskujemy oferty pracy od przedsiębiorstw</a:t>
            </a:r>
            <a: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0C321B6C-B938-4C6E-8CA8-95248F231499}"/>
              </a:ext>
            </a:extLst>
          </p:cNvPr>
          <p:cNvSpPr txBox="1">
            <a:spLocks/>
          </p:cNvSpPr>
          <p:nvPr/>
        </p:nvSpPr>
        <p:spPr>
          <a:xfrm>
            <a:off x="403411" y="2713116"/>
            <a:ext cx="3074895" cy="396036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36000" tIns="0" rIns="144000" bIns="108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spcBef>
                <a:spcPts val="600"/>
              </a:spcBef>
              <a:buFont typeface="Arial"/>
              <a:buNone/>
            </a:pPr>
            <a:r>
              <a:rPr lang="pl-PL" sz="2000" b="1" dirty="0"/>
              <a:t>Twoje obowiązki oraz możliwości: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Możliwość zdobycia doświadczenia w jednym z obszarów: logistycznym, zakupowym lub jakościowym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Poznanie procesów w dedykowanym obszarze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Wspieranie w bieżących zadaniach koleżanek i kolegów z działu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Nabycie </a:t>
            </a:r>
            <a:r>
              <a:rPr lang="pl-PL" sz="1600" dirty="0" smtClean="0"/>
              <a:t>międzynarodowego doświadczenia</a:t>
            </a:r>
            <a:endParaRPr lang="pl-PL" sz="1600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48F265B-EDD1-4B70-AE9A-8C3C719833A6}"/>
              </a:ext>
            </a:extLst>
          </p:cNvPr>
          <p:cNvSpPr txBox="1"/>
          <p:nvPr/>
        </p:nvSpPr>
        <p:spPr>
          <a:xfrm>
            <a:off x="267874" y="788739"/>
            <a:ext cx="11656252" cy="839033"/>
          </a:xfrm>
          <a:prstGeom prst="roundRect">
            <a:avLst>
              <a:gd name="adj" fmla="val 2307"/>
            </a:avLst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r>
              <a:rPr lang="pl-PL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Poszukujemy pracowników na stanowisko: </a:t>
            </a:r>
          </a:p>
          <a:p>
            <a:r>
              <a:rPr lang="pl-PL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pl-PL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Stażysta w Dziale Logistyki / Zakupów / Jakości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4F25642-BBD4-4925-8811-E88C0F11C318}"/>
              </a:ext>
            </a:extLst>
          </p:cNvPr>
          <p:cNvSpPr txBox="1"/>
          <p:nvPr/>
        </p:nvSpPr>
        <p:spPr>
          <a:xfrm>
            <a:off x="3346585" y="2204348"/>
            <a:ext cx="3076974" cy="44691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lIns="36000" t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pl-PL" sz="2000" b="1" dirty="0"/>
              <a:t>Nasze wymagania: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Zapraszamy studentów kierunków ekonomicznych i inżynieryjnych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Dyspozycyjność min. 32 h tygodniowo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Komunikatywna znajomość języka angielskiego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Praktyczna znajomość Excela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Chęć do nauki i współpracy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§"/>
            </a:pPr>
            <a:r>
              <a:rPr lang="pl-PL" sz="1600" dirty="0"/>
              <a:t>Znajomość j. francuskiego będzie dużym atutem ( dotyczy stażu w dziale zakupów)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97CD8D85-D907-4F06-B170-90ED8407C2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95799" y="1671016"/>
            <a:ext cx="2073684" cy="1470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Obraz 16"/>
          <p:cNvPicPr/>
          <p:nvPr/>
        </p:nvPicPr>
        <p:blipFill rotWithShape="1">
          <a:blip r:embed="rId4"/>
          <a:srcRect l="89117" t="33895" r="3599" b="63058"/>
          <a:stretch/>
        </p:blipFill>
        <p:spPr bwMode="auto">
          <a:xfrm>
            <a:off x="0" y="16917"/>
            <a:ext cx="1365154" cy="3396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2854085-B0F4-409C-88C9-F8ABEECF8F38}"/>
              </a:ext>
            </a:extLst>
          </p:cNvPr>
          <p:cNvSpPr txBox="1"/>
          <p:nvPr/>
        </p:nvSpPr>
        <p:spPr>
          <a:xfrm>
            <a:off x="6140333" y="3865765"/>
            <a:ext cx="2554264" cy="280771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360000" tIns="0" rIns="36000" bIns="36000" rtlCol="0">
            <a:spAutoFit/>
          </a:bodyPr>
          <a:lstStyle/>
          <a:p>
            <a:r>
              <a:rPr lang="pl-PL" sz="2000" b="1" dirty="0"/>
              <a:t>O firmie:</a:t>
            </a:r>
          </a:p>
          <a:p>
            <a:r>
              <a:rPr lang="pl-PL" sz="1600" b="1" dirty="0" err="1"/>
              <a:t>Kimball</a:t>
            </a:r>
            <a:r>
              <a:rPr lang="pl-PL" sz="1600" b="1" dirty="0"/>
              <a:t> Electronics </a:t>
            </a:r>
            <a:r>
              <a:rPr lang="pl-PL" sz="1600" dirty="0"/>
              <a:t>to amerykańska firma produkująca wysokiej jakości wyroby elektroniczne dla branży motoryzacyjnej i przemysłowej oraz wyroby i urządzenia medyczne.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7666925-5879-4557-9AF8-01E30691B975}"/>
              </a:ext>
            </a:extLst>
          </p:cNvPr>
          <p:cNvSpPr txBox="1"/>
          <p:nvPr/>
        </p:nvSpPr>
        <p:spPr>
          <a:xfrm>
            <a:off x="8582787" y="3433478"/>
            <a:ext cx="2438400" cy="324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36000" tIns="108000" bIns="108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Miejsce pracy: </a:t>
            </a:r>
            <a:r>
              <a:rPr lang="pl-PL" sz="1600" dirty="0"/>
              <a:t>Poznańska 1C Tarnowo Podgórne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Rodzaj umowy: </a:t>
            </a:r>
            <a:r>
              <a:rPr lang="pl-PL" sz="1600" dirty="0"/>
              <a:t>umowa zlecenie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Rekrutacja zdalna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b="1" dirty="0"/>
              <a:t>Możliwość pracy zdalnej</a:t>
            </a:r>
          </a:p>
        </p:txBody>
      </p:sp>
    </p:spTree>
    <p:extLst>
      <p:ext uri="{BB962C8B-B14F-4D97-AF65-F5344CB8AC3E}">
        <p14:creationId xmlns:p14="http://schemas.microsoft.com/office/powerpoint/2010/main" val="277737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równoramienny 8">
            <a:extLst>
              <a:ext uri="{FF2B5EF4-FFF2-40B4-BE49-F238E27FC236}">
                <a16:creationId xmlns:a16="http://schemas.microsoft.com/office/drawing/2014/main" id="{FD0A6D22-92C6-4648-A5E4-2D92AD93D212}"/>
              </a:ext>
            </a:extLst>
          </p:cNvPr>
          <p:cNvSpPr/>
          <p:nvPr/>
        </p:nvSpPr>
        <p:spPr>
          <a:xfrm rot="5400000">
            <a:off x="-2581109" y="2981746"/>
            <a:ext cx="6096000" cy="933782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rójkąt równoramienny 13">
            <a:extLst>
              <a:ext uri="{FF2B5EF4-FFF2-40B4-BE49-F238E27FC236}">
                <a16:creationId xmlns:a16="http://schemas.microsoft.com/office/drawing/2014/main" id="{4130A839-1A59-41B8-85EB-0B5A5F4FF4CD}"/>
              </a:ext>
            </a:extLst>
          </p:cNvPr>
          <p:cNvSpPr/>
          <p:nvPr/>
        </p:nvSpPr>
        <p:spPr>
          <a:xfrm rot="5400000">
            <a:off x="-187512" y="160878"/>
            <a:ext cx="2578962" cy="2203938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rójkąt równoramienny 14">
            <a:extLst>
              <a:ext uri="{FF2B5EF4-FFF2-40B4-BE49-F238E27FC236}">
                <a16:creationId xmlns:a16="http://schemas.microsoft.com/office/drawing/2014/main" id="{DE60EF67-D307-492E-84A0-36FA43606584}"/>
              </a:ext>
            </a:extLst>
          </p:cNvPr>
          <p:cNvSpPr/>
          <p:nvPr/>
        </p:nvSpPr>
        <p:spPr>
          <a:xfrm rot="10800000">
            <a:off x="986600" y="0"/>
            <a:ext cx="1697986" cy="2223732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Symbol zastępczy zawartości 5">
            <a:extLst>
              <a:ext uri="{FF2B5EF4-FFF2-40B4-BE49-F238E27FC236}">
                <a16:creationId xmlns:a16="http://schemas.microsoft.com/office/drawing/2014/main" id="{0C4E3C3C-63E5-4F73-A33B-4DF64AFFB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360" y="5403741"/>
            <a:ext cx="1141640" cy="1454259"/>
          </a:xfrm>
          <a:prstGeom prst="rect">
            <a:avLst/>
          </a:prstGeom>
        </p:spPr>
      </p:pic>
      <p:sp>
        <p:nvSpPr>
          <p:cNvPr id="6" name="pole tekstowe 38">
            <a:extLst>
              <a:ext uri="{FF2B5EF4-FFF2-40B4-BE49-F238E27FC236}">
                <a16:creationId xmlns:a16="http://schemas.microsoft.com/office/drawing/2014/main" id="{6BAD9F5E-5739-4A21-9557-91011AEF1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4498" y="537345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Profile kompetencyjne (709) weryfikowane są min w 3 przedsiębiorstwach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55" y="1892387"/>
            <a:ext cx="3897340" cy="35413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80141" y="1922340"/>
            <a:ext cx="3966818" cy="330146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pole tekstowe 3"/>
          <p:cNvSpPr txBox="1"/>
          <p:nvPr/>
        </p:nvSpPr>
        <p:spPr>
          <a:xfrm>
            <a:off x="1456982" y="879088"/>
            <a:ext cx="2435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5616703" y="1460675"/>
            <a:ext cx="2435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9392617" y="1159801"/>
            <a:ext cx="2435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5400" b="1" dirty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3948062" y="2159345"/>
            <a:ext cx="4063206" cy="30073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3504" y="5078174"/>
            <a:ext cx="3105150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równoramienny 8">
            <a:extLst>
              <a:ext uri="{FF2B5EF4-FFF2-40B4-BE49-F238E27FC236}">
                <a16:creationId xmlns:a16="http://schemas.microsoft.com/office/drawing/2014/main" id="{FD0A6D22-92C6-4648-A5E4-2D92AD93D212}"/>
              </a:ext>
            </a:extLst>
          </p:cNvPr>
          <p:cNvSpPr/>
          <p:nvPr/>
        </p:nvSpPr>
        <p:spPr>
          <a:xfrm rot="5400000">
            <a:off x="-2581109" y="2981746"/>
            <a:ext cx="6096000" cy="933782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Trójkąt równoramienny 13">
            <a:extLst>
              <a:ext uri="{FF2B5EF4-FFF2-40B4-BE49-F238E27FC236}">
                <a16:creationId xmlns:a16="http://schemas.microsoft.com/office/drawing/2014/main" id="{4130A839-1A59-41B8-85EB-0B5A5F4FF4CD}"/>
              </a:ext>
            </a:extLst>
          </p:cNvPr>
          <p:cNvSpPr/>
          <p:nvPr/>
        </p:nvSpPr>
        <p:spPr>
          <a:xfrm rot="5400000">
            <a:off x="-187512" y="160878"/>
            <a:ext cx="2578962" cy="2203938"/>
          </a:xfrm>
          <a:prstGeom prst="triangle">
            <a:avLst/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rójkąt równoramienny 14">
            <a:extLst>
              <a:ext uri="{FF2B5EF4-FFF2-40B4-BE49-F238E27FC236}">
                <a16:creationId xmlns:a16="http://schemas.microsoft.com/office/drawing/2014/main" id="{DE60EF67-D307-492E-84A0-36FA43606584}"/>
              </a:ext>
            </a:extLst>
          </p:cNvPr>
          <p:cNvSpPr/>
          <p:nvPr/>
        </p:nvSpPr>
        <p:spPr>
          <a:xfrm rot="10800000">
            <a:off x="986600" y="0"/>
            <a:ext cx="1697986" cy="2223732"/>
          </a:xfrm>
          <a:prstGeom prst="triangle">
            <a:avLst>
              <a:gd name="adj" fmla="val 50000"/>
            </a:avLst>
          </a:prstGeom>
          <a:solidFill>
            <a:schemeClr val="bg1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7" name="Symbol zastępczy zawartości 5">
            <a:extLst>
              <a:ext uri="{FF2B5EF4-FFF2-40B4-BE49-F238E27FC236}">
                <a16:creationId xmlns:a16="http://schemas.microsoft.com/office/drawing/2014/main" id="{0C4E3C3C-63E5-4F73-A33B-4DF64AFFBD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91" y="5403741"/>
            <a:ext cx="1141640" cy="1454259"/>
          </a:xfrm>
          <a:prstGeom prst="rect">
            <a:avLst/>
          </a:prstGeom>
        </p:spPr>
      </p:pic>
      <p:sp>
        <p:nvSpPr>
          <p:cNvPr id="12" name="pole tekstowe 38">
            <a:extLst>
              <a:ext uri="{FF2B5EF4-FFF2-40B4-BE49-F238E27FC236}">
                <a16:creationId xmlns:a16="http://schemas.microsoft.com/office/drawing/2014/main" id="{0EBC0AEA-955F-4E68-A20A-E60F3055E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91" y="257234"/>
            <a:ext cx="11724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pl-PL" altLang="pl-PL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oparciu o profile kompetencyjne powstają modele referencyjne </a:t>
            </a:r>
            <a:r>
              <a:rPr lang="pl-PL" altLang="pl-PL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(125)</a:t>
            </a:r>
            <a:endParaRPr lang="pl-PL" alt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C25A9D3-95CF-423F-914B-08C4A75F4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352798"/>
              </p:ext>
            </p:extLst>
          </p:nvPr>
        </p:nvGraphicFramePr>
        <p:xfrm>
          <a:off x="933782" y="998295"/>
          <a:ext cx="6876288" cy="5569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34775">
                  <a:extLst>
                    <a:ext uri="{9D8B030D-6E8A-4147-A177-3AD203B41FA5}">
                      <a16:colId xmlns:a16="http://schemas.microsoft.com/office/drawing/2014/main" val="565613156"/>
                    </a:ext>
                  </a:extLst>
                </a:gridCol>
                <a:gridCol w="1841513">
                  <a:extLst>
                    <a:ext uri="{9D8B030D-6E8A-4147-A177-3AD203B41FA5}">
                      <a16:colId xmlns:a16="http://schemas.microsoft.com/office/drawing/2014/main" val="2797723624"/>
                    </a:ext>
                  </a:extLst>
                </a:gridCol>
              </a:tblGrid>
              <a:tr h="853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Model referencyjny      </a:t>
                      </a:r>
                      <a:endParaRPr lang="pl-PL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ZAWÓD -                                  </a:t>
                      </a:r>
                      <a:endParaRPr lang="pl-PL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</a:rPr>
                        <a:t>STANOWISKO - SPECJALISTA DS. E-COMMERCE  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</a:t>
                      </a:r>
                      <a:r>
                        <a:rPr lang="pl-PL" sz="1600" dirty="0" smtClean="0">
                          <a:effectLst/>
                        </a:rPr>
                        <a:t>ymagany </a:t>
                      </a:r>
                      <a:r>
                        <a:rPr lang="pl-PL" sz="1600" dirty="0">
                          <a:effectLst/>
                        </a:rPr>
                        <a:t>poziom kompetencji na stanowisku SPECJALISTA DS. </a:t>
                      </a:r>
                      <a:br>
                        <a:rPr lang="pl-PL" sz="1600" dirty="0">
                          <a:effectLst/>
                        </a:rPr>
                      </a:br>
                      <a:r>
                        <a:rPr lang="pl-PL" sz="1600" dirty="0">
                          <a:effectLst/>
                        </a:rPr>
                        <a:t>E-COMMERCE  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b"/>
                </a:tc>
                <a:extLst>
                  <a:ext uri="{0D108BD9-81ED-4DB2-BD59-A6C34878D82A}">
                    <a16:rowId xmlns:a16="http://schemas.microsoft.com/office/drawing/2014/main" val="1478604079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700">
                          <a:effectLst/>
                        </a:rPr>
                        <a:t>Znajomość narzędzi e-commerce   </a:t>
                      </a:r>
                      <a:endParaRPr lang="pl-P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>
                          <a:effectLst/>
                        </a:rPr>
                        <a:t>5</a:t>
                      </a:r>
                      <a:endParaRPr lang="pl-P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b"/>
                </a:tc>
                <a:extLst>
                  <a:ext uri="{0D108BD9-81ED-4DB2-BD59-A6C34878D82A}">
                    <a16:rowId xmlns:a16="http://schemas.microsoft.com/office/drawing/2014/main" val="1312826166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700">
                          <a:effectLst/>
                        </a:rPr>
                        <a:t>Umiejętność sporządzania analiz  </a:t>
                      </a:r>
                      <a:endParaRPr lang="pl-P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>
                          <a:effectLst/>
                        </a:rPr>
                        <a:t>5</a:t>
                      </a:r>
                      <a:endParaRPr lang="pl-P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b"/>
                </a:tc>
                <a:extLst>
                  <a:ext uri="{0D108BD9-81ED-4DB2-BD59-A6C34878D82A}">
                    <a16:rowId xmlns:a16="http://schemas.microsoft.com/office/drawing/2014/main" val="1701439946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700">
                          <a:effectLst/>
                        </a:rPr>
                        <a:t>Umiejętność prezentowania produktów</a:t>
                      </a:r>
                      <a:endParaRPr lang="pl-P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>
                          <a:effectLst/>
                        </a:rPr>
                        <a:t>4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b"/>
                </a:tc>
                <a:extLst>
                  <a:ext uri="{0D108BD9-81ED-4DB2-BD59-A6C34878D82A}">
                    <a16:rowId xmlns:a16="http://schemas.microsoft.com/office/drawing/2014/main" val="2424121264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700" dirty="0">
                          <a:effectLst/>
                        </a:rPr>
                        <a:t>Umiejętność prowadzenia sprzedaży internetowej 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>
                          <a:effectLst/>
                        </a:rPr>
                        <a:t>5</a:t>
                      </a:r>
                      <a:endParaRPr lang="pl-P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b"/>
                </a:tc>
                <a:extLst>
                  <a:ext uri="{0D108BD9-81ED-4DB2-BD59-A6C34878D82A}">
                    <a16:rowId xmlns:a16="http://schemas.microsoft.com/office/drawing/2014/main" val="3615496822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700">
                          <a:effectLst/>
                        </a:rPr>
                        <a:t>Znajomość zagadnień z zakresu marketingu</a:t>
                      </a:r>
                      <a:endParaRPr lang="pl-P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>
                          <a:effectLst/>
                        </a:rPr>
                        <a:t>4</a:t>
                      </a:r>
                      <a:endParaRPr lang="pl-P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b"/>
                </a:tc>
                <a:extLst>
                  <a:ext uri="{0D108BD9-81ED-4DB2-BD59-A6C34878D82A}">
                    <a16:rowId xmlns:a16="http://schemas.microsoft.com/office/drawing/2014/main" val="119369599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700" dirty="0">
                          <a:effectLst/>
                        </a:rPr>
                        <a:t>Znajomość pakietu MS Office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>
                          <a:effectLst/>
                        </a:rPr>
                        <a:t>5</a:t>
                      </a:r>
                      <a:endParaRPr lang="pl-PL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b"/>
                </a:tc>
                <a:extLst>
                  <a:ext uri="{0D108BD9-81ED-4DB2-BD59-A6C34878D82A}">
                    <a16:rowId xmlns:a16="http://schemas.microsoft.com/office/drawing/2014/main" val="1657750772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700" dirty="0">
                          <a:effectLst/>
                        </a:rPr>
                        <a:t>Znajomość języka angielskiego w mowie i piśmie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>
                          <a:effectLst/>
                        </a:rPr>
                        <a:t>4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b"/>
                </a:tc>
                <a:extLst>
                  <a:ext uri="{0D108BD9-81ED-4DB2-BD59-A6C34878D82A}">
                    <a16:rowId xmlns:a16="http://schemas.microsoft.com/office/drawing/2014/main" val="3250222761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700" dirty="0">
                          <a:effectLst/>
                        </a:rPr>
                        <a:t>Umiejętność dbania o wizerunek firmy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dirty="0">
                          <a:effectLst/>
                        </a:rPr>
                        <a:t>5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b"/>
                </a:tc>
                <a:extLst>
                  <a:ext uri="{0D108BD9-81ED-4DB2-BD59-A6C34878D82A}">
                    <a16:rowId xmlns:a16="http://schemas.microsoft.com/office/drawing/2014/main" val="2413363074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</a:rPr>
                        <a:t>Umiejętność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  <a:r>
                        <a:rPr lang="en-US" sz="1700" dirty="0" err="1">
                          <a:effectLst/>
                        </a:rPr>
                        <a:t>organizacji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  <a:r>
                        <a:rPr lang="en-US" sz="1700" dirty="0" err="1">
                          <a:effectLst/>
                        </a:rPr>
                        <a:t>pracy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  <a:r>
                        <a:rPr lang="en-US" sz="1700" dirty="0" err="1">
                          <a:effectLst/>
                        </a:rPr>
                        <a:t>własnej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5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b"/>
                </a:tc>
                <a:extLst>
                  <a:ext uri="{0D108BD9-81ED-4DB2-BD59-A6C34878D82A}">
                    <a16:rowId xmlns:a16="http://schemas.microsoft.com/office/drawing/2014/main" val="2070111812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</a:rPr>
                        <a:t>Zaangażowanie</a:t>
                      </a:r>
                      <a:r>
                        <a:rPr lang="en-US" sz="1700" dirty="0">
                          <a:effectLst/>
                        </a:rPr>
                        <a:t> w </a:t>
                      </a:r>
                      <a:r>
                        <a:rPr lang="en-US" sz="1700" dirty="0" err="1">
                          <a:effectLst/>
                        </a:rPr>
                        <a:t>wypełnianie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  <a:r>
                        <a:rPr lang="en-US" sz="1700" dirty="0" err="1">
                          <a:effectLst/>
                        </a:rPr>
                        <a:t>zadań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dirty="0">
                          <a:effectLst/>
                        </a:rPr>
                        <a:t>5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b"/>
                </a:tc>
                <a:extLst>
                  <a:ext uri="{0D108BD9-81ED-4DB2-BD59-A6C34878D82A}">
                    <a16:rowId xmlns:a16="http://schemas.microsoft.com/office/drawing/2014/main" val="2701799012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</a:rPr>
                        <a:t>Odpowiedzialność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dirty="0">
                          <a:effectLst/>
                        </a:rPr>
                        <a:t>5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b"/>
                </a:tc>
                <a:extLst>
                  <a:ext uri="{0D108BD9-81ED-4DB2-BD59-A6C34878D82A}">
                    <a16:rowId xmlns:a16="http://schemas.microsoft.com/office/drawing/2014/main" val="1646607038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</a:rPr>
                        <a:t>Samodzialność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dirty="0">
                          <a:effectLst/>
                        </a:rPr>
                        <a:t>4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b"/>
                </a:tc>
                <a:extLst>
                  <a:ext uri="{0D108BD9-81ED-4DB2-BD59-A6C34878D82A}">
                    <a16:rowId xmlns:a16="http://schemas.microsoft.com/office/drawing/2014/main" val="3743242534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</a:rPr>
                        <a:t>Umiejętność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  <a:r>
                        <a:rPr lang="en-US" sz="1700" dirty="0" err="1">
                          <a:effectLst/>
                        </a:rPr>
                        <a:t>analitycznego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  <a:r>
                        <a:rPr lang="en-US" sz="1700" dirty="0" err="1">
                          <a:effectLst/>
                        </a:rPr>
                        <a:t>myślenia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dirty="0">
                          <a:effectLst/>
                        </a:rPr>
                        <a:t>4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b"/>
                </a:tc>
                <a:extLst>
                  <a:ext uri="{0D108BD9-81ED-4DB2-BD59-A6C34878D82A}">
                    <a16:rowId xmlns:a16="http://schemas.microsoft.com/office/drawing/2014/main" val="1975729877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</a:rPr>
                        <a:t>Kreatywność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dirty="0">
                          <a:effectLst/>
                        </a:rPr>
                        <a:t>4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b"/>
                </a:tc>
                <a:extLst>
                  <a:ext uri="{0D108BD9-81ED-4DB2-BD59-A6C34878D82A}">
                    <a16:rowId xmlns:a16="http://schemas.microsoft.com/office/drawing/2014/main" val="1064446768"/>
                  </a:ext>
                </a:extLst>
              </a:tr>
              <a:tr h="290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700" dirty="0" err="1">
                          <a:effectLst/>
                        </a:rPr>
                        <a:t>Komunikatywność</a:t>
                      </a:r>
                      <a:r>
                        <a:rPr lang="en-US" sz="1700" dirty="0">
                          <a:effectLst/>
                        </a:rPr>
                        <a:t> 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700" dirty="0">
                          <a:effectLst/>
                        </a:rPr>
                        <a:t>5</a:t>
                      </a:r>
                      <a:endParaRPr lang="pl-PL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695" marR="64695" marT="0" marB="0" anchor="b"/>
                </a:tc>
                <a:extLst>
                  <a:ext uri="{0D108BD9-81ED-4DB2-BD59-A6C34878D82A}">
                    <a16:rowId xmlns:a16="http://schemas.microsoft.com/office/drawing/2014/main" val="3997385246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86A598B-F2BA-49CB-8E48-F1C4A8E962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6995251"/>
              </p:ext>
            </p:extLst>
          </p:nvPr>
        </p:nvGraphicFramePr>
        <p:xfrm>
          <a:off x="7810070" y="3351251"/>
          <a:ext cx="3464560" cy="1394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4560">
                  <a:extLst>
                    <a:ext uri="{9D8B030D-6E8A-4147-A177-3AD203B41FA5}">
                      <a16:colId xmlns:a16="http://schemas.microsoft.com/office/drawing/2014/main" val="2284764355"/>
                    </a:ext>
                  </a:extLst>
                </a:gridCol>
              </a:tblGrid>
              <a:tr h="479764">
                <a:tc>
                  <a:txBody>
                    <a:bodyPr/>
                    <a:lstStyle/>
                    <a:p>
                      <a:pPr lvl="0" algn="ctr"/>
                      <a:r>
                        <a:rPr lang="pl-P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Kompetencje techniczne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954595"/>
                  </a:ext>
                </a:extLst>
              </a:tr>
              <a:tr h="800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20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Kompetencje społeczne, interpersonalne, dodatkowe wymagania</a:t>
                      </a:r>
                      <a:endParaRPr lang="pl-PL" sz="1400" b="1" kern="100" dirty="0">
                        <a:effectLst/>
                        <a:latin typeface="Calibri" panose="020F0502020204030204" pitchFamily="34" charset="0"/>
                        <a:ea typeface="NSimSun" panose="02010609030101010101" pitchFamily="49" charset="-122"/>
                        <a:cs typeface="Lucida Sans" panose="020B060203050402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538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00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13812</TotalTime>
  <Words>599</Words>
  <Application>Microsoft Office PowerPoint</Application>
  <PresentationFormat>Panoramiczny</PresentationFormat>
  <Paragraphs>110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6" baseType="lpstr">
      <vt:lpstr>NSimSun</vt:lpstr>
      <vt:lpstr>Arial</vt:lpstr>
      <vt:lpstr>Calibri</vt:lpstr>
      <vt:lpstr>Calibri Light</vt:lpstr>
      <vt:lpstr>Lucida Sans</vt:lpstr>
      <vt:lpstr>Open Sans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 </vt:lpstr>
      <vt:lpstr>Zastosowanie i funkcje   </vt:lpstr>
      <vt:lpstr> </vt:lpstr>
      <vt:lpstr>Uzyskujemy oferty pracy od przedsiębiorstw </vt:lpstr>
      <vt:lpstr>Prezentacja programu PowerPoint</vt:lpstr>
      <vt:lpstr>Prezentacja programu PowerPoint</vt:lpstr>
      <vt:lpstr>Ścieżki kariery -  plan kariery zawodowej oferowany pracownikowi przez przedsiębiorstwo. Jako karierę zawodową rozumiemy indywidualny scenariusz życia zawodowego, który obejmuje różne aspekty aktywności.</vt:lpstr>
      <vt:lpstr>Prezentacja programu PowerPoint</vt:lpstr>
      <vt:lpstr>Pracodawca szuka umiejętności  – pokaż swój profil zawodowy, czyli to co wiesz  i co umiesz </vt:lpstr>
      <vt:lpstr>Integracja danych z laboratoriów i staży - wyróżnienia</vt:lpstr>
      <vt:lpstr>Prezentacja programu PowerPoint</vt:lpstr>
      <vt:lpstr>Oferty pracy, praktyki, stażu  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Agnieszka.Tobis@umww.pl</dc:creator>
  <cp:lastModifiedBy>Tobis Agnieszka</cp:lastModifiedBy>
  <cp:revision>483</cp:revision>
  <cp:lastPrinted>2023-01-19T08:30:03Z</cp:lastPrinted>
  <dcterms:created xsi:type="dcterms:W3CDTF">2019-08-01T10:19:41Z</dcterms:created>
  <dcterms:modified xsi:type="dcterms:W3CDTF">2023-01-24T10:08:18Z</dcterms:modified>
</cp:coreProperties>
</file>