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0"/>
  </p:notesMasterIdLst>
  <p:sldIdLst>
    <p:sldId id="271" r:id="rId2"/>
    <p:sldId id="430" r:id="rId3"/>
    <p:sldId id="450" r:id="rId4"/>
    <p:sldId id="448" r:id="rId5"/>
    <p:sldId id="417" r:id="rId6"/>
    <p:sldId id="418" r:id="rId7"/>
    <p:sldId id="456" r:id="rId8"/>
    <p:sldId id="460" r:id="rId9"/>
    <p:sldId id="458" r:id="rId10"/>
    <p:sldId id="453" r:id="rId11"/>
    <p:sldId id="462" r:id="rId12"/>
    <p:sldId id="449" r:id="rId13"/>
    <p:sldId id="419" r:id="rId14"/>
    <p:sldId id="455" r:id="rId15"/>
    <p:sldId id="420" r:id="rId16"/>
    <p:sldId id="423" r:id="rId17"/>
    <p:sldId id="433" r:id="rId18"/>
    <p:sldId id="424" r:id="rId19"/>
    <p:sldId id="463" r:id="rId20"/>
    <p:sldId id="439" r:id="rId21"/>
    <p:sldId id="451" r:id="rId22"/>
    <p:sldId id="436" r:id="rId23"/>
    <p:sldId id="425" r:id="rId24"/>
    <p:sldId id="426" r:id="rId25"/>
    <p:sldId id="464" r:id="rId26"/>
    <p:sldId id="445" r:id="rId27"/>
    <p:sldId id="446" r:id="rId28"/>
    <p:sldId id="416" r:id="rId29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3" autoAdjust="0"/>
  </p:normalViewPr>
  <p:slideViewPr>
    <p:cSldViewPr>
      <p:cViewPr varScale="1">
        <p:scale>
          <a:sx n="59" d="100"/>
          <a:sy n="59" d="100"/>
        </p:scale>
        <p:origin x="8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53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B2A5B-E32D-4A7D-85BA-55F9CE281FFE}" type="datetimeFigureOut">
              <a:rPr lang="pl-PL" smtClean="0"/>
              <a:t>30.01.2023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48CBC-2CC7-4C6E-973C-D5D404042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356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CD9-8767-422F-8EDA-F8740639C074}" type="datetimeFigureOut">
              <a:rPr lang="pl-PL" smtClean="0"/>
              <a:pPr/>
              <a:t>30.01.2023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72B6-940D-4D4B-8525-DDF646EA30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CD9-8767-422F-8EDA-F8740639C074}" type="datetimeFigureOut">
              <a:rPr lang="pl-PL" smtClean="0"/>
              <a:pPr/>
              <a:t>30.01.2023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72B6-940D-4D4B-8525-DDF646EA30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CD9-8767-422F-8EDA-F8740639C074}" type="datetimeFigureOut">
              <a:rPr lang="pl-PL" smtClean="0"/>
              <a:pPr/>
              <a:t>30.01.2023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72B6-940D-4D4B-8525-DDF646EA30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CD9-8767-422F-8EDA-F8740639C074}" type="datetimeFigureOut">
              <a:rPr lang="pl-PL" smtClean="0"/>
              <a:pPr/>
              <a:t>30.01.2023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72B6-940D-4D4B-8525-DDF646EA30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CD9-8767-422F-8EDA-F8740639C074}" type="datetimeFigureOut">
              <a:rPr lang="pl-PL" smtClean="0"/>
              <a:pPr/>
              <a:t>30.01.2023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72B6-940D-4D4B-8525-DDF646EA30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CD9-8767-422F-8EDA-F8740639C074}" type="datetimeFigureOut">
              <a:rPr lang="pl-PL" smtClean="0"/>
              <a:pPr/>
              <a:t>30.01.2023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72B6-940D-4D4B-8525-DDF646EA30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CD9-8767-422F-8EDA-F8740639C074}" type="datetimeFigureOut">
              <a:rPr lang="pl-PL" smtClean="0"/>
              <a:pPr/>
              <a:t>30.01.2023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72B6-940D-4D4B-8525-DDF646EA30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CD9-8767-422F-8EDA-F8740639C074}" type="datetimeFigureOut">
              <a:rPr lang="pl-PL" smtClean="0"/>
              <a:pPr/>
              <a:t>30.01.2023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72B6-940D-4D4B-8525-DDF646EA30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CD9-8767-422F-8EDA-F8740639C074}" type="datetimeFigureOut">
              <a:rPr lang="pl-PL" smtClean="0"/>
              <a:pPr/>
              <a:t>30.01.2023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72B6-940D-4D4B-8525-DDF646EA30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CD9-8767-422F-8EDA-F8740639C074}" type="datetimeFigureOut">
              <a:rPr lang="pl-PL" smtClean="0"/>
              <a:pPr/>
              <a:t>30.01.2023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72B6-940D-4D4B-8525-DDF646EA30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CD9-8767-422F-8EDA-F8740639C074}" type="datetimeFigureOut">
              <a:rPr lang="pl-PL" smtClean="0"/>
              <a:pPr/>
              <a:t>30.01.2023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72B6-940D-4D4B-8525-DDF646EA30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FCCD9-8767-422F-8EDA-F8740639C074}" type="datetimeFigureOut">
              <a:rPr lang="pl-PL" smtClean="0"/>
              <a:pPr/>
              <a:t>30.01.2023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872B6-940D-4D4B-8525-DDF646EA30D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academy.skriware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038" y="1700808"/>
            <a:ext cx="8435280" cy="370100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pl-PL" sz="5400" b="1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>
              <a:buNone/>
            </a:pPr>
            <a:r>
              <a:rPr lang="pl-PL" sz="5400" b="1" dirty="0" smtClean="0">
                <a:ea typeface="Microsoft JhengHei" panose="020B0604030504040204" pitchFamily="34" charset="-120"/>
                <a:cs typeface="Arial" panose="020B0604020202020204" pitchFamily="34" charset="0"/>
              </a:rPr>
              <a:t>Kompetencje </a:t>
            </a:r>
            <a:r>
              <a:rPr lang="pl-PL" sz="5400" b="1" dirty="0">
                <a:ea typeface="Microsoft JhengHei" panose="020B0604030504040204" pitchFamily="34" charset="-120"/>
                <a:cs typeface="Arial" panose="020B0604020202020204" pitchFamily="34" charset="0"/>
              </a:rPr>
              <a:t>jutra </a:t>
            </a:r>
            <a:endParaRPr lang="pl-PL" sz="5400" b="1" dirty="0" smtClean="0"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l-PL" sz="4700" b="1" dirty="0" smtClean="0">
                <a:ea typeface="Microsoft JhengHei" panose="020B0604030504040204" pitchFamily="34" charset="-120"/>
                <a:cs typeface="Arial" panose="020B0604020202020204" pitchFamily="34" charset="0"/>
              </a:rPr>
              <a:t>w </a:t>
            </a:r>
            <a:r>
              <a:rPr lang="pl-PL" sz="4700" b="1" dirty="0">
                <a:ea typeface="Microsoft JhengHei" panose="020B0604030504040204" pitchFamily="34" charset="-120"/>
                <a:cs typeface="Arial" panose="020B0604020202020204" pitchFamily="34" charset="0"/>
              </a:rPr>
              <a:t>szkołach </a:t>
            </a:r>
            <a:endParaRPr lang="pl-PL" sz="4700" b="1" dirty="0" smtClean="0"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l-PL" sz="4700" b="1" dirty="0">
                <a:ea typeface="Microsoft JhengHei" panose="020B0604030504040204" pitchFamily="34" charset="-120"/>
                <a:cs typeface="Arial" panose="020B0604020202020204" pitchFamily="34" charset="0"/>
              </a:rPr>
              <a:t>w</a:t>
            </a:r>
            <a:r>
              <a:rPr lang="pl-PL" sz="4700" b="1" dirty="0" smtClean="0">
                <a:ea typeface="Microsoft JhengHei" panose="020B0604030504040204" pitchFamily="34" charset="-120"/>
                <a:cs typeface="Arial" panose="020B0604020202020204" pitchFamily="34" charset="0"/>
              </a:rPr>
              <a:t>ojewództwa mazowieckiego</a:t>
            </a:r>
          </a:p>
          <a:p>
            <a:pPr algn="ctr">
              <a:buNone/>
            </a:pPr>
            <a:endParaRPr lang="pl-PL" sz="15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pl-PL" sz="1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l-PL" sz="30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Warszawa, dn.01.02.2023r. </a:t>
            </a:r>
            <a:endParaRPr lang="pl-PL" sz="3000" b="1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Obraz 4" descr="o urzedzi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863"/>
            <a:ext cx="9144000" cy="668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pole tekstowe 4"/>
          <p:cNvSpPr txBox="1">
            <a:spLocks noChangeArrowheads="1"/>
          </p:cNvSpPr>
          <p:nvPr/>
        </p:nvSpPr>
        <p:spPr bwMode="auto">
          <a:xfrm>
            <a:off x="460375" y="2205038"/>
            <a:ext cx="8351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2400" b="1">
                <a:solidFill>
                  <a:srgbClr val="002060"/>
                </a:solidFill>
                <a:latin typeface="Arial" panose="020B0604020202020204" pitchFamily="34" charset="0"/>
                <a:cs typeface="Aharoni" pitchFamily="2" charset="0"/>
              </a:rPr>
              <a:t>„AKTYWNA TABLICA” 2020 – 2022</a:t>
            </a:r>
          </a:p>
        </p:txBody>
      </p:sp>
      <p:sp>
        <p:nvSpPr>
          <p:cNvPr id="14340" name="Prostokąt 7"/>
          <p:cNvSpPr>
            <a:spLocks noChangeArrowheads="1"/>
          </p:cNvSpPr>
          <p:nvPr/>
        </p:nvSpPr>
        <p:spPr bwMode="auto">
          <a:xfrm>
            <a:off x="460375" y="2698750"/>
            <a:ext cx="842486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57200" y="2841625"/>
          <a:ext cx="8229600" cy="2043113"/>
        </p:xfrm>
        <a:graphic>
          <a:graphicData uri="http://schemas.openxmlformats.org/drawingml/2006/table">
            <a:tbl>
              <a:tblPr/>
              <a:tblGrid>
                <a:gridCol w="1029398">
                  <a:extLst>
                    <a:ext uri="{9D8B030D-6E8A-4147-A177-3AD203B41FA5}">
                      <a16:colId xmlns:a16="http://schemas.microsoft.com/office/drawing/2014/main" val="1805361547"/>
                    </a:ext>
                  </a:extLst>
                </a:gridCol>
                <a:gridCol w="848068">
                  <a:extLst>
                    <a:ext uri="{9D8B030D-6E8A-4147-A177-3AD203B41FA5}">
                      <a16:colId xmlns:a16="http://schemas.microsoft.com/office/drawing/2014/main" val="3991699774"/>
                    </a:ext>
                  </a:extLst>
                </a:gridCol>
                <a:gridCol w="1394848">
                  <a:extLst>
                    <a:ext uri="{9D8B030D-6E8A-4147-A177-3AD203B41FA5}">
                      <a16:colId xmlns:a16="http://schemas.microsoft.com/office/drawing/2014/main" val="1661340533"/>
                    </a:ext>
                  </a:extLst>
                </a:gridCol>
                <a:gridCol w="1238624">
                  <a:extLst>
                    <a:ext uri="{9D8B030D-6E8A-4147-A177-3AD203B41FA5}">
                      <a16:colId xmlns:a16="http://schemas.microsoft.com/office/drawing/2014/main" val="3976899850"/>
                    </a:ext>
                  </a:extLst>
                </a:gridCol>
                <a:gridCol w="1238624">
                  <a:extLst>
                    <a:ext uri="{9D8B030D-6E8A-4147-A177-3AD203B41FA5}">
                      <a16:colId xmlns:a16="http://schemas.microsoft.com/office/drawing/2014/main" val="183039598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3262274650"/>
                    </a:ext>
                  </a:extLst>
                </a:gridCol>
                <a:gridCol w="1163302">
                  <a:extLst>
                    <a:ext uri="{9D8B030D-6E8A-4147-A177-3AD203B41FA5}">
                      <a16:colId xmlns:a16="http://schemas.microsoft.com/office/drawing/2014/main" val="1935709300"/>
                    </a:ext>
                  </a:extLst>
                </a:gridCol>
              </a:tblGrid>
              <a:tr h="12225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Liczba wniosków organów prowadzących</a:t>
                      </a:r>
                    </a:p>
                  </a:txBody>
                  <a:tcPr marL="8375" marR="8375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Liczba wniosków szkół</a:t>
                      </a:r>
                    </a:p>
                  </a:txBody>
                  <a:tcPr marL="8375" marR="8375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WNIOSKOWANA kwota wsparcia finansowego</a:t>
                      </a:r>
                    </a:p>
                  </a:txBody>
                  <a:tcPr marL="8375" marR="8375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Liczba dofinansowanych organów prowadzących</a:t>
                      </a:r>
                    </a:p>
                  </a:txBody>
                  <a:tcPr marL="8375" marR="8375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Liczba dofinansowanych szkół</a:t>
                      </a:r>
                    </a:p>
                  </a:txBody>
                  <a:tcPr marL="8375" marR="8375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PRZYZNANA kwota wsparcia finansowego</a:t>
                      </a:r>
                    </a:p>
                  </a:txBody>
                  <a:tcPr marL="8375" marR="8375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% przyznanego wsparcia finansowego</a:t>
                      </a:r>
                    </a:p>
                  </a:txBody>
                  <a:tcPr marL="8375" marR="8375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640325"/>
                  </a:ext>
                </a:extLst>
              </a:tr>
              <a:tr h="82059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1261</a:t>
                      </a:r>
                    </a:p>
                  </a:txBody>
                  <a:tcPr marL="8375" marR="8375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3121</a:t>
                      </a:r>
                    </a:p>
                  </a:txBody>
                  <a:tcPr marL="8375" marR="8375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66 952 033,04 zł</a:t>
                      </a:r>
                    </a:p>
                  </a:txBody>
                  <a:tcPr marL="8375" marR="8375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616</a:t>
                      </a:r>
                    </a:p>
                  </a:txBody>
                  <a:tcPr marL="8375" marR="8375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1447</a:t>
                      </a:r>
                    </a:p>
                  </a:txBody>
                  <a:tcPr marL="8375" marR="8375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27 832 700,04 zł</a:t>
                      </a:r>
                    </a:p>
                  </a:txBody>
                  <a:tcPr marL="8375" marR="8375" marT="8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42%</a:t>
                      </a:r>
                    </a:p>
                  </a:txBody>
                  <a:tcPr marL="8375" marR="8375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400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97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Obraz 4" descr="o urzedzi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68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842963" y="3357563"/>
            <a:ext cx="77612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2000" b="1" dirty="0">
                <a:latin typeface="+mn-lt"/>
              </a:rPr>
              <a:t> </a:t>
            </a:r>
          </a:p>
        </p:txBody>
      </p:sp>
      <p:sp>
        <p:nvSpPr>
          <p:cNvPr id="6" name="Prostokąt 5"/>
          <p:cNvSpPr/>
          <p:nvPr/>
        </p:nvSpPr>
        <p:spPr>
          <a:xfrm>
            <a:off x="539750" y="2060575"/>
            <a:ext cx="71278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5365" name="Prostokąt 1"/>
          <p:cNvSpPr>
            <a:spLocks noChangeArrowheads="1"/>
          </p:cNvSpPr>
          <p:nvPr/>
        </p:nvSpPr>
        <p:spPr bwMode="auto">
          <a:xfrm>
            <a:off x="1374775" y="3019425"/>
            <a:ext cx="6697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908175" y="1970088"/>
            <a:ext cx="460851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l-PL" dirty="0"/>
              <a:t> </a:t>
            </a:r>
            <a:r>
              <a:rPr lang="pl-PL" sz="2400" b="1" dirty="0">
                <a:solidFill>
                  <a:srgbClr val="002060"/>
                </a:solidFill>
                <a:latin typeface="+mj-lt"/>
                <a:cs typeface="Aharoni" pitchFamily="2" charset="-79"/>
              </a:rPr>
              <a:t>„LABORATORIA PRZYSZŁOŚCI”</a:t>
            </a:r>
          </a:p>
        </p:txBody>
      </p:sp>
      <p:sp>
        <p:nvSpPr>
          <p:cNvPr id="15367" name="pole tekstowe 3"/>
          <p:cNvSpPr txBox="1">
            <a:spLocks noChangeArrowheads="1"/>
          </p:cNvSpPr>
          <p:nvPr/>
        </p:nvSpPr>
        <p:spPr bwMode="auto">
          <a:xfrm>
            <a:off x="550863" y="2432050"/>
            <a:ext cx="80533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pic>
        <p:nvPicPr>
          <p:cNvPr id="15368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2732088"/>
            <a:ext cx="2376487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675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eaLnBrk="0" fontAlgn="base" hangingPunct="0">
              <a:spcAft>
                <a:spcPct val="0"/>
              </a:spcAft>
              <a:buNone/>
              <a:defRPr/>
            </a:pPr>
            <a:endParaRPr lang="pl-PL" sz="4400" b="1" kern="0" dirty="0" smtClean="0">
              <a:solidFill>
                <a:schemeClr val="tx2">
                  <a:lumMod val="60000"/>
                  <a:lumOff val="40000"/>
                </a:schemeClr>
              </a:solidFill>
              <a:cs typeface="Calibri" panose="020F0502020204030204" pitchFamily="34" charset="0"/>
            </a:endParaRP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r>
              <a:rPr lang="pl-PL" sz="44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LABORATORIA </a:t>
            </a:r>
            <a:r>
              <a:rPr lang="pl-PL" sz="4400" b="1" kern="0" dirty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PRZYSZŁOŚCI</a:t>
            </a:r>
            <a:endParaRPr lang="pl-PL" sz="4400" kern="0" dirty="0">
              <a:solidFill>
                <a:schemeClr val="tx2">
                  <a:lumMod val="60000"/>
                  <a:lumOff val="40000"/>
                </a:schemeClr>
              </a:solidFill>
              <a:cs typeface="Calibri" panose="020F0502020204030204" pitchFamily="34" charset="0"/>
            </a:endParaRP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r>
              <a:rPr lang="pl-PL" sz="1800" kern="0" dirty="0">
                <a:solidFill>
                  <a:srgbClr val="000000"/>
                </a:solidFill>
                <a:cs typeface="Calibri" panose="020F0502020204030204" pitchFamily="34" charset="0"/>
              </a:rPr>
              <a:t>t</a:t>
            </a:r>
            <a:r>
              <a:rPr lang="pl-PL" sz="1800" kern="0" dirty="0" smtClean="0">
                <a:solidFill>
                  <a:srgbClr val="000000"/>
                </a:solidFill>
                <a:cs typeface="Calibri" panose="020F0502020204030204" pitchFamily="34" charset="0"/>
              </a:rPr>
              <a:t>o inicjatywa </a:t>
            </a:r>
            <a:r>
              <a:rPr lang="pl-PL" sz="1800" kern="0" dirty="0">
                <a:solidFill>
                  <a:srgbClr val="000000"/>
                </a:solidFill>
                <a:cs typeface="Calibri" panose="020F0502020204030204" pitchFamily="34" charset="0"/>
              </a:rPr>
              <a:t>edukacyjna</a:t>
            </a: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r>
              <a:rPr lang="pl-PL" sz="3600" b="1" kern="0" dirty="0">
                <a:solidFill>
                  <a:srgbClr val="001F5F"/>
                </a:solidFill>
                <a:cs typeface="Calibri" panose="020F0502020204030204" pitchFamily="34" charset="0"/>
              </a:rPr>
              <a:t>Ministerstwa Edukacji i Nauki </a:t>
            </a:r>
            <a:endParaRPr lang="pl-PL" sz="3600" kern="0" dirty="0">
              <a:solidFill>
                <a:srgbClr val="001F5F"/>
              </a:solidFill>
              <a:cs typeface="Calibri" panose="020F0502020204030204" pitchFamily="34" charset="0"/>
            </a:endParaRP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r>
              <a:rPr lang="pl-PL" sz="1800" kern="0" dirty="0">
                <a:solidFill>
                  <a:srgbClr val="000000"/>
                </a:solidFill>
                <a:cs typeface="Calibri" panose="020F0502020204030204" pitchFamily="34" charset="0"/>
              </a:rPr>
              <a:t>w</a:t>
            </a:r>
            <a:r>
              <a:rPr lang="pl-PL" sz="1800" kern="0" dirty="0" smtClean="0">
                <a:solidFill>
                  <a:srgbClr val="000000"/>
                </a:solidFill>
                <a:cs typeface="Calibri" panose="020F0502020204030204" pitchFamily="34" charset="0"/>
              </a:rPr>
              <a:t>e współpracy</a:t>
            </a:r>
            <a:endParaRPr lang="pl-PL" sz="1800" kern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r>
              <a:rPr lang="pl-PL" sz="2800" b="1" kern="0" dirty="0">
                <a:solidFill>
                  <a:srgbClr val="001F5F"/>
                </a:solidFill>
                <a:cs typeface="Calibri" panose="020F0502020204030204" pitchFamily="34" charset="0"/>
              </a:rPr>
              <a:t>z</a:t>
            </a:r>
            <a:r>
              <a:rPr lang="pl-PL" sz="2800" b="1" kern="0" dirty="0" smtClean="0">
                <a:solidFill>
                  <a:srgbClr val="001F5F"/>
                </a:solidFill>
                <a:cs typeface="Calibri" panose="020F0502020204030204" pitchFamily="34" charset="0"/>
              </a:rPr>
              <a:t> Centrum </a:t>
            </a:r>
            <a:r>
              <a:rPr lang="pl-PL" sz="2800" b="1" kern="0" dirty="0" err="1" smtClean="0">
                <a:solidFill>
                  <a:srgbClr val="001F5F"/>
                </a:solidFill>
                <a:cs typeface="Calibri" panose="020F0502020204030204" pitchFamily="34" charset="0"/>
              </a:rPr>
              <a:t>GovTech</a:t>
            </a:r>
            <a:r>
              <a:rPr lang="pl-PL" sz="2800" b="1" kern="0" dirty="0" smtClean="0">
                <a:solidFill>
                  <a:srgbClr val="001F5F"/>
                </a:solidFill>
                <a:cs typeface="Calibri" panose="020F0502020204030204" pitchFamily="34" charset="0"/>
              </a:rPr>
              <a:t> w </a:t>
            </a:r>
            <a:r>
              <a:rPr lang="pl-PL" sz="2800" b="1" kern="0" dirty="0">
                <a:solidFill>
                  <a:srgbClr val="001F5F"/>
                </a:solidFill>
                <a:cs typeface="Calibri" panose="020F0502020204030204" pitchFamily="34" charset="0"/>
              </a:rPr>
              <a:t>Kancelarii Prezesa Rady Ministrów</a:t>
            </a:r>
            <a:endParaRPr lang="pl-PL" sz="2800" kern="0" dirty="0">
              <a:solidFill>
                <a:srgbClr val="001F5F"/>
              </a:solidFill>
              <a:cs typeface="Calibri" panose="020F0502020204030204" pitchFamily="34" charset="0"/>
            </a:endParaRP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endParaRPr lang="pl-PL" sz="1800" kern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endParaRPr lang="pl-PL" sz="1800" kern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lvl="0" algn="ctr" eaLnBrk="0" fontAlgn="base" hangingPunct="0">
              <a:spcAft>
                <a:spcPct val="0"/>
              </a:spcAft>
              <a:buNone/>
              <a:defRPr/>
            </a:pPr>
            <a:endParaRPr lang="pl-PL" altLang="pl-PL" sz="1800" b="1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748464" cy="47525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pl-PL" sz="3100" dirty="0" smtClean="0"/>
              <a:t>Celem </a:t>
            </a:r>
            <a:r>
              <a:rPr lang="pl-PL" sz="3100" dirty="0"/>
              <a:t>Programu Rządowego </a:t>
            </a:r>
            <a:r>
              <a:rPr lang="pl-PL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Laboratoria Przyszłości </a:t>
            </a:r>
            <a:r>
              <a:rPr lang="pl-PL" sz="3100" dirty="0"/>
              <a:t>jest wsparcie szkół </a:t>
            </a:r>
            <a:r>
              <a:rPr lang="pl-PL" sz="3100" dirty="0" smtClean="0"/>
              <a:t>w </a:t>
            </a:r>
            <a:r>
              <a:rPr lang="pl-PL" sz="3100" dirty="0"/>
              <a:t>budowaniu kompetencji </a:t>
            </a:r>
            <a:r>
              <a:rPr lang="pl-PL" sz="3100" dirty="0" smtClean="0"/>
              <a:t>przyszłości. U</a:t>
            </a:r>
            <a:r>
              <a:rPr lang="pl-PL" sz="3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czniowie mogą </a:t>
            </a:r>
            <a:r>
              <a:rPr lang="pl-PL" sz="3100" dirty="0">
                <a:solidFill>
                  <a:srgbClr val="000000"/>
                </a:solidFill>
                <a:latin typeface="Calibri" panose="020F0502020204030204" pitchFamily="34" charset="0"/>
              </a:rPr>
              <a:t>uczyć się poprzez </a:t>
            </a:r>
            <a:r>
              <a:rPr lang="pl-PL" sz="3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eksperymentowanie </a:t>
            </a:r>
            <a:r>
              <a:rPr lang="pl-PL" sz="3100" dirty="0">
                <a:solidFill>
                  <a:srgbClr val="000000"/>
                </a:solidFill>
                <a:latin typeface="Calibri" panose="020F0502020204030204" pitchFamily="34" charset="0"/>
              </a:rPr>
              <a:t>i zdobywanie </a:t>
            </a:r>
            <a:r>
              <a:rPr lang="pl-PL" sz="3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praktycznych umiejętności </a:t>
            </a:r>
            <a:r>
              <a:rPr lang="pl-PL" sz="3100" dirty="0">
                <a:solidFill>
                  <a:srgbClr val="000000"/>
                </a:solidFill>
                <a:latin typeface="Calibri" panose="020F0502020204030204" pitchFamily="34" charset="0"/>
              </a:rPr>
              <a:t>według koncepcji </a:t>
            </a:r>
            <a:r>
              <a:rPr lang="pl-PL" sz="3100" b="1" dirty="0">
                <a:solidFill>
                  <a:srgbClr val="FF0000"/>
                </a:solidFill>
                <a:latin typeface="Calibri" panose="020F0502020204030204" pitchFamily="34" charset="0"/>
              </a:rPr>
              <a:t>STEAM</a:t>
            </a:r>
            <a:r>
              <a:rPr lang="pl-PL" sz="310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 </a:t>
            </a:r>
            <a:r>
              <a:rPr 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- science </a:t>
            </a:r>
            <a:r>
              <a:rPr lang="pl-PL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(nauki ścisłe)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 </a:t>
            </a:r>
            <a:r>
              <a:rPr 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pl-PL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technology</a:t>
            </a:r>
            <a:r>
              <a:rPr 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(technologia) </a:t>
            </a:r>
            <a:endParaRPr lang="pl-PL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E </a:t>
            </a:r>
            <a:r>
              <a:rPr 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- engineering </a:t>
            </a:r>
            <a:r>
              <a:rPr lang="pl-PL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(inżynieria)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 </a:t>
            </a:r>
            <a:r>
              <a:rPr 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pl-PL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arts</a:t>
            </a:r>
            <a:r>
              <a:rPr 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(sztuka)</a:t>
            </a:r>
            <a:endParaRPr lang="pl-PL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 </a:t>
            </a:r>
            <a:r>
              <a:rPr 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pl-PL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mathematics</a:t>
            </a:r>
            <a:r>
              <a:rPr lang="pl-PL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(matematyka)</a:t>
            </a:r>
            <a:endParaRPr lang="pl-PL" altLang="pl-PL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3400" dirty="0" smtClean="0">
                <a:solidFill>
                  <a:srgbClr val="000000"/>
                </a:solidFill>
              </a:rPr>
              <a:t>Z programu w województwie mazowieckim skorzystało </a:t>
            </a:r>
            <a:r>
              <a:rPr lang="pl-PL" sz="3400" b="1" dirty="0" smtClean="0">
                <a:solidFill>
                  <a:srgbClr val="000000"/>
                </a:solidFill>
              </a:rPr>
              <a:t>1779 </a:t>
            </a:r>
          </a:p>
          <a:p>
            <a:pPr marL="0" indent="0" algn="just">
              <a:buNone/>
              <a:defRPr/>
            </a:pPr>
            <a:r>
              <a:rPr lang="pl-PL" sz="3400" b="1" dirty="0" smtClean="0">
                <a:solidFill>
                  <a:srgbClr val="000000"/>
                </a:solidFill>
              </a:rPr>
              <a:t>szkół </a:t>
            </a:r>
            <a:r>
              <a:rPr lang="pl-PL" sz="3400" dirty="0" smtClean="0">
                <a:solidFill>
                  <a:srgbClr val="000000"/>
                </a:solidFill>
              </a:rPr>
              <a:t>tj. </a:t>
            </a:r>
            <a:r>
              <a:rPr lang="pl-PL" sz="3400" b="1" dirty="0" smtClean="0">
                <a:solidFill>
                  <a:srgbClr val="000000"/>
                </a:solidFill>
              </a:rPr>
              <a:t>100% </a:t>
            </a:r>
            <a:r>
              <a:rPr lang="pl-PL" sz="3400" dirty="0" smtClean="0">
                <a:solidFill>
                  <a:srgbClr val="000000"/>
                </a:solidFill>
              </a:rPr>
              <a:t>wszystkich szkół woj. mazowieckiego.</a:t>
            </a:r>
            <a:endParaRPr lang="pl-PL" sz="3400" dirty="0">
              <a:solidFill>
                <a:srgbClr val="000000"/>
              </a:solidFill>
            </a:endParaRPr>
          </a:p>
          <a:p>
            <a:pPr algn="just">
              <a:defRPr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869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az 4" descr="o urzedzi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68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842963" y="3357563"/>
            <a:ext cx="77612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2000" b="1" dirty="0">
                <a:latin typeface="+mn-lt"/>
              </a:rPr>
              <a:t> </a:t>
            </a:r>
          </a:p>
        </p:txBody>
      </p:sp>
      <p:sp>
        <p:nvSpPr>
          <p:cNvPr id="6" name="Prostokąt 5"/>
          <p:cNvSpPr/>
          <p:nvPr/>
        </p:nvSpPr>
        <p:spPr>
          <a:xfrm>
            <a:off x="539750" y="2060575"/>
            <a:ext cx="71278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437" name="Prostokąt 1"/>
          <p:cNvSpPr>
            <a:spLocks noChangeArrowheads="1"/>
          </p:cNvSpPr>
          <p:nvPr/>
        </p:nvSpPr>
        <p:spPr bwMode="auto">
          <a:xfrm>
            <a:off x="1374775" y="3019425"/>
            <a:ext cx="6697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655763" y="1990725"/>
            <a:ext cx="58324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l-PL" dirty="0"/>
              <a:t> </a:t>
            </a:r>
            <a:r>
              <a:rPr lang="pl-PL" sz="2400" b="1" dirty="0">
                <a:solidFill>
                  <a:srgbClr val="002060"/>
                </a:solidFill>
                <a:latin typeface="+mj-lt"/>
                <a:cs typeface="Aharoni" pitchFamily="2" charset="-79"/>
              </a:rPr>
              <a:t>„LABORATORIA PRZYSZŁOŚCI” 2021 - 2022</a:t>
            </a:r>
          </a:p>
        </p:txBody>
      </p:sp>
      <p:sp>
        <p:nvSpPr>
          <p:cNvPr id="18439" name="pole tekstowe 3"/>
          <p:cNvSpPr txBox="1">
            <a:spLocks noChangeArrowheads="1"/>
          </p:cNvSpPr>
          <p:nvPr/>
        </p:nvSpPr>
        <p:spPr bwMode="auto">
          <a:xfrm>
            <a:off x="550863" y="2432050"/>
            <a:ext cx="80533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57200" y="2832100"/>
          <a:ext cx="8229600" cy="2062163"/>
        </p:xfrm>
        <a:graphic>
          <a:graphicData uri="http://schemas.openxmlformats.org/drawingml/2006/table">
            <a:tbl>
              <a:tblPr/>
              <a:tblGrid>
                <a:gridCol w="1022465">
                  <a:extLst>
                    <a:ext uri="{9D8B030D-6E8A-4147-A177-3AD203B41FA5}">
                      <a16:colId xmlns:a16="http://schemas.microsoft.com/office/drawing/2014/main" val="3647066645"/>
                    </a:ext>
                  </a:extLst>
                </a:gridCol>
                <a:gridCol w="842356">
                  <a:extLst>
                    <a:ext uri="{9D8B030D-6E8A-4147-A177-3AD203B41FA5}">
                      <a16:colId xmlns:a16="http://schemas.microsoft.com/office/drawing/2014/main" val="950230337"/>
                    </a:ext>
                  </a:extLst>
                </a:gridCol>
                <a:gridCol w="1385455">
                  <a:extLst>
                    <a:ext uri="{9D8B030D-6E8A-4147-A177-3AD203B41FA5}">
                      <a16:colId xmlns:a16="http://schemas.microsoft.com/office/drawing/2014/main" val="640846493"/>
                    </a:ext>
                  </a:extLst>
                </a:gridCol>
                <a:gridCol w="1230284">
                  <a:extLst>
                    <a:ext uri="{9D8B030D-6E8A-4147-A177-3AD203B41FA5}">
                      <a16:colId xmlns:a16="http://schemas.microsoft.com/office/drawing/2014/main" val="1853516999"/>
                    </a:ext>
                  </a:extLst>
                </a:gridCol>
                <a:gridCol w="1230284">
                  <a:extLst>
                    <a:ext uri="{9D8B030D-6E8A-4147-A177-3AD203B41FA5}">
                      <a16:colId xmlns:a16="http://schemas.microsoft.com/office/drawing/2014/main" val="2710222164"/>
                    </a:ext>
                  </a:extLst>
                </a:gridCol>
                <a:gridCol w="1363287">
                  <a:extLst>
                    <a:ext uri="{9D8B030D-6E8A-4147-A177-3AD203B41FA5}">
                      <a16:colId xmlns:a16="http://schemas.microsoft.com/office/drawing/2014/main" val="1421815533"/>
                    </a:ext>
                  </a:extLst>
                </a:gridCol>
                <a:gridCol w="1155469">
                  <a:extLst>
                    <a:ext uri="{9D8B030D-6E8A-4147-A177-3AD203B41FA5}">
                      <a16:colId xmlns:a16="http://schemas.microsoft.com/office/drawing/2014/main" val="4023049331"/>
                    </a:ext>
                  </a:extLst>
                </a:gridCol>
              </a:tblGrid>
              <a:tr h="11807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Liczba wniosków organów prowadzących</a:t>
                      </a:r>
                    </a:p>
                  </a:txBody>
                  <a:tcPr marL="8318" marR="8318" marT="8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Liczba wniosków szkół</a:t>
                      </a:r>
                    </a:p>
                  </a:txBody>
                  <a:tcPr marL="8318" marR="8318" marT="8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WNIOSKOWANA kwota wsparcia finansowego</a:t>
                      </a:r>
                    </a:p>
                  </a:txBody>
                  <a:tcPr marL="8318" marR="8318" marT="8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Liczba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dofinansowanych wniosków organów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prowadzących</a:t>
                      </a:r>
                    </a:p>
                  </a:txBody>
                  <a:tcPr marL="8318" marR="8318" marT="8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Liczba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dofinansowanych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szkół</a:t>
                      </a:r>
                    </a:p>
                  </a:txBody>
                  <a:tcPr marL="8318" marR="8318" marT="8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PRZYZNANA kwota wsparcia finansowego</a:t>
                      </a:r>
                    </a:p>
                  </a:txBody>
                  <a:tcPr marL="8318" marR="8318" marT="8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% przyznanego wsparcia finansowego</a:t>
                      </a:r>
                    </a:p>
                  </a:txBody>
                  <a:tcPr marL="8318" marR="8318" marT="8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566019"/>
                  </a:ext>
                </a:extLst>
              </a:tr>
              <a:tr h="88140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1779</a:t>
                      </a:r>
                    </a:p>
                  </a:txBody>
                  <a:tcPr marL="8318" marR="8318" marT="8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1779</a:t>
                      </a:r>
                    </a:p>
                  </a:txBody>
                  <a:tcPr marL="8318" marR="8318" marT="8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156 285 174,00 zł</a:t>
                      </a:r>
                    </a:p>
                  </a:txBody>
                  <a:tcPr marL="8318" marR="8318" marT="8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1779</a:t>
                      </a:r>
                    </a:p>
                  </a:txBody>
                  <a:tcPr marL="8318" marR="8318" marT="8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1779</a:t>
                      </a:r>
                    </a:p>
                  </a:txBody>
                  <a:tcPr marL="8318" marR="8318" marT="8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156 285 174,00 zł</a:t>
                      </a:r>
                    </a:p>
                  </a:txBody>
                  <a:tcPr marL="8318" marR="8318" marT="8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100%</a:t>
                      </a:r>
                    </a:p>
                  </a:txBody>
                  <a:tcPr marL="8318" marR="8318" marT="8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125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872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75252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ct val="0"/>
              </a:spcBef>
              <a:buNone/>
              <a:defRPr/>
            </a:pPr>
            <a:endParaRPr lang="pl-PL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pl-PL" sz="3400" dirty="0" smtClean="0">
                <a:solidFill>
                  <a:srgbClr val="000000"/>
                </a:solidFill>
              </a:rPr>
              <a:t>W </a:t>
            </a:r>
            <a:r>
              <a:rPr lang="pl-PL" sz="3400" dirty="0">
                <a:solidFill>
                  <a:srgbClr val="000000"/>
                </a:solidFill>
              </a:rPr>
              <a:t>ramach Programu </a:t>
            </a:r>
            <a:r>
              <a:rPr lang="pl-PL" sz="3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„Laboratoria Przyszłości” </a:t>
            </a:r>
            <a:r>
              <a:rPr lang="pl-PL" sz="3400" dirty="0">
                <a:solidFill>
                  <a:srgbClr val="000000"/>
                </a:solidFill>
              </a:rPr>
              <a:t>szkoły otrzymały wsparcie finansowe </a:t>
            </a:r>
            <a:r>
              <a:rPr lang="pl-PL" sz="3400" dirty="0" smtClean="0">
                <a:solidFill>
                  <a:srgbClr val="000000"/>
                </a:solidFill>
              </a:rPr>
              <a:t>na zakup </a:t>
            </a:r>
            <a:r>
              <a:rPr lang="pl-PL" sz="3400" dirty="0">
                <a:solidFill>
                  <a:srgbClr val="000000"/>
                </a:solidFill>
              </a:rPr>
              <a:t>wyposażenia technicznego potrzebnego </a:t>
            </a:r>
            <a:r>
              <a:rPr lang="pl-PL" sz="3400" dirty="0" smtClean="0">
                <a:solidFill>
                  <a:srgbClr val="000000"/>
                </a:solidFill>
              </a:rPr>
              <a:t>w kształtowaniu i rozwijaniu m.in.:                              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pl-PL" sz="3400" dirty="0" smtClean="0">
                <a:solidFill>
                  <a:srgbClr val="000000"/>
                </a:solidFill>
              </a:rPr>
              <a:t>                                                                                                 </a:t>
            </a:r>
            <a:endParaRPr lang="pl-PL" sz="34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l-PL" i="1" dirty="0" smtClean="0">
                <a:solidFill>
                  <a:srgbClr val="000000"/>
                </a:solidFill>
              </a:rPr>
              <a:t>umiejętności </a:t>
            </a:r>
            <a:r>
              <a:rPr lang="pl-PL" i="1" dirty="0">
                <a:solidFill>
                  <a:srgbClr val="000000"/>
                </a:solidFill>
              </a:rPr>
              <a:t>manualnych i technicznych,                                                           </a:t>
            </a:r>
            <a:endParaRPr lang="pl-PL" i="1" dirty="0" smtClean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l-PL" i="1" dirty="0" smtClean="0">
                <a:solidFill>
                  <a:srgbClr val="000000"/>
                </a:solidFill>
              </a:rPr>
              <a:t>umiejętności </a:t>
            </a:r>
            <a:r>
              <a:rPr lang="pl-PL" i="1" dirty="0">
                <a:solidFill>
                  <a:srgbClr val="000000"/>
                </a:solidFill>
              </a:rPr>
              <a:t>samodzielnego i krytycznego myślenia,                                                              </a:t>
            </a:r>
            <a:endParaRPr lang="pl-PL" i="1" dirty="0" smtClean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l-PL" i="1" dirty="0" smtClean="0">
                <a:solidFill>
                  <a:srgbClr val="000000"/>
                </a:solidFill>
              </a:rPr>
              <a:t>zdolności </a:t>
            </a:r>
            <a:r>
              <a:rPr lang="pl-PL" i="1" dirty="0">
                <a:solidFill>
                  <a:srgbClr val="000000"/>
                </a:solidFill>
              </a:rPr>
              <a:t>myślenia matematycznego oraz umiejętności w zakresie nauk </a:t>
            </a:r>
            <a:r>
              <a:rPr lang="pl-PL" i="1" dirty="0" smtClean="0">
                <a:solidFill>
                  <a:srgbClr val="000000"/>
                </a:solidFill>
              </a:rPr>
              <a:t>przyrodniczych</a:t>
            </a:r>
            <a:r>
              <a:rPr lang="pl-PL" i="1" dirty="0">
                <a:solidFill>
                  <a:srgbClr val="000000"/>
                </a:solidFill>
              </a:rPr>
              <a:t>,                                                                                                                        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l-PL" i="1" dirty="0" smtClean="0">
                <a:solidFill>
                  <a:srgbClr val="000000"/>
                </a:solidFill>
              </a:rPr>
              <a:t>technologii </a:t>
            </a:r>
            <a:r>
              <a:rPr lang="pl-PL" i="1" dirty="0">
                <a:solidFill>
                  <a:srgbClr val="000000"/>
                </a:solidFill>
              </a:rPr>
              <a:t>i inżynierii,                                                                                                  </a:t>
            </a:r>
            <a:endParaRPr lang="pl-PL" i="1" dirty="0" smtClean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l-PL" i="1" dirty="0" smtClean="0">
                <a:solidFill>
                  <a:srgbClr val="000000"/>
                </a:solidFill>
              </a:rPr>
              <a:t>stosowania </a:t>
            </a:r>
            <a:r>
              <a:rPr lang="pl-PL" i="1" dirty="0">
                <a:solidFill>
                  <a:srgbClr val="000000"/>
                </a:solidFill>
              </a:rPr>
              <a:t>technologii informacyjno-komunikacyjnych,                                         </a:t>
            </a:r>
            <a:endParaRPr lang="pl-PL" i="1" dirty="0" smtClean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l-PL" i="1" dirty="0" smtClean="0">
                <a:solidFill>
                  <a:srgbClr val="000000"/>
                </a:solidFill>
              </a:rPr>
              <a:t>pracy </a:t>
            </a:r>
            <a:r>
              <a:rPr lang="pl-PL" i="1" dirty="0">
                <a:solidFill>
                  <a:srgbClr val="000000"/>
                </a:solidFill>
              </a:rPr>
              <a:t>zespołowej,                                                                                                           </a:t>
            </a:r>
            <a:endParaRPr lang="pl-PL" i="1" dirty="0" smtClean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l-PL" i="1" dirty="0" smtClean="0">
                <a:solidFill>
                  <a:srgbClr val="000000"/>
                </a:solidFill>
              </a:rPr>
              <a:t>dobrej </a:t>
            </a:r>
            <a:r>
              <a:rPr lang="pl-PL" i="1" dirty="0">
                <a:solidFill>
                  <a:srgbClr val="000000"/>
                </a:solidFill>
              </a:rPr>
              <a:t>organizacji i dbania o porządek na stanowisku pracy,                                        </a:t>
            </a:r>
            <a:endParaRPr lang="pl-PL" i="1" dirty="0" smtClean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l-PL" i="1" dirty="0" smtClean="0">
                <a:solidFill>
                  <a:srgbClr val="000000"/>
                </a:solidFill>
              </a:rPr>
              <a:t>kompetencji</a:t>
            </a:r>
            <a:r>
              <a:rPr lang="pl-PL" i="1" dirty="0">
                <a:solidFill>
                  <a:srgbClr val="000000"/>
                </a:solidFill>
              </a:rPr>
              <a:t>, takich jak współpraca, kreatywność, umiejętność    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pl-PL" i="1" dirty="0" smtClean="0">
                <a:solidFill>
                  <a:srgbClr val="000000"/>
                </a:solidFill>
              </a:rPr>
              <a:t>     rozwiązywania </a:t>
            </a:r>
            <a:r>
              <a:rPr lang="pl-PL" i="1" dirty="0">
                <a:solidFill>
                  <a:srgbClr val="000000"/>
                </a:solidFill>
              </a:rPr>
              <a:t>problemów czy znajomość nowych technologii. </a:t>
            </a:r>
            <a:endParaRPr lang="pl-PL" altLang="pl-PL" b="1" i="1" dirty="0">
              <a:effectLst>
                <a:outerShdw blurRad="38100" dist="38100" dir="2700000" algn="tl">
                  <a:srgbClr val="C0C0C0"/>
                </a:outerShdw>
              </a:effectLst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26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pl-PL" sz="2200" dirty="0" smtClean="0">
                <a:solidFill>
                  <a:srgbClr val="000000"/>
                </a:solidFill>
              </a:rPr>
              <a:t>Pełen zakres </a:t>
            </a:r>
            <a:r>
              <a:rPr lang="pl-PL" sz="2200" dirty="0">
                <a:solidFill>
                  <a:srgbClr val="000000"/>
                </a:solidFill>
              </a:rPr>
              <a:t>do zakupienia wyposażenia </a:t>
            </a:r>
            <a:r>
              <a:rPr lang="pl-PL" sz="2200" dirty="0" smtClean="0">
                <a:solidFill>
                  <a:srgbClr val="000000"/>
                </a:solidFill>
              </a:rPr>
              <a:t>technicznego został </a:t>
            </a:r>
            <a:r>
              <a:rPr lang="pl-PL" sz="2200" dirty="0">
                <a:solidFill>
                  <a:srgbClr val="000000"/>
                </a:solidFill>
              </a:rPr>
              <a:t>ujęty </a:t>
            </a:r>
            <a:r>
              <a:rPr lang="pl-PL" sz="2200" dirty="0" smtClean="0">
                <a:solidFill>
                  <a:srgbClr val="000000"/>
                </a:solidFill>
              </a:rPr>
              <a:t>w </a:t>
            </a:r>
            <a:r>
              <a:rPr lang="pl-PL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Katalogu wyposażenia</a:t>
            </a:r>
            <a:r>
              <a:rPr lang="pl-PL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pl-PL" sz="2200" dirty="0" smtClean="0"/>
              <a:t>który </a:t>
            </a:r>
            <a:r>
              <a:rPr lang="pl-PL" sz="2200" dirty="0" smtClean="0">
                <a:solidFill>
                  <a:srgbClr val="000000"/>
                </a:solidFill>
              </a:rPr>
              <a:t>zawiera  </a:t>
            </a:r>
            <a:r>
              <a:rPr lang="pl-PL" sz="2200" b="1" dirty="0" smtClean="0">
                <a:solidFill>
                  <a:srgbClr val="000000"/>
                </a:solidFill>
              </a:rPr>
              <a:t>wyposażenie podstawowe</a:t>
            </a:r>
            <a:r>
              <a:rPr lang="pl-PL" sz="2200" dirty="0">
                <a:solidFill>
                  <a:srgbClr val="000000"/>
                </a:solidFill>
              </a:rPr>
              <a:t>, </a:t>
            </a:r>
            <a:r>
              <a:rPr lang="pl-PL" sz="2200" dirty="0" smtClean="0">
                <a:solidFill>
                  <a:srgbClr val="000000"/>
                </a:solidFill>
              </a:rPr>
              <a:t>jak </a:t>
            </a:r>
            <a:r>
              <a:rPr lang="pl-PL" sz="2200" dirty="0">
                <a:solidFill>
                  <a:srgbClr val="000000"/>
                </a:solidFill>
              </a:rPr>
              <a:t>i </a:t>
            </a:r>
            <a:r>
              <a:rPr lang="pl-PL" sz="2200" b="1" dirty="0">
                <a:solidFill>
                  <a:srgbClr val="000000"/>
                </a:solidFill>
              </a:rPr>
              <a:t>dodatkowe</a:t>
            </a:r>
            <a:r>
              <a:rPr lang="pl-PL" sz="2200" dirty="0">
                <a:solidFill>
                  <a:srgbClr val="000000"/>
                </a:solidFill>
              </a:rPr>
              <a:t> dobierane </a:t>
            </a:r>
            <a:r>
              <a:rPr lang="pl-PL" sz="2200" dirty="0" smtClean="0">
                <a:solidFill>
                  <a:srgbClr val="000000"/>
                </a:solidFill>
              </a:rPr>
              <a:t>zgodnie z potrzebami szkoły.</a:t>
            </a:r>
            <a:r>
              <a:rPr lang="pl-PL" sz="2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200" dirty="0" smtClean="0"/>
              <a:t>Dzięki temu, </a:t>
            </a:r>
            <a:r>
              <a:rPr lang="pl-PL" sz="2200" dirty="0"/>
              <a:t>s</a:t>
            </a:r>
            <a:r>
              <a:rPr lang="pl-PL" sz="2200" dirty="0" smtClean="0"/>
              <a:t>zkoły województwa mazowieckiego zostały wyposażone w </a:t>
            </a:r>
            <a:r>
              <a:rPr lang="pl-PL" sz="2200" dirty="0"/>
              <a:t>nowoczesny </a:t>
            </a:r>
            <a:r>
              <a:rPr lang="pl-PL" sz="2200" dirty="0" smtClean="0"/>
              <a:t>sprzęt, tj.: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pl-PL" sz="1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 err="1" smtClean="0"/>
              <a:t>Filamenty</a:t>
            </a:r>
            <a:r>
              <a:rPr lang="pl-PL" sz="2000" dirty="0" smtClean="0"/>
              <a:t> - materiały </a:t>
            </a:r>
            <a:r>
              <a:rPr lang="pl-PL" sz="2000" dirty="0"/>
              <a:t>do druku 3D,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drukarki 3 D wraz z </a:t>
            </a:r>
            <a:r>
              <a:rPr lang="pl-PL" sz="2000" dirty="0" smtClean="0"/>
              <a:t>akcesoriami, np</a:t>
            </a:r>
            <a:r>
              <a:rPr lang="pl-PL" sz="2000" dirty="0"/>
              <a:t>. długopisy 3D i oprogramowanie,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mikrokontrolery z czujnikami i akcesoriami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lutownice/stacje lutownicze z gorącym powietrzem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kamery przenośne cyfrowe wraz z akcesoriami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statywy z akcesoriami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 err="1"/>
              <a:t>mikroporty</a:t>
            </a:r>
            <a:r>
              <a:rPr lang="pl-PL" sz="2000" dirty="0"/>
              <a:t> z akcesoriami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oświetlenie do realizacji nagrań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mikrofony kierunkowe z akcesoriami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 err="1"/>
              <a:t>gimbale</a:t>
            </a:r>
            <a:endParaRPr lang="pl-PL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aparaty fotograficzne z akcesoriami</a:t>
            </a:r>
          </a:p>
        </p:txBody>
      </p:sp>
    </p:spTree>
    <p:extLst>
      <p:ext uri="{BB962C8B-B14F-4D97-AF65-F5344CB8AC3E}">
        <p14:creationId xmlns:p14="http://schemas.microsoft.com/office/powerpoint/2010/main" val="18456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Twórcza </a:t>
            </a:r>
            <a:r>
              <a:rPr lang="pl-PL" b="1" dirty="0"/>
              <a:t>Szkoła </a:t>
            </a:r>
            <a:r>
              <a:rPr lang="pl-PL" b="1" dirty="0" smtClean="0"/>
              <a:t>w województwie mazowieckim </a:t>
            </a:r>
            <a:r>
              <a:rPr lang="pl-PL" sz="2400" dirty="0" smtClean="0"/>
              <a:t>to </a:t>
            </a:r>
            <a:r>
              <a:rPr lang="pl-PL" sz="2400" dirty="0"/>
              <a:t>nowoczesne i twórcze </a:t>
            </a:r>
            <a:r>
              <a:rPr lang="pl-PL" sz="2400" dirty="0" smtClean="0"/>
              <a:t>nauczanie, m</a:t>
            </a:r>
            <a:r>
              <a:rPr lang="pl-PL" sz="2400" dirty="0"/>
              <a:t>. in. poprzez pakiet </a:t>
            </a:r>
            <a:r>
              <a:rPr lang="pl-PL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Skriware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Academy</a:t>
            </a:r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400" dirty="0" smtClean="0"/>
              <a:t>Korzystając z tego pakietu</a:t>
            </a:r>
            <a:r>
              <a:rPr lang="pl-PL" sz="2400" dirty="0"/>
              <a:t> </a:t>
            </a:r>
            <a:r>
              <a:rPr lang="pl-PL" sz="2400" dirty="0" smtClean="0"/>
              <a:t>szkoła będzie miała dostęp do bazy </a:t>
            </a:r>
            <a:r>
              <a:rPr lang="pl-PL" sz="2400" dirty="0"/>
              <a:t>bezpłatnych materiałów </a:t>
            </a:r>
            <a:r>
              <a:rPr lang="pl-PL" sz="2400" dirty="0" smtClean="0"/>
              <a:t>edukacyjnych, które przybliżą </a:t>
            </a:r>
            <a:r>
              <a:rPr lang="pl-PL" sz="2400" dirty="0"/>
              <a:t>możliwości praktycznego wykorzystania sprzętu zakupionego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programu „Laboratoria </a:t>
            </a:r>
            <a:r>
              <a:rPr lang="pl-PL" sz="2400" dirty="0" smtClean="0"/>
              <a:t>Przyszłości”, jako inwestycji </a:t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nowoczesną edukację, której celem jest budowanie kompetencji przyszłości. </a:t>
            </a:r>
            <a:endParaRPr lang="pl-PL" sz="2400" dirty="0" smtClean="0"/>
          </a:p>
          <a:p>
            <a:pPr marL="0" indent="0">
              <a:buNone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42098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772816"/>
            <a:ext cx="9036496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Rynkowa </a:t>
            </a:r>
            <a:r>
              <a:rPr lang="pl-PL" sz="2400" dirty="0"/>
              <a:t>wartość wsparcia, które oferuje </a:t>
            </a:r>
            <a:r>
              <a:rPr lang="pl-PL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Skriware</a:t>
            </a:r>
            <a:r>
              <a:rPr lang="pl-PL" sz="2400" dirty="0" smtClean="0"/>
              <a:t> </a:t>
            </a:r>
            <a:r>
              <a:rPr lang="pl-PL" sz="2400" dirty="0"/>
              <a:t>szkołom w ramach </a:t>
            </a:r>
            <a:r>
              <a:rPr lang="pl-PL" sz="2400" dirty="0" smtClean="0"/>
              <a:t>współpracy </a:t>
            </a:r>
            <a:r>
              <a:rPr lang="pl-PL" sz="2400" dirty="0"/>
              <a:t>z Laboratoriami Przyszłości wynosi niemal 21,6 mln zł. </a:t>
            </a: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Aby </a:t>
            </a:r>
            <a:r>
              <a:rPr lang="pl-PL" sz="2400" dirty="0"/>
              <a:t>otrzymać dostęp do platformy wystarczy zgłosić szkołę podstawową przez formularz przesłany do Dyrektorów Placówek przez System Informacji Oświatowej, a następnie poprosić szkolnego administratora o nadanie dostępu dla nauczycieli i założyć konto na </a:t>
            </a:r>
            <a:r>
              <a:rPr lang="pl-PL" sz="2400" dirty="0" err="1"/>
              <a:t>Skriware</a:t>
            </a:r>
            <a:r>
              <a:rPr lang="pl-PL" sz="2400" dirty="0"/>
              <a:t> </a:t>
            </a:r>
            <a:r>
              <a:rPr lang="pl-PL" sz="2400" dirty="0" err="1"/>
              <a:t>Academy</a:t>
            </a:r>
            <a:r>
              <a:rPr lang="pl-PL" sz="2400" dirty="0"/>
              <a:t>: </a:t>
            </a:r>
            <a:r>
              <a:rPr lang="pl-PL" sz="2400" dirty="0">
                <a:hlinkClick r:id="rId2"/>
              </a:rPr>
              <a:t>academy.skriware.com</a:t>
            </a:r>
            <a:r>
              <a:rPr lang="pl-PL" sz="2400" dirty="0"/>
              <a:t>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437112"/>
            <a:ext cx="5461385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Branżowe </a:t>
            </a:r>
            <a:r>
              <a:rPr lang="pl-PL" b="1" dirty="0"/>
              <a:t>C</a:t>
            </a:r>
            <a:r>
              <a:rPr lang="pl-PL" b="1" dirty="0" smtClean="0"/>
              <a:t>entra Umiejętności </a:t>
            </a: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37" y="3284983"/>
            <a:ext cx="5529110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9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50851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sz="11200" b="1" i="1" dirty="0" smtClean="0">
                <a:solidFill>
                  <a:srgbClr val="0070C0"/>
                </a:solidFill>
              </a:rPr>
              <a:t>To </a:t>
            </a:r>
            <a:r>
              <a:rPr lang="pl-PL" sz="11200" b="1" i="1" dirty="0">
                <a:solidFill>
                  <a:srgbClr val="0070C0"/>
                </a:solidFill>
              </a:rPr>
              <a:t>co kiedyś było </a:t>
            </a:r>
            <a:r>
              <a:rPr lang="pl-PL" sz="11200" b="1" i="1" dirty="0" smtClean="0">
                <a:solidFill>
                  <a:srgbClr val="0070C0"/>
                </a:solidFill>
              </a:rPr>
              <a:t>dla nas odległe</a:t>
            </a:r>
            <a:r>
              <a:rPr lang="pl-PL" sz="11200" b="1" i="1" dirty="0">
                <a:solidFill>
                  <a:srgbClr val="0070C0"/>
                </a:solidFill>
              </a:rPr>
              <a:t>, dziś jest bardzo blisko</a:t>
            </a:r>
            <a:r>
              <a:rPr lang="pl-PL" sz="11200" i="1" dirty="0"/>
              <a:t>. </a:t>
            </a:r>
            <a:endParaRPr lang="pl-PL" sz="11200" i="1" dirty="0" smtClean="0"/>
          </a:p>
          <a:p>
            <a:pPr marL="0" indent="0" algn="just">
              <a:buNone/>
            </a:pPr>
            <a:endParaRPr lang="pl-PL" sz="9600" dirty="0" smtClean="0"/>
          </a:p>
          <a:p>
            <a:pPr marL="0" indent="0" algn="just">
              <a:buNone/>
            </a:pPr>
            <a:endParaRPr lang="pl-PL" sz="9600" dirty="0"/>
          </a:p>
          <a:p>
            <a:pPr marL="0" indent="0" algn="just">
              <a:buNone/>
            </a:pPr>
            <a:endParaRPr lang="pl-PL" sz="9600" dirty="0"/>
          </a:p>
          <a:p>
            <a:pPr marL="0" indent="0" algn="just">
              <a:buNone/>
            </a:pPr>
            <a:endParaRPr lang="pl-PL" sz="9600" dirty="0" smtClean="0"/>
          </a:p>
          <a:p>
            <a:pPr marL="0" indent="0" algn="just">
              <a:buNone/>
            </a:pPr>
            <a:endParaRPr lang="pl-PL" sz="9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800" dirty="0" smtClean="0"/>
              <a:t>Żyjemy </a:t>
            </a:r>
            <a:r>
              <a:rPr lang="pl-PL" sz="8800" dirty="0"/>
              <a:t>w bardzo zmiennych czasach. </a:t>
            </a:r>
            <a:endParaRPr lang="pl-PL" sz="88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800" dirty="0" smtClean="0"/>
              <a:t>Przyspieszający postęp </a:t>
            </a:r>
            <a:r>
              <a:rPr lang="pl-PL" sz="8800" dirty="0"/>
              <a:t>cywilizacyjny – automatyzacja, robotyzacja, sztuczna inteligencja, </a:t>
            </a:r>
            <a:r>
              <a:rPr lang="pl-PL" sz="8800" dirty="0">
                <a:latin typeface="Calibri" panose="020F0502020204030204" pitchFamily="34" charset="0"/>
              </a:rPr>
              <a:t>a zwłaszcza nowe </a:t>
            </a:r>
            <a:r>
              <a:rPr lang="pl-PL" sz="8800" dirty="0"/>
              <a:t>technologie informacyjne i komunikacyjne – w sposób gwałtowny i wielopłaszczyznowy wpływają na nasze życie</a:t>
            </a:r>
            <a:r>
              <a:rPr lang="pl-PL" sz="8800" dirty="0" smtClean="0"/>
              <a:t>. </a:t>
            </a:r>
            <a:r>
              <a:rPr lang="pl-PL" sz="8800" dirty="0"/>
              <a:t>Wyzwaniem staje się </a:t>
            </a:r>
            <a:r>
              <a:rPr lang="pl-PL" sz="8800" dirty="0" smtClean="0"/>
              <a:t>zrozumienie tych </a:t>
            </a:r>
            <a:r>
              <a:rPr lang="pl-PL" sz="8800" dirty="0"/>
              <a:t>zmian oraz ich wykorzystanie dla lepszego wypełniania swoich zadań i realizowania się w różnych rolach społecznych – jako indywidualnych osób – w życiu rodzinnym, społecznym </a:t>
            </a:r>
            <a:r>
              <a:rPr lang="pl-PL" sz="8800" dirty="0" smtClean="0"/>
              <a:t/>
            </a:r>
            <a:br>
              <a:rPr lang="pl-PL" sz="8800" dirty="0" smtClean="0"/>
            </a:br>
            <a:r>
              <a:rPr lang="pl-PL" sz="8800" dirty="0" smtClean="0"/>
              <a:t>i zawodowym.</a:t>
            </a:r>
            <a:endParaRPr lang="pl-PL" sz="8800" dirty="0"/>
          </a:p>
          <a:p>
            <a:pPr marL="0" indent="0" algn="just">
              <a:buNone/>
            </a:pPr>
            <a:r>
              <a:rPr lang="pl-PL" sz="9600" dirty="0" smtClean="0"/>
              <a:t> 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2348880"/>
            <a:ext cx="2448000" cy="172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8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78112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l-PL" sz="3500" dirty="0" smtClean="0"/>
          </a:p>
          <a:p>
            <a:pPr marL="0" indent="0" algn="just">
              <a:buNone/>
            </a:pPr>
            <a:r>
              <a:rPr lang="pl-PL" sz="7400" dirty="0" smtClean="0"/>
              <a:t>15 </a:t>
            </a:r>
            <a:r>
              <a:rPr lang="pl-PL" sz="7400" dirty="0"/>
              <a:t>września 2022 roku Fundacja Rozwoju Systemu Edukacji na zlecenia Ministra Edukacji </a:t>
            </a:r>
            <a:r>
              <a:rPr lang="pl-PL" sz="7400" dirty="0" smtClean="0"/>
              <a:t>i </a:t>
            </a:r>
            <a:r>
              <a:rPr lang="pl-PL" sz="7400" dirty="0"/>
              <a:t>Nauki ogłosiła konkurs na utworzenie </a:t>
            </a:r>
            <a:r>
              <a:rPr lang="pl-PL" sz="7400" dirty="0" smtClean="0"/>
              <a:t>nowoczesnych Branżowych Centrów Umiejętności (BCU).</a:t>
            </a:r>
          </a:p>
          <a:p>
            <a:pPr marL="0" indent="0" algn="ctr">
              <a:buNone/>
            </a:pPr>
            <a:r>
              <a:rPr lang="pl-PL" sz="11100" b="1" dirty="0" smtClean="0">
                <a:solidFill>
                  <a:srgbClr val="0070C0"/>
                </a:solidFill>
              </a:rPr>
              <a:t>Branżowe </a:t>
            </a:r>
            <a:r>
              <a:rPr lang="pl-PL" sz="11100" b="1" dirty="0">
                <a:solidFill>
                  <a:srgbClr val="0070C0"/>
                </a:solidFill>
              </a:rPr>
              <a:t>Centra Umiejętności </a:t>
            </a:r>
            <a:endParaRPr lang="pl-PL" sz="111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pl-PL" sz="8600" dirty="0" smtClean="0"/>
              <a:t>to </a:t>
            </a:r>
            <a:r>
              <a:rPr lang="pl-PL" sz="8600" b="1" dirty="0"/>
              <a:t>projekt mający na celu przygotowywanie kadr dla polskiej gospodarki</a:t>
            </a:r>
            <a:r>
              <a:rPr lang="pl-PL" sz="8600" dirty="0"/>
              <a:t>. </a:t>
            </a:r>
            <a:endParaRPr lang="pl-PL" sz="8600" dirty="0" smtClean="0"/>
          </a:p>
          <a:p>
            <a:pPr marL="0" indent="0" algn="just">
              <a:buNone/>
            </a:pPr>
            <a:r>
              <a:rPr lang="pl-PL" sz="7400" dirty="0" smtClean="0"/>
              <a:t>Centra </a:t>
            </a:r>
            <a:r>
              <a:rPr lang="pl-PL" sz="7400" dirty="0"/>
              <a:t>będą prowadziły m.in. działalność: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7400" dirty="0"/>
              <a:t> </a:t>
            </a:r>
            <a:r>
              <a:rPr lang="pl-PL" sz="7400" dirty="0" smtClean="0"/>
              <a:t>edukacyjno-szkoleniową</a:t>
            </a:r>
            <a:endParaRPr lang="pl-PL" sz="7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7400" dirty="0" smtClean="0"/>
              <a:t>integrująco-wspierającą </a:t>
            </a:r>
            <a:endParaRPr lang="pl-PL" sz="7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7400" dirty="0"/>
              <a:t>innowacyjno-rozwojową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7400" dirty="0"/>
              <a:t>oraz doradczo-promocyjną. </a:t>
            </a:r>
            <a:endParaRPr lang="pl-PL" sz="7400" dirty="0" smtClean="0"/>
          </a:p>
        </p:txBody>
      </p:sp>
    </p:spTree>
    <p:extLst>
      <p:ext uri="{BB962C8B-B14F-4D97-AF65-F5344CB8AC3E}">
        <p14:creationId xmlns:p14="http://schemas.microsoft.com/office/powerpoint/2010/main" val="205973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800" dirty="0" smtClean="0"/>
              <a:t>Zgodnie </a:t>
            </a:r>
            <a:r>
              <a:rPr lang="pl-PL" sz="2800" dirty="0" smtClean="0"/>
              <a:t>z projektem</a:t>
            </a:r>
            <a:r>
              <a:rPr lang="pl-PL" sz="2800" dirty="0"/>
              <a:t>, w Polsce w ciągu 3 lat ma powstać </a:t>
            </a:r>
            <a:endParaRPr lang="pl-PL" sz="2800" dirty="0" smtClean="0"/>
          </a:p>
          <a:p>
            <a:pPr marL="0" indent="0">
              <a:buNone/>
            </a:pPr>
            <a:r>
              <a:rPr lang="pl-PL" sz="2800" b="1" dirty="0" smtClean="0">
                <a:solidFill>
                  <a:srgbClr val="0070C0"/>
                </a:solidFill>
              </a:rPr>
              <a:t>120 </a:t>
            </a:r>
            <a:r>
              <a:rPr lang="pl-PL" sz="2800" b="1" dirty="0">
                <a:solidFill>
                  <a:srgbClr val="0070C0"/>
                </a:solidFill>
              </a:rPr>
              <a:t>nowoczesnych Branżowych Centrów </a:t>
            </a:r>
            <a:r>
              <a:rPr lang="pl-PL" sz="2800" b="1" dirty="0" smtClean="0">
                <a:solidFill>
                  <a:srgbClr val="0070C0"/>
                </a:solidFill>
              </a:rPr>
              <a:t>Umiejętności.</a:t>
            </a:r>
          </a:p>
          <a:p>
            <a:pPr marL="0" indent="0">
              <a:buNone/>
            </a:pPr>
            <a:r>
              <a:rPr lang="pl-PL" sz="2800" dirty="0"/>
              <a:t>B</a:t>
            </a:r>
            <a:r>
              <a:rPr lang="pl-PL" sz="2800" dirty="0" smtClean="0"/>
              <a:t>ędą tam mogli </a:t>
            </a:r>
            <a:r>
              <a:rPr lang="pl-PL" sz="2800" dirty="0"/>
              <a:t>doskonalić swoje kwalifikacje </a:t>
            </a:r>
            <a:r>
              <a:rPr lang="pl-PL" sz="2800" dirty="0" smtClean="0"/>
              <a:t>zawodowe: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u</a:t>
            </a:r>
            <a:r>
              <a:rPr lang="pl-PL" sz="2800" dirty="0" smtClean="0"/>
              <a:t>czniowie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nauczyciele zawodu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osoby </a:t>
            </a:r>
            <a:r>
              <a:rPr lang="pl-PL" sz="2800" dirty="0"/>
              <a:t>chcące zdobyć kompetencje nauczyciela zawodu. </a:t>
            </a: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Centra </a:t>
            </a:r>
            <a:r>
              <a:rPr lang="pl-PL" sz="2800" dirty="0"/>
              <a:t>specjalizować się będą w kluczowych branżach dla </a:t>
            </a:r>
            <a:r>
              <a:rPr lang="pl-PL" sz="2800" dirty="0" smtClean="0"/>
              <a:t>przemysłu.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7151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Branżowe </a:t>
            </a:r>
            <a:r>
              <a:rPr lang="pl-PL" sz="2400" dirty="0"/>
              <a:t>Centrum Umiejętności jako nowa instytucja będzie </a:t>
            </a:r>
            <a:r>
              <a:rPr lang="pl-PL" sz="2400" dirty="0" smtClean="0"/>
              <a:t>wspierało </a:t>
            </a:r>
            <a:r>
              <a:rPr lang="pl-PL" sz="2400" dirty="0"/>
              <a:t>rozwój kształcenia zawodowego.</a:t>
            </a:r>
          </a:p>
          <a:p>
            <a:pPr marL="0" indent="0" algn="ctr">
              <a:buNone/>
            </a:pPr>
            <a:endParaRPr lang="pl-PL" sz="2800" b="1" dirty="0" smtClean="0"/>
          </a:p>
          <a:p>
            <a:pPr marL="0" indent="0" algn="ctr">
              <a:buNone/>
            </a:pPr>
            <a:r>
              <a:rPr lang="pl-PL" sz="2800" b="1" dirty="0" smtClean="0"/>
              <a:t>BRANŻOWE </a:t>
            </a:r>
            <a:r>
              <a:rPr lang="pl-PL" sz="2800" b="1" dirty="0"/>
              <a:t>CENTRA UMIEJĘTNOŚCI  </a:t>
            </a:r>
            <a:endParaRPr lang="pl-PL" sz="2800" b="1" dirty="0" smtClean="0"/>
          </a:p>
          <a:p>
            <a:pPr marL="0" indent="0" algn="ctr">
              <a:buNone/>
            </a:pPr>
            <a:r>
              <a:rPr lang="pl-PL" sz="2800" b="1" dirty="0" smtClean="0"/>
              <a:t>to połączenie </a:t>
            </a:r>
            <a:r>
              <a:rPr lang="pl-PL" sz="2800" b="1" dirty="0"/>
              <a:t>biznesu z edukacją </a:t>
            </a:r>
            <a:r>
              <a:rPr lang="pl-PL" sz="2800" b="1" dirty="0" smtClean="0"/>
              <a:t>zawodową</a:t>
            </a:r>
          </a:p>
          <a:p>
            <a:pPr marL="0" indent="0" algn="just">
              <a:buNone/>
            </a:pPr>
            <a:r>
              <a:rPr lang="pl-PL" sz="2400" dirty="0" smtClean="0"/>
              <a:t>Każdej </a:t>
            </a:r>
            <a:r>
              <a:rPr lang="pl-PL" sz="2400" dirty="0"/>
              <a:t>dziedzinie gospodarki zostanie przypisane 1 centrum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kraju, a o jego lokalizacji zadecyduje </a:t>
            </a:r>
            <a:r>
              <a:rPr lang="pl-PL" sz="2400" dirty="0" smtClean="0"/>
              <a:t>dana branża.</a:t>
            </a:r>
          </a:p>
          <a:p>
            <a:pPr marL="0" indent="0" algn="just">
              <a:buNone/>
            </a:pPr>
            <a:endParaRPr lang="pl-PL" sz="24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38950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/>
              <a:t>WYZWANIA STOJĄCE PRZED SZKOŁAMI WOJEWÓDZTWA MAZOWIECKIEGO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 smtClean="0"/>
              <a:t>Jednym z nich jest zmiana </a:t>
            </a:r>
            <a:r>
              <a:rPr lang="pl-PL" sz="2800" b="1" dirty="0" smtClean="0">
                <a:solidFill>
                  <a:schemeClr val="accent1"/>
                </a:solidFill>
              </a:rPr>
              <a:t>szkoły tradycyjnej w szkołę twórczą </a:t>
            </a:r>
          </a:p>
          <a:p>
            <a:pPr marL="0" indent="0" algn="ctr">
              <a:buNone/>
            </a:pPr>
            <a:r>
              <a:rPr lang="pl-PL" sz="2400" dirty="0" smtClean="0"/>
              <a:t>przygotowującą </a:t>
            </a:r>
            <a:r>
              <a:rPr lang="pl-PL" altLang="pl-PL" sz="2400" dirty="0" smtClean="0">
                <a:cs typeface="Calibri" panose="020F0502020204030204" pitchFamily="34" charset="0"/>
              </a:rPr>
              <a:t>do pracy w przyszłości w dobie rewolucji przemysłowej 4.0. </a:t>
            </a:r>
          </a:p>
          <a:p>
            <a:pPr marL="0" indent="0" algn="ctr">
              <a:buNone/>
            </a:pPr>
            <a:endParaRPr lang="pl-PL" altLang="pl-PL" sz="2400" dirty="0" smtClean="0"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altLang="pl-PL" sz="2400" b="1" i="1" dirty="0" smtClean="0">
                <a:cs typeface="Calibri" panose="020F0502020204030204" pitchFamily="34" charset="0"/>
              </a:rPr>
              <a:t>Przemysł 4.0 to połączenie  ludzi świata fizycznego </a:t>
            </a:r>
          </a:p>
          <a:p>
            <a:pPr marL="0" indent="0" algn="ctr">
              <a:buNone/>
            </a:pPr>
            <a:r>
              <a:rPr lang="pl-PL" altLang="pl-PL" sz="2400" b="1" i="1" dirty="0" smtClean="0">
                <a:cs typeface="Calibri" panose="020F0502020204030204" pitchFamily="34" charset="0"/>
              </a:rPr>
              <a:t>ze światem maszyn i wirtualnym światem Internetu</a:t>
            </a:r>
            <a:r>
              <a:rPr lang="pl-PL" altLang="pl-PL" sz="2400" i="1" dirty="0" smtClean="0">
                <a:cs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endParaRPr lang="pl-PL" sz="2400" i="1" dirty="0" smtClean="0"/>
          </a:p>
          <a:p>
            <a:endParaRPr lang="pl-PL" sz="2400" dirty="0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510727"/>
              </p:ext>
            </p:extLst>
          </p:nvPr>
        </p:nvGraphicFramePr>
        <p:xfrm>
          <a:off x="92075" y="92075"/>
          <a:ext cx="17478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" name="Obiekt powłoki pakowarki" showAsIcon="1" r:id="rId3" imgW="1747800" imgH="439560" progId="Package">
                  <p:embed/>
                </p:oleObj>
              </mc:Choice>
              <mc:Fallback>
                <p:oleObj name="Obiekt powłoki pakowarki" showAsIcon="1" r:id="rId3" imgW="1747800" imgH="4395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747838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013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75252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3400" b="1" dirty="0" smtClean="0">
                <a:solidFill>
                  <a:schemeClr val="tx2">
                    <a:lumMod val="75000"/>
                  </a:schemeClr>
                </a:solidFill>
              </a:rPr>
              <a:t>Zawody jutra w dobie rewolucji przemysłowej 4.0: </a:t>
            </a:r>
          </a:p>
          <a:p>
            <a:pPr marL="0" indent="0">
              <a:buNone/>
            </a:pPr>
            <a:endParaRPr lang="pl-PL" sz="19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/>
              <a:t>koordynator projektów</a:t>
            </a: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/>
              <a:t>projektant </a:t>
            </a:r>
            <a:r>
              <a:rPr lang="pl-PL" dirty="0"/>
              <a:t>rozwiązań (np. UX Designerów, którzy łączą kompetencje techniczne z miękkimi</a:t>
            </a:r>
            <a:r>
              <a:rPr lang="pl-PL" dirty="0" smtClean="0"/>
              <a:t>) </a:t>
            </a: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/>
              <a:t>analityk i badacz </a:t>
            </a:r>
            <a:r>
              <a:rPr lang="pl-PL" dirty="0"/>
              <a:t>danych (Data </a:t>
            </a:r>
            <a:r>
              <a:rPr lang="pl-PL" dirty="0" err="1"/>
              <a:t>Scientist</a:t>
            </a:r>
            <a:r>
              <a:rPr lang="pl-PL" dirty="0" smtClean="0"/>
              <a:t>)</a:t>
            </a: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/>
              <a:t>projektant </a:t>
            </a:r>
            <a:r>
              <a:rPr lang="pl-PL" dirty="0"/>
              <a:t>robotów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/>
              <a:t>trener </a:t>
            </a:r>
            <a:r>
              <a:rPr lang="pl-PL" dirty="0"/>
              <a:t>sztucznej inteligencji </a:t>
            </a:r>
            <a:r>
              <a:rPr lang="pl-PL" dirty="0" smtClean="0"/>
              <a:t> i menedżer zespołów </a:t>
            </a:r>
            <a:r>
              <a:rPr lang="pl-PL" dirty="0"/>
              <a:t>złożonych z ludzi i maszyn, </a:t>
            </a:r>
            <a:r>
              <a:rPr lang="pl-PL" dirty="0" smtClean="0"/>
              <a:t>który ma </a:t>
            </a:r>
            <a:r>
              <a:rPr lang="pl-PL" dirty="0"/>
              <a:t>za zadanie zwiększyć efektywność </a:t>
            </a:r>
            <a:r>
              <a:rPr lang="pl-PL" dirty="0" smtClean="0"/>
              <a:t>takiej współpracy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/>
              <a:t>specjalista ds. marketingu internetowego</a:t>
            </a:r>
          </a:p>
          <a:p>
            <a:pPr marL="0" lvl="0" indent="0">
              <a:buNone/>
            </a:pPr>
            <a:endParaRPr lang="pl-PL" dirty="0" smtClean="0"/>
          </a:p>
          <a:p>
            <a:pPr marL="0" lvl="0" indent="0">
              <a:buNone/>
            </a:pPr>
            <a:r>
              <a:rPr lang="pl-PL" dirty="0" smtClean="0"/>
              <a:t>Zawody  przyszłości </a:t>
            </a:r>
            <a:r>
              <a:rPr lang="pl-PL" dirty="0"/>
              <a:t>to </a:t>
            </a:r>
            <a:r>
              <a:rPr lang="pl-PL" dirty="0" smtClean="0"/>
              <a:t> </a:t>
            </a:r>
            <a:r>
              <a:rPr lang="pl-PL" dirty="0"/>
              <a:t>wszelkie zajęcia wymagające </a:t>
            </a:r>
            <a:r>
              <a:rPr lang="pl-PL" dirty="0" smtClean="0"/>
              <a:t> </a:t>
            </a:r>
            <a:r>
              <a:rPr lang="pl-PL" dirty="0"/>
              <a:t>ogromnych pokładów </a:t>
            </a:r>
            <a:endParaRPr lang="pl-PL" dirty="0" smtClean="0"/>
          </a:p>
          <a:p>
            <a:pPr marL="0" lvl="0" indent="0">
              <a:buNone/>
            </a:pPr>
            <a:r>
              <a:rPr lang="pl-PL" dirty="0"/>
              <a:t>k</a:t>
            </a:r>
            <a:r>
              <a:rPr lang="pl-PL" dirty="0" smtClean="0"/>
              <a:t>reatywności.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888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altLang="pl-PL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l-PL" altLang="pl-PL" b="1" dirty="0" smtClean="0"/>
              <a:t>Zintegrowana </a:t>
            </a:r>
            <a:r>
              <a:rPr lang="pl-PL" altLang="pl-PL" b="1" dirty="0"/>
              <a:t>Strategia Umiejętności </a:t>
            </a:r>
            <a:r>
              <a:rPr lang="pl-PL" altLang="pl-PL" b="1" dirty="0" smtClean="0"/>
              <a:t>2030</a:t>
            </a:r>
          </a:p>
          <a:p>
            <a:pPr marL="0" indent="0">
              <a:buNone/>
            </a:pPr>
            <a:endParaRPr lang="pl-PL" altLang="pl-PL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altLang="pl-PL" b="1" dirty="0">
              <a:solidFill>
                <a:srgbClr val="0070C0"/>
              </a:solidFill>
            </a:endParaRP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912" y="3212976"/>
            <a:ext cx="4019528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04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5919"/>
            <a:ext cx="9036496" cy="5252081"/>
          </a:xfrm>
        </p:spPr>
        <p:txBody>
          <a:bodyPr>
            <a:normAutofit fontScale="70000" lnSpcReduction="20000"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sz="2800" dirty="0" smtClean="0"/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800" dirty="0" smtClean="0"/>
              <a:t> </a:t>
            </a:r>
            <a:r>
              <a:rPr lang="pl-PL" altLang="pl-PL" b="1" dirty="0" smtClean="0"/>
              <a:t>Zintegrowana Strategia </a:t>
            </a:r>
            <a:r>
              <a:rPr lang="pl-PL" altLang="pl-PL" b="1" dirty="0"/>
              <a:t>Umiejętności</a:t>
            </a:r>
            <a:r>
              <a:rPr lang="pl-PL" altLang="pl-PL" dirty="0"/>
              <a:t> </a:t>
            </a:r>
            <a:r>
              <a:rPr lang="pl-PL" altLang="pl-PL" b="1" dirty="0" smtClean="0"/>
              <a:t>2030</a:t>
            </a:r>
            <a:r>
              <a:rPr lang="pl-PL" altLang="pl-PL" b="1" dirty="0" smtClean="0">
                <a:solidFill>
                  <a:srgbClr val="0070C0"/>
                </a:solidFill>
              </a:rPr>
              <a:t> </a:t>
            </a:r>
            <a:r>
              <a:rPr lang="pl-PL" altLang="pl-PL" dirty="0" smtClean="0"/>
              <a:t>została przyjęta uchwałą</a:t>
            </a:r>
            <a:r>
              <a:rPr lang="pl-PL" altLang="pl-PL" dirty="0"/>
              <a:t> nr </a:t>
            </a:r>
            <a:r>
              <a:rPr lang="pl-PL" altLang="pl-PL" dirty="0" smtClean="0"/>
              <a:t>195/2020</a:t>
            </a:r>
            <a:r>
              <a:rPr lang="pl-PL" altLang="pl-PL" dirty="0"/>
              <a:t> </a:t>
            </a:r>
            <a:r>
              <a:rPr lang="pl-PL" altLang="pl-PL" dirty="0" smtClean="0"/>
              <a:t>Rady Ministrów </a:t>
            </a:r>
            <a:r>
              <a:rPr lang="pl-PL" altLang="pl-PL" dirty="0"/>
              <a:t>z dnia </a:t>
            </a:r>
            <a:r>
              <a:rPr lang="pl-PL" altLang="pl-PL" dirty="0" smtClean="0"/>
              <a:t>28 </a:t>
            </a:r>
            <a:r>
              <a:rPr lang="pl-PL" altLang="pl-PL" dirty="0" smtClean="0"/>
              <a:t>grudnia </a:t>
            </a:r>
            <a:r>
              <a:rPr lang="pl-PL" altLang="pl-PL" dirty="0" smtClean="0"/>
              <a:t>2020 r</a:t>
            </a:r>
            <a:r>
              <a:rPr lang="pl-PL" altLang="pl-PL" dirty="0" smtClean="0"/>
              <a:t>. - to </a:t>
            </a:r>
            <a:r>
              <a:rPr lang="pl-PL" b="1" dirty="0" smtClean="0"/>
              <a:t>polityka </a:t>
            </a:r>
            <a:r>
              <a:rPr lang="pl-PL" b="1" dirty="0"/>
              <a:t>na rzecz rozwijania umiejętności zgodnie z ideą uczenia się przez całe życie</a:t>
            </a:r>
            <a:r>
              <a:rPr lang="pl-PL" dirty="0" smtClean="0"/>
              <a:t>.</a:t>
            </a:r>
            <a:r>
              <a:rPr lang="pl-PL" altLang="pl-PL" dirty="0"/>
              <a:t> </a:t>
            </a:r>
            <a:endParaRPr lang="pl-PL" altLang="pl-PL" dirty="0" smtClean="0"/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sz="2800" dirty="0"/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sz="2900" dirty="0" smtClean="0"/>
              <a:t>Obejmuje ona cały </a:t>
            </a:r>
            <a:r>
              <a:rPr lang="pl-PL" sz="2900" dirty="0"/>
              <a:t>system edukacji </a:t>
            </a:r>
            <a:r>
              <a:rPr lang="pl-PL" sz="2900" dirty="0" smtClean="0"/>
              <a:t>i </a:t>
            </a:r>
            <a:r>
              <a:rPr lang="pl-PL" sz="2900" dirty="0"/>
              <a:t>szkoleń, w tym edukację ogólną, edukację zawodową, szkolnictwo </a:t>
            </a:r>
            <a:r>
              <a:rPr lang="pl-PL" sz="2900" dirty="0" smtClean="0"/>
              <a:t>wyższe, </a:t>
            </a:r>
            <a:r>
              <a:rPr lang="pl-PL" altLang="pl-PL" sz="2900" dirty="0" smtClean="0"/>
              <a:t>rozwój </a:t>
            </a:r>
            <a:r>
              <a:rPr lang="pl-PL" altLang="pl-PL" sz="2900" dirty="0"/>
              <a:t>umiejętności </a:t>
            </a:r>
            <a:r>
              <a:rPr lang="pl-PL" altLang="pl-PL" sz="2900" dirty="0" smtClean="0"/>
              <a:t>zawodowych, </a:t>
            </a:r>
            <a:r>
              <a:rPr lang="pl-PL" altLang="pl-PL" sz="2900" dirty="0"/>
              <a:t>w tym </a:t>
            </a:r>
            <a:r>
              <a:rPr lang="pl-PL" altLang="pl-PL" sz="2900" dirty="0" smtClean="0"/>
              <a:t>uczenie </a:t>
            </a:r>
            <a:r>
              <a:rPr lang="pl-PL" altLang="pl-PL" sz="2900" dirty="0"/>
              <a:t>się dorosłych</a:t>
            </a:r>
            <a:r>
              <a:rPr lang="pl-PL" altLang="pl-PL" sz="2900" dirty="0" smtClean="0"/>
              <a:t>. Uwzględnia w </a:t>
            </a:r>
            <a:r>
              <a:rPr lang="pl-PL" sz="2900" dirty="0" smtClean="0"/>
              <a:t>obszarze </a:t>
            </a:r>
            <a:r>
              <a:rPr lang="pl-PL" sz="2900" dirty="0"/>
              <a:t>umiejętności </a:t>
            </a:r>
            <a:r>
              <a:rPr lang="pl-PL" sz="2900" dirty="0" smtClean="0"/>
              <a:t>podstawowych, przekrojowych </a:t>
            </a:r>
            <a:br>
              <a:rPr lang="pl-PL" sz="2900" dirty="0" smtClean="0"/>
            </a:br>
            <a:r>
              <a:rPr lang="pl-PL" sz="2900" dirty="0" smtClean="0"/>
              <a:t>i zawodowych </a:t>
            </a:r>
            <a:r>
              <a:rPr lang="pl-PL" sz="2900" dirty="0"/>
              <a:t>dzieci, młodzieży i osób </a:t>
            </a:r>
            <a:r>
              <a:rPr lang="pl-PL" sz="2900" dirty="0" smtClean="0"/>
              <a:t>dorosłych</a:t>
            </a:r>
            <a:r>
              <a:rPr lang="pl-PL" sz="2900" dirty="0"/>
              <a:t> </a:t>
            </a:r>
            <a:r>
              <a:rPr lang="pl-PL" sz="2900" dirty="0" smtClean="0"/>
              <a:t>rozwijanie</a:t>
            </a:r>
            <a:r>
              <a:rPr lang="pl-PL" sz="2800" dirty="0" smtClean="0"/>
              <a:t>: 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sz="20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pl-PL" sz="2800" dirty="0" smtClean="0"/>
              <a:t> </a:t>
            </a:r>
            <a:r>
              <a:rPr lang="pl-PL" sz="2800" dirty="0"/>
              <a:t>funkcjonalnych umiejętności cyfrowych definiowanych jako </a:t>
            </a:r>
            <a:r>
              <a:rPr lang="pl-PL" sz="2800" dirty="0" smtClean="0"/>
              <a:t>zbiór wiedzy</a:t>
            </a:r>
            <a:r>
              <a:rPr lang="pl-PL" sz="2800" dirty="0"/>
              <a:t>, umiejętności i postaw niezbędnych do funkcjonowania w otaczającym nas cyfrowym </a:t>
            </a:r>
            <a:r>
              <a:rPr lang="pl-PL" sz="2800" dirty="0" smtClean="0"/>
              <a:t>świecie;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sz="17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pl-PL" sz="2800" dirty="0" smtClean="0"/>
              <a:t> odpowiedzialnego korzystania z </a:t>
            </a:r>
            <a:r>
              <a:rPr lang="pl-PL" sz="2800" dirty="0"/>
              <a:t>mediów i </a:t>
            </a:r>
            <a:r>
              <a:rPr lang="pl-PL" sz="2800" dirty="0" smtClean="0"/>
              <a:t>posługiwania </a:t>
            </a:r>
            <a:r>
              <a:rPr lang="pl-PL" sz="2800" dirty="0"/>
              <a:t>się technologiami </a:t>
            </a:r>
            <a:r>
              <a:rPr lang="pl-PL" sz="2800" dirty="0" smtClean="0"/>
              <a:t>cyfrowymi, w tym umiejętność korzystania </a:t>
            </a:r>
            <a:r>
              <a:rPr lang="pl-PL" sz="2800" dirty="0"/>
              <a:t>z informacji </a:t>
            </a:r>
            <a:r>
              <a:rPr lang="pl-PL" sz="2800" dirty="0" smtClean="0"/>
              <a:t>tj. zdolności </a:t>
            </a:r>
            <a:r>
              <a:rPr lang="pl-PL" sz="2800" dirty="0"/>
              <a:t>do oceny wiarygodności źródeł i </a:t>
            </a:r>
            <a:r>
              <a:rPr lang="pl-PL" sz="2800" dirty="0" smtClean="0"/>
              <a:t>świadomości zagrożeń związanych </a:t>
            </a:r>
            <a:r>
              <a:rPr lang="pl-PL" sz="2800" dirty="0"/>
              <a:t>z </a:t>
            </a:r>
            <a:r>
              <a:rPr lang="pl-PL" sz="2800" dirty="0" smtClean="0"/>
              <a:t>dezinformacją;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sz="2800" dirty="0" smtClean="0"/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pl-PL" sz="2800" dirty="0" smtClean="0"/>
              <a:t>komunikowania </a:t>
            </a:r>
            <a:r>
              <a:rPr lang="pl-PL" sz="2800" dirty="0"/>
              <a:t>się i współpracy z wykorzystaniem ICT, tworzenia </a:t>
            </a:r>
            <a:r>
              <a:rPr lang="pl-PL" sz="2800" dirty="0" smtClean="0"/>
              <a:t>treści i </a:t>
            </a:r>
            <a:r>
              <a:rPr lang="pl-PL" sz="2800" dirty="0"/>
              <a:t>narzędzi cyfrowych, przestrzegania zasad bezpieczeństwa cyfrowego, a także wykorzystania metod </a:t>
            </a:r>
            <a:r>
              <a:rPr lang="pl-PL" sz="2800" dirty="0" smtClean="0"/>
              <a:t>i technik </a:t>
            </a:r>
            <a:r>
              <a:rPr lang="pl-PL" sz="2800" dirty="0"/>
              <a:t>ICT w uczeniu się oraz w uczeniu </a:t>
            </a:r>
            <a:r>
              <a:rPr lang="pl-PL" sz="2800" dirty="0" smtClean="0"/>
              <a:t>innych.</a:t>
            </a:r>
            <a:endParaRPr lang="pl-PL" altLang="pl-PL" sz="28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800" dirty="0" smtClean="0"/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800" dirty="0"/>
          </a:p>
        </p:txBody>
      </p:sp>
    </p:spTree>
    <p:extLst>
      <p:ext uri="{BB962C8B-B14F-4D97-AF65-F5344CB8AC3E}">
        <p14:creationId xmlns:p14="http://schemas.microsoft.com/office/powerpoint/2010/main" val="376060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53650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3400" b="1" dirty="0" smtClean="0">
                <a:solidFill>
                  <a:srgbClr val="0070C0"/>
                </a:solidFill>
              </a:rPr>
              <a:t>Zintegrowana </a:t>
            </a:r>
            <a:r>
              <a:rPr lang="pl-PL" sz="3400" b="1" dirty="0">
                <a:solidFill>
                  <a:srgbClr val="0070C0"/>
                </a:solidFill>
              </a:rPr>
              <a:t>Strategia Umiejętności 2030 </a:t>
            </a:r>
            <a:endParaRPr lang="pl-PL" sz="34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pl-PL" sz="3400" dirty="0" smtClean="0"/>
              <a:t>stanowi </a:t>
            </a:r>
            <a:r>
              <a:rPr lang="pl-PL" sz="3400" dirty="0"/>
              <a:t>ramy strategiczne polityki na rzecz rozwoju umiejętności, </a:t>
            </a:r>
            <a:r>
              <a:rPr lang="pl-PL" sz="3400" dirty="0" smtClean="0"/>
              <a:t>które </a:t>
            </a:r>
            <a:r>
              <a:rPr lang="pl-PL" sz="3400" dirty="0"/>
              <a:t>są niezbędne </a:t>
            </a:r>
            <a:r>
              <a:rPr lang="pl-PL" sz="3400" dirty="0" smtClean="0"/>
              <a:t>do:</a:t>
            </a:r>
            <a:endParaRPr lang="pl-PL" sz="3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/>
              <a:t>osiągnięcia </a:t>
            </a:r>
            <a:r>
              <a:rPr lang="pl-PL" sz="3400" dirty="0"/>
              <a:t>wysokiej jakości </a:t>
            </a:r>
            <a:r>
              <a:rPr lang="pl-PL" sz="3400" dirty="0" smtClean="0"/>
              <a:t>życia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/>
              <a:t>włączenia społecznego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/>
              <a:t>wzrostu </a:t>
            </a:r>
            <a:r>
              <a:rPr lang="pl-PL" sz="3400" dirty="0"/>
              <a:t>gospodarczego </a:t>
            </a:r>
            <a:endParaRPr lang="pl-PL" sz="3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400" dirty="0" smtClean="0"/>
              <a:t>oraz </a:t>
            </a:r>
            <a:r>
              <a:rPr lang="pl-PL" sz="3400" dirty="0"/>
              <a:t>wzmocnienia kapitału </a:t>
            </a:r>
            <a:r>
              <a:rPr lang="pl-PL" sz="3400" dirty="0" smtClean="0"/>
              <a:t>społecznego </a:t>
            </a:r>
          </a:p>
          <a:p>
            <a:pPr marL="0" indent="0" algn="just">
              <a:buNone/>
            </a:pPr>
            <a:r>
              <a:rPr lang="pl-PL" sz="3400" dirty="0" smtClean="0"/>
              <a:t>Strategia </a:t>
            </a:r>
            <a:r>
              <a:rPr lang="pl-PL" sz="3400" dirty="0"/>
              <a:t>jest dokumentem regulującym i porządkującym umiejętności rozwijane w szkołach</a:t>
            </a:r>
            <a:r>
              <a:rPr lang="pl-PL" sz="3400" dirty="0" smtClean="0"/>
              <a:t>.</a:t>
            </a:r>
            <a:r>
              <a:rPr lang="pl-PL" sz="3400" dirty="0">
                <a:solidFill>
                  <a:srgbClr val="0070C0"/>
                </a:solidFill>
              </a:rPr>
              <a:t> </a:t>
            </a:r>
            <a:endParaRPr lang="pl-PL" sz="29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29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l-PL" sz="2900" i="1" dirty="0" smtClean="0">
                <a:solidFill>
                  <a:srgbClr val="0070C0"/>
                </a:solidFill>
              </a:rPr>
              <a:t>W </a:t>
            </a:r>
            <a:r>
              <a:rPr lang="pl-PL" sz="2900" i="1" dirty="0">
                <a:solidFill>
                  <a:srgbClr val="0070C0"/>
                </a:solidFill>
              </a:rPr>
              <a:t>nowoczesnej szkole kształtowanie umiejętności podstawowych, przekrojowych i zawodowych staje się </a:t>
            </a:r>
            <a:r>
              <a:rPr lang="pl-PL" sz="2900" i="1" dirty="0" smtClean="0">
                <a:solidFill>
                  <a:srgbClr val="0070C0"/>
                </a:solidFill>
              </a:rPr>
              <a:t>najważniejszym </a:t>
            </a:r>
            <a:r>
              <a:rPr lang="pl-PL" sz="2900" i="1" dirty="0">
                <a:solidFill>
                  <a:srgbClr val="0070C0"/>
                </a:solidFill>
              </a:rPr>
              <a:t>elementem pracy.</a:t>
            </a:r>
          </a:p>
          <a:p>
            <a:pPr marL="0" indent="0" algn="just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682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355976" y="4653136"/>
            <a:ext cx="3960440" cy="96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pl-PL" dirty="0" smtClean="0">
                <a:ea typeface="Calibri" panose="020F0502020204030204" pitchFamily="34" charset="0"/>
              </a:rPr>
              <a:t>Paweł Magdoń Zastępca Dyrektora </a:t>
            </a:r>
            <a:endParaRPr lang="pl-PL" dirty="0">
              <a:ea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pl-PL" b="1" dirty="0" smtClean="0">
                <a:solidFill>
                  <a:srgbClr val="0070C0"/>
                </a:solidFill>
                <a:ea typeface="Calibri" panose="020F0502020204030204" pitchFamily="34" charset="0"/>
              </a:rPr>
              <a:t>Wydziału </a:t>
            </a:r>
            <a:r>
              <a:rPr lang="pl-PL" b="1" dirty="0">
                <a:solidFill>
                  <a:srgbClr val="0070C0"/>
                </a:solidFill>
                <a:ea typeface="Calibri" panose="020F0502020204030204" pitchFamily="34" charset="0"/>
              </a:rPr>
              <a:t>Rozwoju Edukacji</a:t>
            </a:r>
          </a:p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pl-PL" b="1" dirty="0" smtClean="0">
                <a:solidFill>
                  <a:srgbClr val="0070C0"/>
                </a:solidFill>
                <a:ea typeface="Calibri" panose="020F0502020204030204" pitchFamily="34" charset="0"/>
              </a:rPr>
              <a:t>w Kuratorium </a:t>
            </a:r>
            <a:r>
              <a:rPr lang="pl-PL" b="1" dirty="0">
                <a:solidFill>
                  <a:srgbClr val="0070C0"/>
                </a:solidFill>
                <a:ea typeface="Calibri" panose="020F0502020204030204" pitchFamily="34" charset="0"/>
              </a:rPr>
              <a:t>Oświaty w Warszawie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Dziękuję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56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2800" dirty="0" smtClean="0"/>
              <a:t>Rozmowy</a:t>
            </a:r>
            <a:r>
              <a:rPr lang="pl-PL" sz="2800" dirty="0"/>
              <a:t>, myślenie o rynku pracy jutra </a:t>
            </a:r>
            <a:r>
              <a:rPr lang="pl-PL" sz="2800" dirty="0" smtClean="0"/>
              <a:t> wiąże się z nowymi kompetencjami.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800" dirty="0" smtClean="0"/>
              <a:t>Wszyscy szukamy odpowiedzi na pytania: </a:t>
            </a:r>
          </a:p>
          <a:p>
            <a:pPr marL="0" indent="0" algn="just">
              <a:buNone/>
            </a:pPr>
            <a:r>
              <a:rPr lang="pl-PL" sz="2800" i="1" dirty="0" smtClean="0">
                <a:solidFill>
                  <a:srgbClr val="0070C0"/>
                </a:solidFill>
              </a:rPr>
              <a:t>Co to są kompetencje?</a:t>
            </a:r>
            <a:endParaRPr lang="pl-PL" sz="2800" i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pl-PL" sz="2800" i="1" dirty="0">
                <a:solidFill>
                  <a:srgbClr val="0070C0"/>
                </a:solidFill>
                <a:ea typeface="Cambria" panose="02040503050406030204" pitchFamily="18" charset="0"/>
                <a:cs typeface="Calibri" panose="020F0502020204030204" pitchFamily="34" charset="0"/>
              </a:rPr>
              <a:t>Jakie kompetencje będą pożądane przez przyszły rynek pracy?</a:t>
            </a:r>
          </a:p>
          <a:p>
            <a:pPr marL="0" indent="0" algn="just">
              <a:buNone/>
            </a:pPr>
            <a:r>
              <a:rPr lang="pl-PL" sz="2800" dirty="0">
                <a:ea typeface="Cambria" panose="02040503050406030204" pitchFamily="18" charset="0"/>
                <a:cs typeface="Calibri" panose="020F0502020204030204" pitchFamily="34" charset="0"/>
              </a:rPr>
              <a:t>K</a:t>
            </a:r>
            <a:r>
              <a:rPr lang="pl-PL" sz="2800" dirty="0" smtClean="0">
                <a:ea typeface="Cambria" panose="02040503050406030204" pitchFamily="18" charset="0"/>
                <a:cs typeface="Calibri" panose="020F0502020204030204" pitchFamily="34" charset="0"/>
              </a:rPr>
              <a:t>ompetencje </a:t>
            </a:r>
            <a:r>
              <a:rPr lang="pl-PL" sz="2800" dirty="0">
                <a:ea typeface="Cambria" panose="02040503050406030204" pitchFamily="18" charset="0"/>
                <a:cs typeface="Calibri" panose="020F0502020204030204" pitchFamily="34" charset="0"/>
              </a:rPr>
              <a:t>są  </a:t>
            </a:r>
            <a:r>
              <a:rPr lang="pl-PL" sz="2800" dirty="0" smtClean="0">
                <a:ea typeface="Cambria" panose="02040503050406030204" pitchFamily="18" charset="0"/>
                <a:cs typeface="Calibri" panose="020F0502020204030204" pitchFamily="34" charset="0"/>
              </a:rPr>
              <a:t>wypadkową: </a:t>
            </a:r>
            <a:endParaRPr lang="pl-PL" sz="28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 smtClean="0">
                <a:ea typeface="Cambria" panose="02040503050406030204" pitchFamily="18" charset="0"/>
                <a:cs typeface="Calibri" panose="020F0502020204030204" pitchFamily="34" charset="0"/>
              </a:rPr>
              <a:t>wiedzy, </a:t>
            </a:r>
            <a:endParaRPr lang="pl-PL" sz="28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ea typeface="Cambria" panose="02040503050406030204" pitchFamily="18" charset="0"/>
                <a:cs typeface="Calibri" panose="020F0502020204030204" pitchFamily="34" charset="0"/>
              </a:rPr>
              <a:t>u</a:t>
            </a:r>
            <a:r>
              <a:rPr lang="pl-PL" sz="2800" dirty="0" smtClean="0">
                <a:ea typeface="Cambria" panose="02040503050406030204" pitchFamily="18" charset="0"/>
                <a:cs typeface="Calibri" panose="020F0502020204030204" pitchFamily="34" charset="0"/>
              </a:rPr>
              <a:t>miejętności,</a:t>
            </a:r>
            <a:endParaRPr lang="pl-PL" sz="28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ea typeface="Cambria" panose="02040503050406030204" pitchFamily="18" charset="0"/>
                <a:cs typeface="Calibri" panose="020F0502020204030204" pitchFamily="34" charset="0"/>
              </a:rPr>
              <a:t>oraz </a:t>
            </a:r>
            <a:r>
              <a:rPr lang="pl-PL" sz="2800" dirty="0" smtClean="0">
                <a:ea typeface="Cambria" panose="02040503050406030204" pitchFamily="18" charset="0"/>
                <a:cs typeface="Calibri" panose="020F0502020204030204" pitchFamily="34" charset="0"/>
              </a:rPr>
              <a:t>postaw.</a:t>
            </a:r>
            <a:endParaRPr lang="pl-PL" sz="28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556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i="1" dirty="0" smtClean="0">
              <a:solidFill>
                <a:srgbClr val="0070C0"/>
              </a:solidFill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pl-PL" i="1" dirty="0">
              <a:solidFill>
                <a:srgbClr val="0070C0"/>
              </a:solidFill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i="1" dirty="0" smtClean="0">
                <a:solidFill>
                  <a:srgbClr val="0070C0"/>
                </a:solidFill>
                <a:ea typeface="Cambria" panose="02040503050406030204" pitchFamily="18" charset="0"/>
                <a:cs typeface="Calibri" panose="020F0502020204030204" pitchFamily="34" charset="0"/>
              </a:rPr>
              <a:t>Czy </a:t>
            </a:r>
            <a:r>
              <a:rPr lang="pl-PL" i="1" dirty="0">
                <a:solidFill>
                  <a:srgbClr val="0070C0"/>
                </a:solidFill>
                <a:ea typeface="Cambria" panose="02040503050406030204" pitchFamily="18" charset="0"/>
                <a:cs typeface="Calibri" panose="020F0502020204030204" pitchFamily="34" charset="0"/>
              </a:rPr>
              <a:t>szkoła</a:t>
            </a:r>
            <a:r>
              <a:rPr lang="pl-PL" i="1" dirty="0" smtClean="0">
                <a:solidFill>
                  <a:srgbClr val="0070C0"/>
                </a:solidFill>
                <a:ea typeface="Cambria" panose="02040503050406030204" pitchFamily="18" charset="0"/>
                <a:cs typeface="Calibri" panose="020F0502020204030204" pitchFamily="34" charset="0"/>
              </a:rPr>
              <a:t>, </a:t>
            </a:r>
            <a:r>
              <a:rPr lang="pl-PL" i="1" dirty="0">
                <a:solidFill>
                  <a:srgbClr val="0070C0"/>
                </a:solidFill>
                <a:ea typeface="Cambria" panose="02040503050406030204" pitchFamily="18" charset="0"/>
                <a:cs typeface="Calibri" panose="020F0502020204030204" pitchFamily="34" charset="0"/>
              </a:rPr>
              <a:t>jaką znamy umożliwia zdobycie kompetencji jutra?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22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085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Szkoła przyszłości – jutra to szkoła twórcza, czyli:</a:t>
            </a:r>
          </a:p>
          <a:p>
            <a:pPr marL="0" indent="0">
              <a:buNone/>
            </a:pPr>
            <a:endParaRPr lang="pl-PL" sz="19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 smtClean="0"/>
              <a:t>Twórczy uczeń </a:t>
            </a:r>
            <a:r>
              <a:rPr lang="pl-PL" dirty="0"/>
              <a:t>- </a:t>
            </a:r>
            <a:r>
              <a:rPr lang="pl-PL" dirty="0" smtClean="0"/>
              <a:t>aktywny,  kreatywny, samodzielnie realizujący </a:t>
            </a:r>
            <a:r>
              <a:rPr lang="pl-PL" dirty="0"/>
              <a:t>różnorodne, nowe i założone zadania edukacyjne, sprzyjające rozwojowi jego osobowości; </a:t>
            </a:r>
            <a:endParaRPr lang="pl-PL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 smtClean="0"/>
              <a:t>Twórczy nauczyciel </a:t>
            </a:r>
            <a:r>
              <a:rPr lang="pl-PL" dirty="0"/>
              <a:t>- </a:t>
            </a:r>
            <a:r>
              <a:rPr lang="pl-PL" dirty="0" smtClean="0"/>
              <a:t>posiadający </a:t>
            </a:r>
            <a:r>
              <a:rPr lang="pl-PL" dirty="0"/>
              <a:t>kreatywny stosunek do swojego zawodu i </a:t>
            </a:r>
            <a:r>
              <a:rPr lang="pl-PL" dirty="0" smtClean="0"/>
              <a:t>kształtujący u wychowanków kompetencje miękkie;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 smtClean="0"/>
              <a:t>Twórcza organizacja</a:t>
            </a:r>
            <a:r>
              <a:rPr lang="pl-PL" dirty="0" smtClean="0"/>
              <a:t>, </a:t>
            </a:r>
            <a:r>
              <a:rPr lang="pl-PL" dirty="0"/>
              <a:t>w której uczenie dominować będzie nad </a:t>
            </a:r>
            <a:r>
              <a:rPr lang="pl-PL" dirty="0" smtClean="0"/>
              <a:t>nauczaniem.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141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b="1" dirty="0" smtClean="0"/>
              <a:t>Twórcza </a:t>
            </a:r>
            <a:r>
              <a:rPr lang="pl-PL" b="1" dirty="0"/>
              <a:t>s</a:t>
            </a:r>
            <a:r>
              <a:rPr lang="pl-PL" b="1" dirty="0" smtClean="0"/>
              <a:t>zkoła jutra    </a:t>
            </a:r>
          </a:p>
          <a:p>
            <a:pPr marL="0" indent="0" algn="ctr">
              <a:buNone/>
            </a:pPr>
            <a:r>
              <a:rPr lang="pl-PL" b="1" dirty="0" smtClean="0"/>
              <a:t> </a:t>
            </a:r>
            <a:r>
              <a:rPr lang="pl-PL" b="1" dirty="0"/>
              <a:t>t</a:t>
            </a:r>
            <a:r>
              <a:rPr lang="pl-PL" b="1" dirty="0" smtClean="0"/>
              <a:t>o szkoła  oparta na kompetencjach miękkich, takich jak:   </a:t>
            </a:r>
            <a:endParaRPr lang="pl-PL" b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i="1" dirty="0" smtClean="0"/>
              <a:t>organizacja </a:t>
            </a:r>
            <a:r>
              <a:rPr lang="pl-PL" i="1" dirty="0"/>
              <a:t>pracy i zarządzanie własnym </a:t>
            </a:r>
            <a:r>
              <a:rPr lang="pl-PL" i="1" dirty="0" smtClean="0"/>
              <a:t>czasem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i="1" dirty="0" smtClean="0"/>
              <a:t>inteligencja emocjonalna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i="1" dirty="0"/>
              <a:t>k</a:t>
            </a:r>
            <a:r>
              <a:rPr lang="pl-PL" i="1" dirty="0" smtClean="0"/>
              <a:t>reatywność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i="1" dirty="0" smtClean="0"/>
              <a:t>logiczne </a:t>
            </a:r>
            <a:r>
              <a:rPr lang="pl-PL" i="1" dirty="0"/>
              <a:t>i analityczne </a:t>
            </a:r>
            <a:r>
              <a:rPr lang="pl-PL" i="1" dirty="0" smtClean="0"/>
              <a:t>myślenie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i="1" dirty="0" smtClean="0"/>
              <a:t>skupienie </a:t>
            </a:r>
            <a:r>
              <a:rPr lang="pl-PL" i="1" dirty="0"/>
              <a:t>na celu i nastawienie na realizację </a:t>
            </a:r>
            <a:r>
              <a:rPr lang="pl-PL" i="1" dirty="0" smtClean="0"/>
              <a:t>zadań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i="1" dirty="0" smtClean="0"/>
              <a:t>przystosowywanie </a:t>
            </a:r>
            <a:r>
              <a:rPr lang="pl-PL" i="1" dirty="0"/>
              <a:t>się do zmieniającego się </a:t>
            </a:r>
            <a:r>
              <a:rPr lang="pl-PL" i="1" dirty="0" smtClean="0"/>
              <a:t>środowiska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i="1" dirty="0" smtClean="0"/>
              <a:t>otwartość </a:t>
            </a:r>
            <a:r>
              <a:rPr lang="pl-PL" i="1" dirty="0"/>
              <a:t>na nowe </a:t>
            </a:r>
            <a:r>
              <a:rPr lang="pl-PL" i="1" dirty="0" smtClean="0"/>
              <a:t>rozwiązania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i="1" dirty="0" smtClean="0"/>
              <a:t>praca </a:t>
            </a:r>
            <a:r>
              <a:rPr lang="pl-PL" i="1" dirty="0"/>
              <a:t>w </a:t>
            </a:r>
            <a:r>
              <a:rPr lang="pl-PL" i="1" dirty="0" smtClean="0"/>
              <a:t>zespole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i="1" dirty="0"/>
              <a:t>a</a:t>
            </a:r>
            <a:r>
              <a:rPr lang="pl-PL" i="1" dirty="0" smtClean="0"/>
              <a:t>utoprezentacja</a:t>
            </a:r>
          </a:p>
          <a:p>
            <a:pPr marL="0" lvl="0" indent="0">
              <a:buNone/>
            </a:pPr>
            <a:endParaRPr lang="pl-PL" dirty="0"/>
          </a:p>
          <a:p>
            <a:pPr lvl="0"/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014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800" dirty="0" smtClean="0"/>
          </a:p>
          <a:p>
            <a:pPr marL="0" indent="0" algn="just">
              <a:buNone/>
            </a:pPr>
            <a:r>
              <a:rPr lang="pl-PL" sz="2800" dirty="0" smtClean="0"/>
              <a:t>Rządowe Programy wspierające proces tworzenia twórczej szkoły , ukierunkowanej na rozwój kompetencji cyfrowych </a:t>
            </a:r>
            <a:br>
              <a:rPr lang="pl-PL" sz="2800" dirty="0" smtClean="0"/>
            </a:br>
            <a:r>
              <a:rPr lang="pl-PL" sz="2800" dirty="0" smtClean="0"/>
              <a:t>i kompetencji przyszłości.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b="1" dirty="0" smtClean="0"/>
              <a:t>Program Aktywna Tablica         </a:t>
            </a:r>
          </a:p>
          <a:p>
            <a:pPr marL="0" indent="0">
              <a:buNone/>
            </a:pPr>
            <a:endParaRPr lang="pl-PL" sz="2800" b="1" dirty="0" smtClean="0"/>
          </a:p>
          <a:p>
            <a:pPr marL="0" indent="0">
              <a:buNone/>
            </a:pPr>
            <a:r>
              <a:rPr lang="pl-PL" sz="2800" b="1" dirty="0" smtClean="0"/>
              <a:t>Program Laboratoria Przyszłości</a:t>
            </a:r>
            <a:endParaRPr lang="pl-PL" sz="2800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4918528"/>
            <a:ext cx="1368152" cy="13965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934" y="3753912"/>
            <a:ext cx="1743351" cy="93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3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az 4" descr="o urzedzi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863"/>
            <a:ext cx="9144000" cy="668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460375" y="2205038"/>
            <a:ext cx="83518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l-PL" sz="2400" b="1" dirty="0">
                <a:solidFill>
                  <a:srgbClr val="002060"/>
                </a:solidFill>
                <a:latin typeface="+mj-lt"/>
                <a:cs typeface="Aharoni" pitchFamily="2" charset="-79"/>
              </a:rPr>
              <a:t>„AKTYWNA TABLICA”</a:t>
            </a:r>
          </a:p>
        </p:txBody>
      </p:sp>
      <p:pic>
        <p:nvPicPr>
          <p:cNvPr id="1229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2997200"/>
            <a:ext cx="4183062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904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Obraz 4" descr="o urzedzi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863"/>
            <a:ext cx="9144000" cy="668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460375" y="2205038"/>
            <a:ext cx="83518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l-PL" sz="2400" b="1" dirty="0">
                <a:solidFill>
                  <a:srgbClr val="002060"/>
                </a:solidFill>
                <a:latin typeface="+mj-lt"/>
                <a:cs typeface="Aharoni" pitchFamily="2" charset="-79"/>
              </a:rPr>
              <a:t>„AKTYWNA TABLICA”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51521" y="2564904"/>
            <a:ext cx="863371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ct val="30000"/>
              </a:spcBef>
              <a:defRPr/>
            </a:pPr>
            <a:r>
              <a:rPr lang="pl-PL" sz="2000" b="1" dirty="0">
                <a:cs typeface="Arial" panose="020B0604020202020204" pitchFamily="34" charset="0"/>
              </a:rPr>
              <a:t>Rządowy program rozwijania szkolnej infrastruktury oraz kompetencji uczniów i nauczycieli w zakresie technologii informacyjno-komunikacyjnych „Aktywna tablica”:</a:t>
            </a:r>
          </a:p>
          <a:p>
            <a:pPr algn="just">
              <a:lnSpc>
                <a:spcPct val="80000"/>
              </a:lnSpc>
              <a:spcBef>
                <a:spcPct val="30000"/>
              </a:spcBef>
              <a:defRPr/>
            </a:pPr>
            <a:endParaRPr lang="pl-PL" sz="2000" dirty="0"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l-PL" sz="2000" b="1" dirty="0">
                <a:cs typeface="Arial" panose="020B0604020202020204" pitchFamily="34" charset="0"/>
              </a:rPr>
              <a:t>I edycja realizowana w latach 2017 – 2019</a:t>
            </a:r>
          </a:p>
          <a:p>
            <a:pPr>
              <a:defRPr/>
            </a:pPr>
            <a:endParaRPr lang="pl-PL" sz="2000" b="1" dirty="0"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l-PL" sz="2000" b="1" dirty="0">
                <a:cs typeface="Arial" panose="020B0604020202020204" pitchFamily="34" charset="0"/>
              </a:rPr>
              <a:t>II edycja realizowana w latach 2020 – 2024  </a:t>
            </a:r>
          </a:p>
          <a:p>
            <a:pPr>
              <a:defRPr/>
            </a:pPr>
            <a:endParaRPr lang="pl-PL" sz="2000" b="1" dirty="0">
              <a:cs typeface="Arial" panose="020B0604020202020204" pitchFamily="34" charset="0"/>
            </a:endParaRPr>
          </a:p>
          <a:p>
            <a:pPr algn="just">
              <a:spcBef>
                <a:spcPct val="30000"/>
              </a:spcBef>
              <a:defRPr/>
            </a:pPr>
            <a:r>
              <a:rPr lang="pl-PL" sz="2000" b="1" dirty="0"/>
              <a:t>Głównym celem Programu jest rozwijanie kompetencji uczniów </a:t>
            </a:r>
            <a:br>
              <a:rPr lang="pl-PL" sz="2000" b="1" dirty="0"/>
            </a:br>
            <a:r>
              <a:rPr lang="pl-PL" sz="2000" b="1" dirty="0"/>
              <a:t>i nauczycieli przez wykorzystywanie w procesie dydaktycznym nowoczesnego sprzętu, nowoczesnych pomocy dydaktycznych oraz narzędzi do terapii, wybranych przez szkoły, zgodnie z ich zdefiniowanymi potrzebami. </a:t>
            </a:r>
            <a:endParaRPr lang="pl-PL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31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4425</TotalTime>
  <Words>1359</Words>
  <Application>Microsoft Office PowerPoint</Application>
  <PresentationFormat>Pokaz na ekranie (4:3)</PresentationFormat>
  <Paragraphs>222</Paragraphs>
  <Slides>28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7" baseType="lpstr">
      <vt:lpstr>Microsoft JhengHei</vt:lpstr>
      <vt:lpstr>Aharoni</vt:lpstr>
      <vt:lpstr>Arial</vt:lpstr>
      <vt:lpstr>Calibri</vt:lpstr>
      <vt:lpstr>Cambria</vt:lpstr>
      <vt:lpstr>Czcionka tekstu podstawowego</vt:lpstr>
      <vt:lpstr>Wingdings</vt:lpstr>
      <vt:lpstr>Motyw pakietu Office</vt:lpstr>
      <vt:lpstr>Obiekt powłoki pakowarki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Ela</dc:creator>
  <cp:lastModifiedBy>Paweł Magdoń</cp:lastModifiedBy>
  <cp:revision>644</cp:revision>
  <cp:lastPrinted>2023-01-26T10:07:13Z</cp:lastPrinted>
  <dcterms:created xsi:type="dcterms:W3CDTF">2014-06-12T18:21:23Z</dcterms:created>
  <dcterms:modified xsi:type="dcterms:W3CDTF">2023-01-30T07:24:53Z</dcterms:modified>
</cp:coreProperties>
</file>