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1" r:id="rId4"/>
  </p:sldMasterIdLst>
  <p:notesMasterIdLst>
    <p:notesMasterId r:id="rId26"/>
  </p:notesMasterIdLst>
  <p:sldIdLst>
    <p:sldId id="256" r:id="rId5"/>
    <p:sldId id="328" r:id="rId6"/>
    <p:sldId id="308" r:id="rId7"/>
    <p:sldId id="313" r:id="rId8"/>
    <p:sldId id="312" r:id="rId9"/>
    <p:sldId id="315" r:id="rId10"/>
    <p:sldId id="336" r:id="rId11"/>
    <p:sldId id="257" r:id="rId12"/>
    <p:sldId id="340" r:id="rId13"/>
    <p:sldId id="316" r:id="rId14"/>
    <p:sldId id="339" r:id="rId15"/>
    <p:sldId id="341" r:id="rId16"/>
    <p:sldId id="337" r:id="rId17"/>
    <p:sldId id="335" r:id="rId18"/>
    <p:sldId id="331" r:id="rId19"/>
    <p:sldId id="332" r:id="rId20"/>
    <p:sldId id="333" r:id="rId21"/>
    <p:sldId id="338" r:id="rId22"/>
    <p:sldId id="329" r:id="rId23"/>
    <p:sldId id="330" r:id="rId24"/>
    <p:sldId id="306" r:id="rId25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ek Radwański" initials="MR" lastIdx="1" clrIdx="0">
    <p:extLst>
      <p:ext uri="{19B8F6BF-5375-455C-9EA6-DF929625EA0E}">
        <p15:presenceInfo xmlns:p15="http://schemas.microsoft.com/office/powerpoint/2012/main" userId="S-1-5-21-3063688784-500678699-1145196462-11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33CC"/>
    <a:srgbClr val="FF1919"/>
    <a:srgbClr val="01A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tyl jasny 3 — Ak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4611" autoAdjust="0"/>
  </p:normalViewPr>
  <p:slideViewPr>
    <p:cSldViewPr>
      <p:cViewPr varScale="1">
        <p:scale>
          <a:sx n="114" d="100"/>
          <a:sy n="114" d="100"/>
        </p:scale>
        <p:origin x="11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F0D623-78B7-493D-A9EA-1EDDAA97DC83}" type="doc">
      <dgm:prSet loTypeId="urn:microsoft.com/office/officeart/2005/8/layout/vList2" loCatId="list" qsTypeId="urn:microsoft.com/office/officeart/2005/8/quickstyle/simple5" qsCatId="simple" csTypeId="urn:microsoft.com/office/officeart/2005/8/colors/accent4_5" csCatId="accent4"/>
      <dgm:spPr/>
      <dgm:t>
        <a:bodyPr/>
        <a:lstStyle/>
        <a:p>
          <a:endParaRPr lang="pl-PL"/>
        </a:p>
      </dgm:t>
    </dgm:pt>
    <dgm:pt modelId="{C778EF19-6985-4FBC-90C5-B45165200176}">
      <dgm:prSet/>
      <dgm:spPr/>
      <dgm:t>
        <a:bodyPr/>
        <a:lstStyle/>
        <a:p>
          <a:pPr algn="just"/>
          <a:r>
            <a:rPr lang="pl-PL" dirty="0"/>
            <a:t>W końcu grudnia 2022 r. liczba bezrobotnych w Wielkopolsce wyniosła </a:t>
          </a:r>
          <a:r>
            <a:rPr lang="pl-PL" b="1" dirty="0"/>
            <a:t>46 289 </a:t>
          </a:r>
          <a:r>
            <a:rPr lang="pl-PL" dirty="0"/>
            <a:t>osób i jest to o 7,1 % mniej niż w końcu grudnia 2021 roku. </a:t>
          </a:r>
        </a:p>
      </dgm:t>
    </dgm:pt>
    <dgm:pt modelId="{3B411875-5B64-4F80-B30D-A37A0CF56D56}" type="parTrans" cxnId="{CB0748F3-3FC5-47C5-A400-9381E1850D85}">
      <dgm:prSet/>
      <dgm:spPr/>
      <dgm:t>
        <a:bodyPr/>
        <a:lstStyle/>
        <a:p>
          <a:endParaRPr lang="pl-PL"/>
        </a:p>
      </dgm:t>
    </dgm:pt>
    <dgm:pt modelId="{D94C80F1-A37A-49A0-B58F-541C1DBD4CDC}" type="sibTrans" cxnId="{CB0748F3-3FC5-47C5-A400-9381E1850D85}">
      <dgm:prSet/>
      <dgm:spPr/>
      <dgm:t>
        <a:bodyPr/>
        <a:lstStyle/>
        <a:p>
          <a:endParaRPr lang="pl-PL"/>
        </a:p>
      </dgm:t>
    </dgm:pt>
    <dgm:pt modelId="{C7300694-2BBC-4B90-B069-2554AADF31CA}">
      <dgm:prSet/>
      <dgm:spPr/>
      <dgm:t>
        <a:bodyPr/>
        <a:lstStyle/>
        <a:p>
          <a:pPr algn="just"/>
          <a:r>
            <a:rPr lang="pl-PL" dirty="0"/>
            <a:t>W kraju liczba bezrobotnych w końcu grudnia 2022 r. wyniosła 812,3 tys. osób, natomiast wskaźnik stopy bezrobocia osiągnął poziom 5,2 %. </a:t>
          </a:r>
        </a:p>
      </dgm:t>
    </dgm:pt>
    <dgm:pt modelId="{8B065CD3-2E0F-4F8F-8F3F-D2D79A99F8FB}" type="parTrans" cxnId="{516DCA77-DE93-4FF8-85D1-12B98FC80056}">
      <dgm:prSet/>
      <dgm:spPr/>
      <dgm:t>
        <a:bodyPr/>
        <a:lstStyle/>
        <a:p>
          <a:endParaRPr lang="pl-PL"/>
        </a:p>
      </dgm:t>
    </dgm:pt>
    <dgm:pt modelId="{185CE506-2A25-482D-81A3-ACF1BFE70680}" type="sibTrans" cxnId="{516DCA77-DE93-4FF8-85D1-12B98FC80056}">
      <dgm:prSet/>
      <dgm:spPr/>
      <dgm:t>
        <a:bodyPr/>
        <a:lstStyle/>
        <a:p>
          <a:endParaRPr lang="pl-PL"/>
        </a:p>
      </dgm:t>
    </dgm:pt>
    <dgm:pt modelId="{E1C2BA12-0E41-45FE-B0D9-D68D45AA5AAD}" type="pres">
      <dgm:prSet presAssocID="{2DF0D623-78B7-493D-A9EA-1EDDAA97DC83}" presName="linear" presStyleCnt="0">
        <dgm:presLayoutVars>
          <dgm:animLvl val="lvl"/>
          <dgm:resizeHandles val="exact"/>
        </dgm:presLayoutVars>
      </dgm:prSet>
      <dgm:spPr/>
    </dgm:pt>
    <dgm:pt modelId="{A7F30E71-123A-4D7A-93E9-B43A210B3929}" type="pres">
      <dgm:prSet presAssocID="{C778EF19-6985-4FBC-90C5-B4516520017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CE80D49-F4FB-46BF-8DBE-6E918F1E1BB5}" type="pres">
      <dgm:prSet presAssocID="{D94C80F1-A37A-49A0-B58F-541C1DBD4CDC}" presName="spacer" presStyleCnt="0"/>
      <dgm:spPr/>
    </dgm:pt>
    <dgm:pt modelId="{8AFBA104-5548-477E-A176-99AE7E93A02D}" type="pres">
      <dgm:prSet presAssocID="{C7300694-2BBC-4B90-B069-2554AADF31C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16DCA77-DE93-4FF8-85D1-12B98FC80056}" srcId="{2DF0D623-78B7-493D-A9EA-1EDDAA97DC83}" destId="{C7300694-2BBC-4B90-B069-2554AADF31CA}" srcOrd="1" destOrd="0" parTransId="{8B065CD3-2E0F-4F8F-8F3F-D2D79A99F8FB}" sibTransId="{185CE506-2A25-482D-81A3-ACF1BFE70680}"/>
    <dgm:cxn modelId="{C904CEBF-2C4D-4178-9ED4-DA7F44BFA980}" type="presOf" srcId="{2DF0D623-78B7-493D-A9EA-1EDDAA97DC83}" destId="{E1C2BA12-0E41-45FE-B0D9-D68D45AA5AAD}" srcOrd="0" destOrd="0" presId="urn:microsoft.com/office/officeart/2005/8/layout/vList2"/>
    <dgm:cxn modelId="{AEF7F1D6-EDF9-4C99-ABDF-055BC5396B5F}" type="presOf" srcId="{C778EF19-6985-4FBC-90C5-B45165200176}" destId="{A7F30E71-123A-4D7A-93E9-B43A210B3929}" srcOrd="0" destOrd="0" presId="urn:microsoft.com/office/officeart/2005/8/layout/vList2"/>
    <dgm:cxn modelId="{C6747FE7-9ACD-4C9C-8CBD-77E8A3E029F3}" type="presOf" srcId="{C7300694-2BBC-4B90-B069-2554AADF31CA}" destId="{8AFBA104-5548-477E-A176-99AE7E93A02D}" srcOrd="0" destOrd="0" presId="urn:microsoft.com/office/officeart/2005/8/layout/vList2"/>
    <dgm:cxn modelId="{CB0748F3-3FC5-47C5-A400-9381E1850D85}" srcId="{2DF0D623-78B7-493D-A9EA-1EDDAA97DC83}" destId="{C778EF19-6985-4FBC-90C5-B45165200176}" srcOrd="0" destOrd="0" parTransId="{3B411875-5B64-4F80-B30D-A37A0CF56D56}" sibTransId="{D94C80F1-A37A-49A0-B58F-541C1DBD4CDC}"/>
    <dgm:cxn modelId="{9F817372-2F9B-4D59-99EA-1D3CD6D6FDD6}" type="presParOf" srcId="{E1C2BA12-0E41-45FE-B0D9-D68D45AA5AAD}" destId="{A7F30E71-123A-4D7A-93E9-B43A210B3929}" srcOrd="0" destOrd="0" presId="urn:microsoft.com/office/officeart/2005/8/layout/vList2"/>
    <dgm:cxn modelId="{F3638302-2355-4611-9B39-429849A06125}" type="presParOf" srcId="{E1C2BA12-0E41-45FE-B0D9-D68D45AA5AAD}" destId="{9CE80D49-F4FB-46BF-8DBE-6E918F1E1BB5}" srcOrd="1" destOrd="0" presId="urn:microsoft.com/office/officeart/2005/8/layout/vList2"/>
    <dgm:cxn modelId="{DC73C1B1-8B19-4277-B12A-7AF8AFB77447}" type="presParOf" srcId="{E1C2BA12-0E41-45FE-B0D9-D68D45AA5AAD}" destId="{8AFBA104-5548-477E-A176-99AE7E93A02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239641-3586-4C8B-A93B-619A0F7AD112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299B41F-30E3-4EB4-ABD9-34E65A5946FB}">
      <dgm:prSet phldrT="[Tekst]" custT="1"/>
      <dgm:spPr/>
      <dgm:t>
        <a:bodyPr/>
        <a:lstStyle/>
        <a:p>
          <a:r>
            <a:rPr lang="pl-PL" sz="2400" dirty="0"/>
            <a:t>Duży deficyt poszukujących pracy </a:t>
          </a:r>
        </a:p>
      </dgm:t>
    </dgm:pt>
    <dgm:pt modelId="{003B2B6A-DF37-4CA0-B13B-A16B2937CE54}" type="parTrans" cxnId="{22BAEC62-2B90-486F-9BC9-E734242DAC71}">
      <dgm:prSet/>
      <dgm:spPr/>
      <dgm:t>
        <a:bodyPr/>
        <a:lstStyle/>
        <a:p>
          <a:endParaRPr lang="pl-PL"/>
        </a:p>
      </dgm:t>
    </dgm:pt>
    <dgm:pt modelId="{172B4E61-4149-4ABA-8BC4-C12104C14D21}" type="sibTrans" cxnId="{22BAEC62-2B90-486F-9BC9-E734242DAC71}">
      <dgm:prSet/>
      <dgm:spPr/>
      <dgm:t>
        <a:bodyPr/>
        <a:lstStyle/>
        <a:p>
          <a:endParaRPr lang="pl-PL"/>
        </a:p>
      </dgm:t>
    </dgm:pt>
    <dgm:pt modelId="{FAA8978D-9D59-465C-ABFF-B2CACA3E4042}">
      <dgm:prSet phldrT="[Tekst]"/>
      <dgm:spPr/>
      <dgm:t>
        <a:bodyPr/>
        <a:lstStyle/>
        <a:p>
          <a:r>
            <a:rPr lang="pl-PL" dirty="0"/>
            <a:t>administratorzy stron internetowych</a:t>
          </a:r>
        </a:p>
      </dgm:t>
    </dgm:pt>
    <dgm:pt modelId="{E57D4BFF-7AA4-4F76-BC2E-2FFC598B1292}" type="parTrans" cxnId="{BCDACE8C-CF4D-45CB-9879-F57F17A077EA}">
      <dgm:prSet/>
      <dgm:spPr/>
      <dgm:t>
        <a:bodyPr/>
        <a:lstStyle/>
        <a:p>
          <a:endParaRPr lang="pl-PL"/>
        </a:p>
      </dgm:t>
    </dgm:pt>
    <dgm:pt modelId="{23157331-2FC8-434E-A562-60A5C60593F2}" type="sibTrans" cxnId="{BCDACE8C-CF4D-45CB-9879-F57F17A077EA}">
      <dgm:prSet/>
      <dgm:spPr/>
      <dgm:t>
        <a:bodyPr/>
        <a:lstStyle/>
        <a:p>
          <a:endParaRPr lang="pl-PL"/>
        </a:p>
      </dgm:t>
    </dgm:pt>
    <dgm:pt modelId="{2E4334AE-9C71-4C17-BF0E-396E6F57B9E0}">
      <dgm:prSet phldrT="[Tekst]"/>
      <dgm:spPr/>
      <dgm:t>
        <a:bodyPr/>
        <a:lstStyle/>
        <a:p>
          <a:r>
            <a:rPr lang="pl-PL" dirty="0"/>
            <a:t>projektanci i administratorzy baz danych, programiści</a:t>
          </a:r>
        </a:p>
      </dgm:t>
    </dgm:pt>
    <dgm:pt modelId="{41E0BB31-4B1C-4F3C-AE85-5A3FDF5D66B0}" type="parTrans" cxnId="{21712010-43BA-4C0C-A879-74D0E6A69BB8}">
      <dgm:prSet/>
      <dgm:spPr/>
      <dgm:t>
        <a:bodyPr/>
        <a:lstStyle/>
        <a:p>
          <a:endParaRPr lang="pl-PL"/>
        </a:p>
      </dgm:t>
    </dgm:pt>
    <dgm:pt modelId="{33ACC1C8-9B25-4104-BAA7-AEE320C95EE4}" type="sibTrans" cxnId="{21712010-43BA-4C0C-A879-74D0E6A69BB8}">
      <dgm:prSet/>
      <dgm:spPr/>
      <dgm:t>
        <a:bodyPr/>
        <a:lstStyle/>
        <a:p>
          <a:endParaRPr lang="pl-PL"/>
        </a:p>
      </dgm:t>
    </dgm:pt>
    <dgm:pt modelId="{41D05129-79AA-49A3-BFEA-7689FAD0C3B4}">
      <dgm:prSet phldrT="[Tekst]" custT="1"/>
      <dgm:spPr/>
      <dgm:t>
        <a:bodyPr/>
        <a:lstStyle/>
        <a:p>
          <a:r>
            <a:rPr lang="pl-PL" sz="2400" dirty="0"/>
            <a:t>Deficyt poszukujących pracy </a:t>
          </a:r>
        </a:p>
      </dgm:t>
    </dgm:pt>
    <dgm:pt modelId="{B1DE64ED-EE3A-4E9C-9CD8-37F8A630B583}" type="parTrans" cxnId="{CBE2F8DF-915B-49C9-B876-0D515AB5BF7F}">
      <dgm:prSet/>
      <dgm:spPr/>
      <dgm:t>
        <a:bodyPr/>
        <a:lstStyle/>
        <a:p>
          <a:endParaRPr lang="pl-PL"/>
        </a:p>
      </dgm:t>
    </dgm:pt>
    <dgm:pt modelId="{3FC15357-E561-4E9D-AC88-0D93C5A16B2F}" type="sibTrans" cxnId="{CBE2F8DF-915B-49C9-B876-0D515AB5BF7F}">
      <dgm:prSet/>
      <dgm:spPr/>
      <dgm:t>
        <a:bodyPr/>
        <a:lstStyle/>
        <a:p>
          <a:endParaRPr lang="pl-PL"/>
        </a:p>
      </dgm:t>
    </dgm:pt>
    <dgm:pt modelId="{825F0CD1-3E1A-4B42-BCDB-07B5936774CC}">
      <dgm:prSet phldrT="[Tekst]"/>
      <dgm:spPr/>
      <dgm:t>
        <a:bodyPr/>
        <a:lstStyle/>
        <a:p>
          <a:r>
            <a:rPr lang="pl-PL" dirty="0"/>
            <a:t>Analitycy, testerzy i operatorzy systemów teleinformatycznych</a:t>
          </a:r>
        </a:p>
      </dgm:t>
    </dgm:pt>
    <dgm:pt modelId="{F1545D97-5BBA-48B2-B966-0FBB146852A8}" type="parTrans" cxnId="{D5F20B98-6FD8-49C2-8D45-A92F134CB6EC}">
      <dgm:prSet/>
      <dgm:spPr/>
      <dgm:t>
        <a:bodyPr/>
        <a:lstStyle/>
        <a:p>
          <a:endParaRPr lang="pl-PL"/>
        </a:p>
      </dgm:t>
    </dgm:pt>
    <dgm:pt modelId="{39F575A2-95DD-463A-9B09-A4A3440BBD81}" type="sibTrans" cxnId="{D5F20B98-6FD8-49C2-8D45-A92F134CB6EC}">
      <dgm:prSet/>
      <dgm:spPr/>
      <dgm:t>
        <a:bodyPr/>
        <a:lstStyle/>
        <a:p>
          <a:endParaRPr lang="pl-PL"/>
        </a:p>
      </dgm:t>
    </dgm:pt>
    <dgm:pt modelId="{84814223-9DD8-4948-BAA5-B6E7AE2D2F87}">
      <dgm:prSet phldrT="[Tekst]"/>
      <dgm:spPr/>
      <dgm:t>
        <a:bodyPr/>
        <a:lstStyle/>
        <a:p>
          <a:r>
            <a:rPr lang="pl-PL" dirty="0"/>
            <a:t>Pracownicy ds. rachunkowości i księgowości</a:t>
          </a:r>
        </a:p>
      </dgm:t>
    </dgm:pt>
    <dgm:pt modelId="{84CD36D5-84FF-4ED4-8DC2-93429BA7A302}" type="parTrans" cxnId="{C8759DF2-8847-4577-9971-A817A2E3778C}">
      <dgm:prSet/>
      <dgm:spPr/>
      <dgm:t>
        <a:bodyPr/>
        <a:lstStyle/>
        <a:p>
          <a:endParaRPr lang="pl-PL"/>
        </a:p>
      </dgm:t>
    </dgm:pt>
    <dgm:pt modelId="{ED8BF779-02CD-490F-8EC3-2EE16F2638D6}" type="sibTrans" cxnId="{C8759DF2-8847-4577-9971-A817A2E3778C}">
      <dgm:prSet/>
      <dgm:spPr/>
      <dgm:t>
        <a:bodyPr/>
        <a:lstStyle/>
        <a:p>
          <a:endParaRPr lang="pl-PL"/>
        </a:p>
      </dgm:t>
    </dgm:pt>
    <dgm:pt modelId="{A4BEB789-F01E-4A43-9E9F-C34CE0D94C3E}">
      <dgm:prSet phldrT="[Tekst]"/>
      <dgm:spPr/>
      <dgm:t>
        <a:bodyPr/>
        <a:lstStyle/>
        <a:p>
          <a:r>
            <a:rPr lang="pl-PL" dirty="0"/>
            <a:t>Specjaliści ds. projektowania, wdrażania i doskonalenia produktów i usług cyfrowych</a:t>
          </a:r>
        </a:p>
      </dgm:t>
    </dgm:pt>
    <dgm:pt modelId="{C484BE05-9AEA-4FF5-9E1E-4863BC839C24}" type="parTrans" cxnId="{A04ADCBB-5AEF-47C7-8134-DCACF5CC3FF5}">
      <dgm:prSet/>
      <dgm:spPr/>
      <dgm:t>
        <a:bodyPr/>
        <a:lstStyle/>
        <a:p>
          <a:endParaRPr lang="pl-PL"/>
        </a:p>
      </dgm:t>
    </dgm:pt>
    <dgm:pt modelId="{00416B20-E22A-455B-92B4-0AFD74D66F81}" type="sibTrans" cxnId="{A04ADCBB-5AEF-47C7-8134-DCACF5CC3FF5}">
      <dgm:prSet/>
      <dgm:spPr/>
      <dgm:t>
        <a:bodyPr/>
        <a:lstStyle/>
        <a:p>
          <a:endParaRPr lang="pl-PL"/>
        </a:p>
      </dgm:t>
    </dgm:pt>
    <dgm:pt modelId="{6DC12FD0-B5C6-46D7-948D-5046F684E859}" type="pres">
      <dgm:prSet presAssocID="{24239641-3586-4C8B-A93B-619A0F7AD112}" presName="layout" presStyleCnt="0">
        <dgm:presLayoutVars>
          <dgm:chMax/>
          <dgm:chPref/>
          <dgm:dir/>
          <dgm:resizeHandles/>
        </dgm:presLayoutVars>
      </dgm:prSet>
      <dgm:spPr/>
    </dgm:pt>
    <dgm:pt modelId="{97EFF1C9-E2A1-4DF3-BB82-B3EEAACF5E57}" type="pres">
      <dgm:prSet presAssocID="{C299B41F-30E3-4EB4-ABD9-34E65A5946FB}" presName="root" presStyleCnt="0">
        <dgm:presLayoutVars>
          <dgm:chMax/>
          <dgm:chPref/>
        </dgm:presLayoutVars>
      </dgm:prSet>
      <dgm:spPr/>
    </dgm:pt>
    <dgm:pt modelId="{A0A7C8E7-836A-4BD0-BAAE-228DCFD53C88}" type="pres">
      <dgm:prSet presAssocID="{C299B41F-30E3-4EB4-ABD9-34E65A5946FB}" presName="rootComposite" presStyleCnt="0">
        <dgm:presLayoutVars/>
      </dgm:prSet>
      <dgm:spPr/>
    </dgm:pt>
    <dgm:pt modelId="{9F8EE5B8-5DB0-450C-A714-4086EABA10F5}" type="pres">
      <dgm:prSet presAssocID="{C299B41F-30E3-4EB4-ABD9-34E65A5946FB}" presName="ParentAccent" presStyleLbl="alignNode1" presStyleIdx="0" presStyleCnt="2"/>
      <dgm:spPr>
        <a:solidFill>
          <a:schemeClr val="accent2"/>
        </a:solidFill>
        <a:ln>
          <a:solidFill>
            <a:schemeClr val="accent2"/>
          </a:solidFill>
        </a:ln>
      </dgm:spPr>
    </dgm:pt>
    <dgm:pt modelId="{1B7B545A-397B-4ADA-BB5B-1B4E62F81FF7}" type="pres">
      <dgm:prSet presAssocID="{C299B41F-30E3-4EB4-ABD9-34E65A5946FB}" presName="ParentSmallAccent" presStyleLbl="fgAcc1" presStyleIdx="0" presStyleCnt="2"/>
      <dgm:spPr>
        <a:ln>
          <a:solidFill>
            <a:schemeClr val="accent2"/>
          </a:solidFill>
        </a:ln>
      </dgm:spPr>
    </dgm:pt>
    <dgm:pt modelId="{AB1D2827-8E49-4732-8859-831BEFBA2055}" type="pres">
      <dgm:prSet presAssocID="{C299B41F-30E3-4EB4-ABD9-34E65A5946FB}" presName="Parent" presStyleLbl="revTx" presStyleIdx="0" presStyleCnt="7">
        <dgm:presLayoutVars>
          <dgm:chMax/>
          <dgm:chPref val="4"/>
          <dgm:bulletEnabled val="1"/>
        </dgm:presLayoutVars>
      </dgm:prSet>
      <dgm:spPr/>
    </dgm:pt>
    <dgm:pt modelId="{F9EEC97D-A5D6-42A9-8803-A5BE797FE170}" type="pres">
      <dgm:prSet presAssocID="{C299B41F-30E3-4EB4-ABD9-34E65A5946FB}" presName="childShape" presStyleCnt="0">
        <dgm:presLayoutVars>
          <dgm:chMax val="0"/>
          <dgm:chPref val="0"/>
        </dgm:presLayoutVars>
      </dgm:prSet>
      <dgm:spPr/>
    </dgm:pt>
    <dgm:pt modelId="{1E0751F0-C979-49A7-A908-6380DFBC9B36}" type="pres">
      <dgm:prSet presAssocID="{FAA8978D-9D59-465C-ABFF-B2CACA3E4042}" presName="childComposite" presStyleCnt="0">
        <dgm:presLayoutVars>
          <dgm:chMax val="0"/>
          <dgm:chPref val="0"/>
        </dgm:presLayoutVars>
      </dgm:prSet>
      <dgm:spPr/>
    </dgm:pt>
    <dgm:pt modelId="{4031C29A-7443-41B8-9C8E-C99F839E9920}" type="pres">
      <dgm:prSet presAssocID="{FAA8978D-9D59-465C-ABFF-B2CACA3E4042}" presName="ChildAccent" presStyleLbl="solidFgAcc1" presStyleIdx="0" presStyleCnt="5"/>
      <dgm:spPr>
        <a:ln>
          <a:solidFill>
            <a:schemeClr val="accent2"/>
          </a:solidFill>
        </a:ln>
      </dgm:spPr>
    </dgm:pt>
    <dgm:pt modelId="{57FEC195-8BB6-41A2-B6A8-4D7ECC21646C}" type="pres">
      <dgm:prSet presAssocID="{FAA8978D-9D59-465C-ABFF-B2CACA3E4042}" presName="Child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9A55DBAB-458B-47D7-A2A7-4F0DBF9BDAEC}" type="pres">
      <dgm:prSet presAssocID="{2E4334AE-9C71-4C17-BF0E-396E6F57B9E0}" presName="childComposite" presStyleCnt="0">
        <dgm:presLayoutVars>
          <dgm:chMax val="0"/>
          <dgm:chPref val="0"/>
        </dgm:presLayoutVars>
      </dgm:prSet>
      <dgm:spPr/>
    </dgm:pt>
    <dgm:pt modelId="{7B621BEA-EA60-42C1-8AE7-1ED91CB7DAEB}" type="pres">
      <dgm:prSet presAssocID="{2E4334AE-9C71-4C17-BF0E-396E6F57B9E0}" presName="ChildAccent" presStyleLbl="solidFgAcc1" presStyleIdx="1" presStyleCnt="5"/>
      <dgm:spPr>
        <a:ln>
          <a:solidFill>
            <a:schemeClr val="accent2"/>
          </a:solidFill>
        </a:ln>
      </dgm:spPr>
    </dgm:pt>
    <dgm:pt modelId="{F67CF4BA-9DE5-4190-900C-618A04256239}" type="pres">
      <dgm:prSet presAssocID="{2E4334AE-9C71-4C17-BF0E-396E6F57B9E0}" presName="Child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7933AD53-E702-4001-91EF-0530E7D846A6}" type="pres">
      <dgm:prSet presAssocID="{41D05129-79AA-49A3-BFEA-7689FAD0C3B4}" presName="root" presStyleCnt="0">
        <dgm:presLayoutVars>
          <dgm:chMax/>
          <dgm:chPref/>
        </dgm:presLayoutVars>
      </dgm:prSet>
      <dgm:spPr/>
    </dgm:pt>
    <dgm:pt modelId="{E8703207-C51E-404F-8364-1681B50535F7}" type="pres">
      <dgm:prSet presAssocID="{41D05129-79AA-49A3-BFEA-7689FAD0C3B4}" presName="rootComposite" presStyleCnt="0">
        <dgm:presLayoutVars/>
      </dgm:prSet>
      <dgm:spPr/>
    </dgm:pt>
    <dgm:pt modelId="{1B48C040-E684-443D-AF20-1697CF3EEE9C}" type="pres">
      <dgm:prSet presAssocID="{41D05129-79AA-49A3-BFEA-7689FAD0C3B4}" presName="ParentAccent" presStyleLbl="alignNode1" presStyleIdx="1" presStyleCnt="2"/>
      <dgm:spPr>
        <a:solidFill>
          <a:schemeClr val="accent4"/>
        </a:solidFill>
        <a:ln>
          <a:solidFill>
            <a:schemeClr val="accent4"/>
          </a:solidFill>
        </a:ln>
      </dgm:spPr>
    </dgm:pt>
    <dgm:pt modelId="{6C5BC0BF-9B82-4BB3-BD9B-2912D9963693}" type="pres">
      <dgm:prSet presAssocID="{41D05129-79AA-49A3-BFEA-7689FAD0C3B4}" presName="ParentSmallAccent" presStyleLbl="fgAcc1" presStyleIdx="1" presStyleCnt="2"/>
      <dgm:spPr>
        <a:ln>
          <a:solidFill>
            <a:schemeClr val="accent4"/>
          </a:solidFill>
        </a:ln>
      </dgm:spPr>
    </dgm:pt>
    <dgm:pt modelId="{259FBEE0-81F8-49CE-B955-C1012E41F7E1}" type="pres">
      <dgm:prSet presAssocID="{41D05129-79AA-49A3-BFEA-7689FAD0C3B4}" presName="Parent" presStyleLbl="revTx" presStyleIdx="3" presStyleCnt="7">
        <dgm:presLayoutVars>
          <dgm:chMax/>
          <dgm:chPref val="4"/>
          <dgm:bulletEnabled val="1"/>
        </dgm:presLayoutVars>
      </dgm:prSet>
      <dgm:spPr/>
    </dgm:pt>
    <dgm:pt modelId="{D44491C2-3E64-42EA-B93C-966307E5B08A}" type="pres">
      <dgm:prSet presAssocID="{41D05129-79AA-49A3-BFEA-7689FAD0C3B4}" presName="childShape" presStyleCnt="0">
        <dgm:presLayoutVars>
          <dgm:chMax val="0"/>
          <dgm:chPref val="0"/>
        </dgm:presLayoutVars>
      </dgm:prSet>
      <dgm:spPr/>
    </dgm:pt>
    <dgm:pt modelId="{1994D556-C74B-4BDD-97E6-78D03230BB15}" type="pres">
      <dgm:prSet presAssocID="{825F0CD1-3E1A-4B42-BCDB-07B5936774CC}" presName="childComposite" presStyleCnt="0">
        <dgm:presLayoutVars>
          <dgm:chMax val="0"/>
          <dgm:chPref val="0"/>
        </dgm:presLayoutVars>
      </dgm:prSet>
      <dgm:spPr/>
    </dgm:pt>
    <dgm:pt modelId="{0F480C55-6C1A-4561-B454-AB263F9B1225}" type="pres">
      <dgm:prSet presAssocID="{825F0CD1-3E1A-4B42-BCDB-07B5936774CC}" presName="ChildAccent" presStyleLbl="solidFgAcc1" presStyleIdx="2" presStyleCnt="5"/>
      <dgm:spPr>
        <a:ln>
          <a:solidFill>
            <a:schemeClr val="accent4"/>
          </a:solidFill>
        </a:ln>
      </dgm:spPr>
    </dgm:pt>
    <dgm:pt modelId="{2F4D3B11-55C1-4956-92A0-75C4E58EB9D0}" type="pres">
      <dgm:prSet presAssocID="{825F0CD1-3E1A-4B42-BCDB-07B5936774CC}" presName="Child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2921B4DC-6358-4CF2-9E33-A710A5BB03B7}" type="pres">
      <dgm:prSet presAssocID="{84814223-9DD8-4948-BAA5-B6E7AE2D2F87}" presName="childComposite" presStyleCnt="0">
        <dgm:presLayoutVars>
          <dgm:chMax val="0"/>
          <dgm:chPref val="0"/>
        </dgm:presLayoutVars>
      </dgm:prSet>
      <dgm:spPr/>
    </dgm:pt>
    <dgm:pt modelId="{D4E2170E-CECE-44A3-BCCC-3474957021EA}" type="pres">
      <dgm:prSet presAssocID="{84814223-9DD8-4948-BAA5-B6E7AE2D2F87}" presName="ChildAccent" presStyleLbl="solidFgAcc1" presStyleIdx="3" presStyleCnt="5"/>
      <dgm:spPr>
        <a:ln>
          <a:solidFill>
            <a:schemeClr val="accent4"/>
          </a:solidFill>
        </a:ln>
      </dgm:spPr>
    </dgm:pt>
    <dgm:pt modelId="{6CA19C19-8F8F-42A3-AFC0-4AF778AD5B02}" type="pres">
      <dgm:prSet presAssocID="{84814223-9DD8-4948-BAA5-B6E7AE2D2F87}" presName="Child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90D9C173-5442-443B-AA74-41B8BCF95B29}" type="pres">
      <dgm:prSet presAssocID="{A4BEB789-F01E-4A43-9E9F-C34CE0D94C3E}" presName="childComposite" presStyleCnt="0">
        <dgm:presLayoutVars>
          <dgm:chMax val="0"/>
          <dgm:chPref val="0"/>
        </dgm:presLayoutVars>
      </dgm:prSet>
      <dgm:spPr/>
    </dgm:pt>
    <dgm:pt modelId="{7B6D0A47-122B-4BF1-8487-5968789F2431}" type="pres">
      <dgm:prSet presAssocID="{A4BEB789-F01E-4A43-9E9F-C34CE0D94C3E}" presName="ChildAccent" presStyleLbl="solidFgAcc1" presStyleIdx="4" presStyleCnt="5"/>
      <dgm:spPr>
        <a:ln>
          <a:solidFill>
            <a:schemeClr val="accent4"/>
          </a:solidFill>
        </a:ln>
      </dgm:spPr>
    </dgm:pt>
    <dgm:pt modelId="{9354704F-93FF-4458-81EE-EF2A1A48E332}" type="pres">
      <dgm:prSet presAssocID="{A4BEB789-F01E-4A43-9E9F-C34CE0D94C3E}" presName="Child" presStyleLbl="revTx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21712010-43BA-4C0C-A879-74D0E6A69BB8}" srcId="{C299B41F-30E3-4EB4-ABD9-34E65A5946FB}" destId="{2E4334AE-9C71-4C17-BF0E-396E6F57B9E0}" srcOrd="1" destOrd="0" parTransId="{41E0BB31-4B1C-4F3C-AE85-5A3FDF5D66B0}" sibTransId="{33ACC1C8-9B25-4104-BAA7-AEE320C95EE4}"/>
    <dgm:cxn modelId="{EEA07A1E-1573-48A5-BD76-714D33828E57}" type="presOf" srcId="{C299B41F-30E3-4EB4-ABD9-34E65A5946FB}" destId="{AB1D2827-8E49-4732-8859-831BEFBA2055}" srcOrd="0" destOrd="0" presId="urn:microsoft.com/office/officeart/2008/layout/SquareAccentList"/>
    <dgm:cxn modelId="{98220B62-CD65-4AAD-A61D-FE48C2E8799D}" type="presOf" srcId="{2E4334AE-9C71-4C17-BF0E-396E6F57B9E0}" destId="{F67CF4BA-9DE5-4190-900C-618A04256239}" srcOrd="0" destOrd="0" presId="urn:microsoft.com/office/officeart/2008/layout/SquareAccentList"/>
    <dgm:cxn modelId="{22BAEC62-2B90-486F-9BC9-E734242DAC71}" srcId="{24239641-3586-4C8B-A93B-619A0F7AD112}" destId="{C299B41F-30E3-4EB4-ABD9-34E65A5946FB}" srcOrd="0" destOrd="0" parTransId="{003B2B6A-DF37-4CA0-B13B-A16B2937CE54}" sibTransId="{172B4E61-4149-4ABA-8BC4-C12104C14D21}"/>
    <dgm:cxn modelId="{63BE2E75-002F-420C-AC39-7E0AF5067FF6}" type="presOf" srcId="{41D05129-79AA-49A3-BFEA-7689FAD0C3B4}" destId="{259FBEE0-81F8-49CE-B955-C1012E41F7E1}" srcOrd="0" destOrd="0" presId="urn:microsoft.com/office/officeart/2008/layout/SquareAccentList"/>
    <dgm:cxn modelId="{BED5147D-E46E-4648-A2EA-CFC458B45BE9}" type="presOf" srcId="{84814223-9DD8-4948-BAA5-B6E7AE2D2F87}" destId="{6CA19C19-8F8F-42A3-AFC0-4AF778AD5B02}" srcOrd="0" destOrd="0" presId="urn:microsoft.com/office/officeart/2008/layout/SquareAccentList"/>
    <dgm:cxn modelId="{BCDACE8C-CF4D-45CB-9879-F57F17A077EA}" srcId="{C299B41F-30E3-4EB4-ABD9-34E65A5946FB}" destId="{FAA8978D-9D59-465C-ABFF-B2CACA3E4042}" srcOrd="0" destOrd="0" parTransId="{E57D4BFF-7AA4-4F76-BC2E-2FFC598B1292}" sibTransId="{23157331-2FC8-434E-A562-60A5C60593F2}"/>
    <dgm:cxn modelId="{D5F20B98-6FD8-49C2-8D45-A92F134CB6EC}" srcId="{41D05129-79AA-49A3-BFEA-7689FAD0C3B4}" destId="{825F0CD1-3E1A-4B42-BCDB-07B5936774CC}" srcOrd="0" destOrd="0" parTransId="{F1545D97-5BBA-48B2-B966-0FBB146852A8}" sibTransId="{39F575A2-95DD-463A-9B09-A4A3440BBD81}"/>
    <dgm:cxn modelId="{C02A8798-4AFF-4AA2-A6C2-C6E717320BB5}" type="presOf" srcId="{A4BEB789-F01E-4A43-9E9F-C34CE0D94C3E}" destId="{9354704F-93FF-4458-81EE-EF2A1A48E332}" srcOrd="0" destOrd="0" presId="urn:microsoft.com/office/officeart/2008/layout/SquareAccentList"/>
    <dgm:cxn modelId="{17BD58B1-6EF6-41E6-92EC-086DF524CB4A}" type="presOf" srcId="{825F0CD1-3E1A-4B42-BCDB-07B5936774CC}" destId="{2F4D3B11-55C1-4956-92A0-75C4E58EB9D0}" srcOrd="0" destOrd="0" presId="urn:microsoft.com/office/officeart/2008/layout/SquareAccentList"/>
    <dgm:cxn modelId="{A04ADCBB-5AEF-47C7-8134-DCACF5CC3FF5}" srcId="{41D05129-79AA-49A3-BFEA-7689FAD0C3B4}" destId="{A4BEB789-F01E-4A43-9E9F-C34CE0D94C3E}" srcOrd="2" destOrd="0" parTransId="{C484BE05-9AEA-4FF5-9E1E-4863BC839C24}" sibTransId="{00416B20-E22A-455B-92B4-0AFD74D66F81}"/>
    <dgm:cxn modelId="{040C51C2-5FB3-49BC-A613-DB0DCE3FFF20}" type="presOf" srcId="{24239641-3586-4C8B-A93B-619A0F7AD112}" destId="{6DC12FD0-B5C6-46D7-948D-5046F684E859}" srcOrd="0" destOrd="0" presId="urn:microsoft.com/office/officeart/2008/layout/SquareAccentList"/>
    <dgm:cxn modelId="{BC3D0DDE-50C0-4A8F-8FA8-08C3ABEBB527}" type="presOf" srcId="{FAA8978D-9D59-465C-ABFF-B2CACA3E4042}" destId="{57FEC195-8BB6-41A2-B6A8-4D7ECC21646C}" srcOrd="0" destOrd="0" presId="urn:microsoft.com/office/officeart/2008/layout/SquareAccentList"/>
    <dgm:cxn modelId="{CBE2F8DF-915B-49C9-B876-0D515AB5BF7F}" srcId="{24239641-3586-4C8B-A93B-619A0F7AD112}" destId="{41D05129-79AA-49A3-BFEA-7689FAD0C3B4}" srcOrd="1" destOrd="0" parTransId="{B1DE64ED-EE3A-4E9C-9CD8-37F8A630B583}" sibTransId="{3FC15357-E561-4E9D-AC88-0D93C5A16B2F}"/>
    <dgm:cxn modelId="{C8759DF2-8847-4577-9971-A817A2E3778C}" srcId="{41D05129-79AA-49A3-BFEA-7689FAD0C3B4}" destId="{84814223-9DD8-4948-BAA5-B6E7AE2D2F87}" srcOrd="1" destOrd="0" parTransId="{84CD36D5-84FF-4ED4-8DC2-93429BA7A302}" sibTransId="{ED8BF779-02CD-490F-8EC3-2EE16F2638D6}"/>
    <dgm:cxn modelId="{502DD116-0F43-4720-A957-B41D5D53DEBF}" type="presParOf" srcId="{6DC12FD0-B5C6-46D7-948D-5046F684E859}" destId="{97EFF1C9-E2A1-4DF3-BB82-B3EEAACF5E57}" srcOrd="0" destOrd="0" presId="urn:microsoft.com/office/officeart/2008/layout/SquareAccentList"/>
    <dgm:cxn modelId="{DE7637E9-DD87-40F5-B1B4-E35ECE963522}" type="presParOf" srcId="{97EFF1C9-E2A1-4DF3-BB82-B3EEAACF5E57}" destId="{A0A7C8E7-836A-4BD0-BAAE-228DCFD53C88}" srcOrd="0" destOrd="0" presId="urn:microsoft.com/office/officeart/2008/layout/SquareAccentList"/>
    <dgm:cxn modelId="{15451A65-D7A8-4D2B-AC1F-3A0D100510A6}" type="presParOf" srcId="{A0A7C8E7-836A-4BD0-BAAE-228DCFD53C88}" destId="{9F8EE5B8-5DB0-450C-A714-4086EABA10F5}" srcOrd="0" destOrd="0" presId="urn:microsoft.com/office/officeart/2008/layout/SquareAccentList"/>
    <dgm:cxn modelId="{A8E7745A-6119-4E5C-A8AD-71DD1550FCE1}" type="presParOf" srcId="{A0A7C8E7-836A-4BD0-BAAE-228DCFD53C88}" destId="{1B7B545A-397B-4ADA-BB5B-1B4E62F81FF7}" srcOrd="1" destOrd="0" presId="urn:microsoft.com/office/officeart/2008/layout/SquareAccentList"/>
    <dgm:cxn modelId="{9CEB466A-5C68-4BCD-8037-5F9801E7134B}" type="presParOf" srcId="{A0A7C8E7-836A-4BD0-BAAE-228DCFD53C88}" destId="{AB1D2827-8E49-4732-8859-831BEFBA2055}" srcOrd="2" destOrd="0" presId="urn:microsoft.com/office/officeart/2008/layout/SquareAccentList"/>
    <dgm:cxn modelId="{4280C2CF-E90E-471A-A28A-85111986235F}" type="presParOf" srcId="{97EFF1C9-E2A1-4DF3-BB82-B3EEAACF5E57}" destId="{F9EEC97D-A5D6-42A9-8803-A5BE797FE170}" srcOrd="1" destOrd="0" presId="urn:microsoft.com/office/officeart/2008/layout/SquareAccentList"/>
    <dgm:cxn modelId="{C9756F48-5E16-4311-B798-D4848B005359}" type="presParOf" srcId="{F9EEC97D-A5D6-42A9-8803-A5BE797FE170}" destId="{1E0751F0-C979-49A7-A908-6380DFBC9B36}" srcOrd="0" destOrd="0" presId="urn:microsoft.com/office/officeart/2008/layout/SquareAccentList"/>
    <dgm:cxn modelId="{81FCD4CE-042D-46C5-A072-520EE644B25F}" type="presParOf" srcId="{1E0751F0-C979-49A7-A908-6380DFBC9B36}" destId="{4031C29A-7443-41B8-9C8E-C99F839E9920}" srcOrd="0" destOrd="0" presId="urn:microsoft.com/office/officeart/2008/layout/SquareAccentList"/>
    <dgm:cxn modelId="{E72054E9-C32E-42AD-A390-E7D27ED812B5}" type="presParOf" srcId="{1E0751F0-C979-49A7-A908-6380DFBC9B36}" destId="{57FEC195-8BB6-41A2-B6A8-4D7ECC21646C}" srcOrd="1" destOrd="0" presId="urn:microsoft.com/office/officeart/2008/layout/SquareAccentList"/>
    <dgm:cxn modelId="{ACF9E92E-838E-4917-AF7E-8D90EAEFB7D2}" type="presParOf" srcId="{F9EEC97D-A5D6-42A9-8803-A5BE797FE170}" destId="{9A55DBAB-458B-47D7-A2A7-4F0DBF9BDAEC}" srcOrd="1" destOrd="0" presId="urn:microsoft.com/office/officeart/2008/layout/SquareAccentList"/>
    <dgm:cxn modelId="{7D853CDD-ED4F-41AC-9065-007F59B9188E}" type="presParOf" srcId="{9A55DBAB-458B-47D7-A2A7-4F0DBF9BDAEC}" destId="{7B621BEA-EA60-42C1-8AE7-1ED91CB7DAEB}" srcOrd="0" destOrd="0" presId="urn:microsoft.com/office/officeart/2008/layout/SquareAccentList"/>
    <dgm:cxn modelId="{91C962BD-AB46-494A-9A09-100DFCD9A180}" type="presParOf" srcId="{9A55DBAB-458B-47D7-A2A7-4F0DBF9BDAEC}" destId="{F67CF4BA-9DE5-4190-900C-618A04256239}" srcOrd="1" destOrd="0" presId="urn:microsoft.com/office/officeart/2008/layout/SquareAccentList"/>
    <dgm:cxn modelId="{C0F16856-4FBA-47AA-A0B6-220BB8DE4B76}" type="presParOf" srcId="{6DC12FD0-B5C6-46D7-948D-5046F684E859}" destId="{7933AD53-E702-4001-91EF-0530E7D846A6}" srcOrd="1" destOrd="0" presId="urn:microsoft.com/office/officeart/2008/layout/SquareAccentList"/>
    <dgm:cxn modelId="{52359971-1C42-4684-BF4C-A490537918D1}" type="presParOf" srcId="{7933AD53-E702-4001-91EF-0530E7D846A6}" destId="{E8703207-C51E-404F-8364-1681B50535F7}" srcOrd="0" destOrd="0" presId="urn:microsoft.com/office/officeart/2008/layout/SquareAccentList"/>
    <dgm:cxn modelId="{BC1A7F87-258F-4816-BAA2-BD2C98FBF372}" type="presParOf" srcId="{E8703207-C51E-404F-8364-1681B50535F7}" destId="{1B48C040-E684-443D-AF20-1697CF3EEE9C}" srcOrd="0" destOrd="0" presId="urn:microsoft.com/office/officeart/2008/layout/SquareAccentList"/>
    <dgm:cxn modelId="{8FDAC8CF-FAD2-4D2E-9DD3-F5C198EEF03C}" type="presParOf" srcId="{E8703207-C51E-404F-8364-1681B50535F7}" destId="{6C5BC0BF-9B82-4BB3-BD9B-2912D9963693}" srcOrd="1" destOrd="0" presId="urn:microsoft.com/office/officeart/2008/layout/SquareAccentList"/>
    <dgm:cxn modelId="{E735505B-62C9-44D4-AF54-23E81CA4F3E8}" type="presParOf" srcId="{E8703207-C51E-404F-8364-1681B50535F7}" destId="{259FBEE0-81F8-49CE-B955-C1012E41F7E1}" srcOrd="2" destOrd="0" presId="urn:microsoft.com/office/officeart/2008/layout/SquareAccentList"/>
    <dgm:cxn modelId="{BF17F3B9-68D7-45D3-817A-0C0F120BA8D3}" type="presParOf" srcId="{7933AD53-E702-4001-91EF-0530E7D846A6}" destId="{D44491C2-3E64-42EA-B93C-966307E5B08A}" srcOrd="1" destOrd="0" presId="urn:microsoft.com/office/officeart/2008/layout/SquareAccentList"/>
    <dgm:cxn modelId="{C961E6EB-87AA-47BD-8B3B-AAC60915C52F}" type="presParOf" srcId="{D44491C2-3E64-42EA-B93C-966307E5B08A}" destId="{1994D556-C74B-4BDD-97E6-78D03230BB15}" srcOrd="0" destOrd="0" presId="urn:microsoft.com/office/officeart/2008/layout/SquareAccentList"/>
    <dgm:cxn modelId="{0247A228-AA43-4B3C-8F86-E7EC94CC988A}" type="presParOf" srcId="{1994D556-C74B-4BDD-97E6-78D03230BB15}" destId="{0F480C55-6C1A-4561-B454-AB263F9B1225}" srcOrd="0" destOrd="0" presId="urn:microsoft.com/office/officeart/2008/layout/SquareAccentList"/>
    <dgm:cxn modelId="{4A25861B-0C8A-4351-AB5F-95C068654592}" type="presParOf" srcId="{1994D556-C74B-4BDD-97E6-78D03230BB15}" destId="{2F4D3B11-55C1-4956-92A0-75C4E58EB9D0}" srcOrd="1" destOrd="0" presId="urn:microsoft.com/office/officeart/2008/layout/SquareAccentList"/>
    <dgm:cxn modelId="{53088041-82B8-4AD9-84EA-64EC653D7BE8}" type="presParOf" srcId="{D44491C2-3E64-42EA-B93C-966307E5B08A}" destId="{2921B4DC-6358-4CF2-9E33-A710A5BB03B7}" srcOrd="1" destOrd="0" presId="urn:microsoft.com/office/officeart/2008/layout/SquareAccentList"/>
    <dgm:cxn modelId="{59D07CDE-516F-4617-9A0C-B5CB8F197399}" type="presParOf" srcId="{2921B4DC-6358-4CF2-9E33-A710A5BB03B7}" destId="{D4E2170E-CECE-44A3-BCCC-3474957021EA}" srcOrd="0" destOrd="0" presId="urn:microsoft.com/office/officeart/2008/layout/SquareAccentList"/>
    <dgm:cxn modelId="{4E1B3AC9-9035-42B2-A3D7-EDA8360FDD83}" type="presParOf" srcId="{2921B4DC-6358-4CF2-9E33-A710A5BB03B7}" destId="{6CA19C19-8F8F-42A3-AFC0-4AF778AD5B02}" srcOrd="1" destOrd="0" presId="urn:microsoft.com/office/officeart/2008/layout/SquareAccentList"/>
    <dgm:cxn modelId="{4EB6F563-7891-4DA4-B8C5-6F77EE0303AA}" type="presParOf" srcId="{D44491C2-3E64-42EA-B93C-966307E5B08A}" destId="{90D9C173-5442-443B-AA74-41B8BCF95B29}" srcOrd="2" destOrd="0" presId="urn:microsoft.com/office/officeart/2008/layout/SquareAccentList"/>
    <dgm:cxn modelId="{F4CE37E3-04C9-467F-B684-B561ACCD2879}" type="presParOf" srcId="{90D9C173-5442-443B-AA74-41B8BCF95B29}" destId="{7B6D0A47-122B-4BF1-8487-5968789F2431}" srcOrd="0" destOrd="0" presId="urn:microsoft.com/office/officeart/2008/layout/SquareAccentList"/>
    <dgm:cxn modelId="{552A4520-A754-42DC-A7EB-74053307540E}" type="presParOf" srcId="{90D9C173-5442-443B-AA74-41B8BCF95B29}" destId="{9354704F-93FF-4458-81EE-EF2A1A48E332}" srcOrd="1" destOrd="0" presId="urn:microsoft.com/office/officeart/2008/layout/SquareAccentList"/>
  </dgm:cxnLst>
  <dgm:bg/>
  <dgm:whole>
    <a:ln>
      <a:solidFill>
        <a:schemeClr val="accent4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52A395-5C70-418A-BDA2-C6DEB7275238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pl-PL"/>
        </a:p>
      </dgm:t>
    </dgm:pt>
    <dgm:pt modelId="{F4443F17-8898-497A-93AD-DA0802703376}">
      <dgm:prSet/>
      <dgm:spPr/>
      <dgm:t>
        <a:bodyPr/>
        <a:lstStyle/>
        <a:p>
          <a:r>
            <a:rPr lang="pl-PL"/>
            <a:t>Brak wykwalifikowanych specjalistów</a:t>
          </a:r>
        </a:p>
      </dgm:t>
    </dgm:pt>
    <dgm:pt modelId="{051CFFA8-83FE-4CAD-A422-E581DD1A7DEB}" type="parTrans" cxnId="{3449212E-1EBB-4590-8D5F-A42706490BBB}">
      <dgm:prSet/>
      <dgm:spPr/>
      <dgm:t>
        <a:bodyPr/>
        <a:lstStyle/>
        <a:p>
          <a:endParaRPr lang="pl-PL"/>
        </a:p>
      </dgm:t>
    </dgm:pt>
    <dgm:pt modelId="{B3CC0BF0-9242-4E7D-A933-44DC0E43D06C}" type="sibTrans" cxnId="{3449212E-1EBB-4590-8D5F-A42706490BBB}">
      <dgm:prSet/>
      <dgm:spPr/>
      <dgm:t>
        <a:bodyPr/>
        <a:lstStyle/>
        <a:p>
          <a:endParaRPr lang="pl-PL"/>
        </a:p>
      </dgm:t>
    </dgm:pt>
    <dgm:pt modelId="{4541E1F2-139A-491C-B5EC-BE2194ED434B}">
      <dgm:prSet/>
      <dgm:spPr/>
      <dgm:t>
        <a:bodyPr/>
        <a:lstStyle/>
        <a:p>
          <a:r>
            <a:rPr lang="pl-PL"/>
            <a:t>Oczekiwania finansowe kandydatów</a:t>
          </a:r>
        </a:p>
      </dgm:t>
    </dgm:pt>
    <dgm:pt modelId="{60542FA4-EF92-4B2D-BDE7-3F65791EFD10}" type="parTrans" cxnId="{BFE57A5D-A231-4B83-8FDF-1A05E2DB1543}">
      <dgm:prSet/>
      <dgm:spPr/>
      <dgm:t>
        <a:bodyPr/>
        <a:lstStyle/>
        <a:p>
          <a:endParaRPr lang="pl-PL"/>
        </a:p>
      </dgm:t>
    </dgm:pt>
    <dgm:pt modelId="{065FD052-FE4B-49B6-AF51-0F9554E7EA92}" type="sibTrans" cxnId="{BFE57A5D-A231-4B83-8FDF-1A05E2DB1543}">
      <dgm:prSet/>
      <dgm:spPr/>
      <dgm:t>
        <a:bodyPr/>
        <a:lstStyle/>
        <a:p>
          <a:endParaRPr lang="pl-PL"/>
        </a:p>
      </dgm:t>
    </dgm:pt>
    <dgm:pt modelId="{7AEEF2D8-4D19-42FB-91D8-9E70CA8E625A}">
      <dgm:prSet/>
      <dgm:spPr/>
      <dgm:t>
        <a:bodyPr/>
        <a:lstStyle/>
        <a:p>
          <a:r>
            <a:rPr lang="pl-PL"/>
            <a:t>Rotacja pracowników</a:t>
          </a:r>
        </a:p>
      </dgm:t>
    </dgm:pt>
    <dgm:pt modelId="{530C03FB-06C2-401F-B08C-3A8C91C91A33}" type="parTrans" cxnId="{8A85BFCB-6FC1-4CBF-A350-303C2E71D42C}">
      <dgm:prSet/>
      <dgm:spPr/>
      <dgm:t>
        <a:bodyPr/>
        <a:lstStyle/>
        <a:p>
          <a:endParaRPr lang="pl-PL"/>
        </a:p>
      </dgm:t>
    </dgm:pt>
    <dgm:pt modelId="{932343B8-3A0B-449A-8268-AF4ADAC4CF33}" type="sibTrans" cxnId="{8A85BFCB-6FC1-4CBF-A350-303C2E71D42C}">
      <dgm:prSet/>
      <dgm:spPr/>
      <dgm:t>
        <a:bodyPr/>
        <a:lstStyle/>
        <a:p>
          <a:endParaRPr lang="pl-PL"/>
        </a:p>
      </dgm:t>
    </dgm:pt>
    <dgm:pt modelId="{37AA9985-ED34-4F22-8335-BC9441DD0D67}">
      <dgm:prSet/>
      <dgm:spPr/>
      <dgm:t>
        <a:bodyPr/>
        <a:lstStyle/>
        <a:p>
          <a:r>
            <a:rPr lang="pl-PL"/>
            <a:t>Preferowane przez kandydatów formy zatrudnienia</a:t>
          </a:r>
        </a:p>
      </dgm:t>
    </dgm:pt>
    <dgm:pt modelId="{8DA5DE4A-09B5-46A3-9A39-218C3013EB1F}" type="parTrans" cxnId="{81994B43-A31B-4978-BF7D-9FBF62E43486}">
      <dgm:prSet/>
      <dgm:spPr/>
      <dgm:t>
        <a:bodyPr/>
        <a:lstStyle/>
        <a:p>
          <a:endParaRPr lang="pl-PL"/>
        </a:p>
      </dgm:t>
    </dgm:pt>
    <dgm:pt modelId="{07CC4446-8B46-4008-A647-03DF225BF55E}" type="sibTrans" cxnId="{81994B43-A31B-4978-BF7D-9FBF62E43486}">
      <dgm:prSet/>
      <dgm:spPr/>
      <dgm:t>
        <a:bodyPr/>
        <a:lstStyle/>
        <a:p>
          <a:endParaRPr lang="pl-PL"/>
        </a:p>
      </dgm:t>
    </dgm:pt>
    <dgm:pt modelId="{CBA4CAA6-27D7-4727-B8F7-58CDF3DF40A7}">
      <dgm:prSet/>
      <dgm:spPr/>
      <dgm:t>
        <a:bodyPr/>
        <a:lstStyle/>
        <a:p>
          <a:r>
            <a:rPr lang="pl-PL"/>
            <a:t>Wzrost niepewności i ryzyka inwestycyjnego spowodowanego wojną</a:t>
          </a:r>
        </a:p>
      </dgm:t>
    </dgm:pt>
    <dgm:pt modelId="{784F620C-52D7-4105-8669-ABCECC836A1A}" type="parTrans" cxnId="{D4FFCD94-5CFB-44C7-A1A2-F0CF26B43869}">
      <dgm:prSet/>
      <dgm:spPr/>
      <dgm:t>
        <a:bodyPr/>
        <a:lstStyle/>
        <a:p>
          <a:endParaRPr lang="pl-PL"/>
        </a:p>
      </dgm:t>
    </dgm:pt>
    <dgm:pt modelId="{703DC5B0-BBAE-4BCA-AAB6-123F27603510}" type="sibTrans" cxnId="{D4FFCD94-5CFB-44C7-A1A2-F0CF26B43869}">
      <dgm:prSet/>
      <dgm:spPr/>
      <dgm:t>
        <a:bodyPr/>
        <a:lstStyle/>
        <a:p>
          <a:endParaRPr lang="pl-PL"/>
        </a:p>
      </dgm:t>
    </dgm:pt>
    <dgm:pt modelId="{C9A99BAA-6871-4EE6-AA60-7E9B989EE6E7}" type="pres">
      <dgm:prSet presAssocID="{AA52A395-5C70-418A-BDA2-C6DEB7275238}" presName="linear" presStyleCnt="0">
        <dgm:presLayoutVars>
          <dgm:animLvl val="lvl"/>
          <dgm:resizeHandles val="exact"/>
        </dgm:presLayoutVars>
      </dgm:prSet>
      <dgm:spPr/>
    </dgm:pt>
    <dgm:pt modelId="{55BB87BB-890C-4E94-81D0-B92592D7FF60}" type="pres">
      <dgm:prSet presAssocID="{F4443F17-8898-497A-93AD-DA080270337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F860692-9698-40F3-851B-2915EE52DA19}" type="pres">
      <dgm:prSet presAssocID="{B3CC0BF0-9242-4E7D-A933-44DC0E43D06C}" presName="spacer" presStyleCnt="0"/>
      <dgm:spPr/>
    </dgm:pt>
    <dgm:pt modelId="{E68B881B-42CE-4887-ACE0-BC3C6D920968}" type="pres">
      <dgm:prSet presAssocID="{4541E1F2-139A-491C-B5EC-BE2194ED434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6666075-796C-4AA6-86F9-C3CA14E1860A}" type="pres">
      <dgm:prSet presAssocID="{065FD052-FE4B-49B6-AF51-0F9554E7EA92}" presName="spacer" presStyleCnt="0"/>
      <dgm:spPr/>
    </dgm:pt>
    <dgm:pt modelId="{D4654DC9-F485-4B34-9C75-CEBAC60933AF}" type="pres">
      <dgm:prSet presAssocID="{7AEEF2D8-4D19-42FB-91D8-9E70CA8E625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3DE5116-DB6F-4C9B-AD92-70C06E77222F}" type="pres">
      <dgm:prSet presAssocID="{932343B8-3A0B-449A-8268-AF4ADAC4CF33}" presName="spacer" presStyleCnt="0"/>
      <dgm:spPr/>
    </dgm:pt>
    <dgm:pt modelId="{2BD3688F-1A20-4A51-8649-4FF34E52F8D2}" type="pres">
      <dgm:prSet presAssocID="{37AA9985-ED34-4F22-8335-BC9441DD0D6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448318A-3663-430A-A365-5FA084500817}" type="pres">
      <dgm:prSet presAssocID="{07CC4446-8B46-4008-A647-03DF225BF55E}" presName="spacer" presStyleCnt="0"/>
      <dgm:spPr/>
    </dgm:pt>
    <dgm:pt modelId="{25501256-7A57-45D9-A798-EF4189F003A0}" type="pres">
      <dgm:prSet presAssocID="{CBA4CAA6-27D7-4727-B8F7-58CDF3DF40A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CE8271D-5C25-43AF-A479-150E0766FF12}" type="presOf" srcId="{F4443F17-8898-497A-93AD-DA0802703376}" destId="{55BB87BB-890C-4E94-81D0-B92592D7FF60}" srcOrd="0" destOrd="0" presId="urn:microsoft.com/office/officeart/2005/8/layout/vList2"/>
    <dgm:cxn modelId="{3449212E-1EBB-4590-8D5F-A42706490BBB}" srcId="{AA52A395-5C70-418A-BDA2-C6DEB7275238}" destId="{F4443F17-8898-497A-93AD-DA0802703376}" srcOrd="0" destOrd="0" parTransId="{051CFFA8-83FE-4CAD-A422-E581DD1A7DEB}" sibTransId="{B3CC0BF0-9242-4E7D-A933-44DC0E43D06C}"/>
    <dgm:cxn modelId="{32E4AE37-EAE1-4313-8D0D-0DB2B812358F}" type="presOf" srcId="{AA52A395-5C70-418A-BDA2-C6DEB7275238}" destId="{C9A99BAA-6871-4EE6-AA60-7E9B989EE6E7}" srcOrd="0" destOrd="0" presId="urn:microsoft.com/office/officeart/2005/8/layout/vList2"/>
    <dgm:cxn modelId="{BFE57A5D-A231-4B83-8FDF-1A05E2DB1543}" srcId="{AA52A395-5C70-418A-BDA2-C6DEB7275238}" destId="{4541E1F2-139A-491C-B5EC-BE2194ED434B}" srcOrd="1" destOrd="0" parTransId="{60542FA4-EF92-4B2D-BDE7-3F65791EFD10}" sibTransId="{065FD052-FE4B-49B6-AF51-0F9554E7EA92}"/>
    <dgm:cxn modelId="{8E7DA65D-EF80-4DF9-8B43-F4CCD902C832}" type="presOf" srcId="{4541E1F2-139A-491C-B5EC-BE2194ED434B}" destId="{E68B881B-42CE-4887-ACE0-BC3C6D920968}" srcOrd="0" destOrd="0" presId="urn:microsoft.com/office/officeart/2005/8/layout/vList2"/>
    <dgm:cxn modelId="{81994B43-A31B-4978-BF7D-9FBF62E43486}" srcId="{AA52A395-5C70-418A-BDA2-C6DEB7275238}" destId="{37AA9985-ED34-4F22-8335-BC9441DD0D67}" srcOrd="3" destOrd="0" parTransId="{8DA5DE4A-09B5-46A3-9A39-218C3013EB1F}" sibTransId="{07CC4446-8B46-4008-A647-03DF225BF55E}"/>
    <dgm:cxn modelId="{D4FFCD94-5CFB-44C7-A1A2-F0CF26B43869}" srcId="{AA52A395-5C70-418A-BDA2-C6DEB7275238}" destId="{CBA4CAA6-27D7-4727-B8F7-58CDF3DF40A7}" srcOrd="4" destOrd="0" parTransId="{784F620C-52D7-4105-8669-ABCECC836A1A}" sibTransId="{703DC5B0-BBAE-4BCA-AAB6-123F27603510}"/>
    <dgm:cxn modelId="{13A007A0-B1E4-4ACF-BDB0-ACEC09222712}" type="presOf" srcId="{7AEEF2D8-4D19-42FB-91D8-9E70CA8E625A}" destId="{D4654DC9-F485-4B34-9C75-CEBAC60933AF}" srcOrd="0" destOrd="0" presId="urn:microsoft.com/office/officeart/2005/8/layout/vList2"/>
    <dgm:cxn modelId="{D51F92C0-1582-4E62-BB07-71AA5BD75397}" type="presOf" srcId="{CBA4CAA6-27D7-4727-B8F7-58CDF3DF40A7}" destId="{25501256-7A57-45D9-A798-EF4189F003A0}" srcOrd="0" destOrd="0" presId="urn:microsoft.com/office/officeart/2005/8/layout/vList2"/>
    <dgm:cxn modelId="{8A85BFCB-6FC1-4CBF-A350-303C2E71D42C}" srcId="{AA52A395-5C70-418A-BDA2-C6DEB7275238}" destId="{7AEEF2D8-4D19-42FB-91D8-9E70CA8E625A}" srcOrd="2" destOrd="0" parTransId="{530C03FB-06C2-401F-B08C-3A8C91C91A33}" sibTransId="{932343B8-3A0B-449A-8268-AF4ADAC4CF33}"/>
    <dgm:cxn modelId="{4FA14AE2-D6B9-4FB9-9E04-8B0C1BD79344}" type="presOf" srcId="{37AA9985-ED34-4F22-8335-BC9441DD0D67}" destId="{2BD3688F-1A20-4A51-8649-4FF34E52F8D2}" srcOrd="0" destOrd="0" presId="urn:microsoft.com/office/officeart/2005/8/layout/vList2"/>
    <dgm:cxn modelId="{CFE9FA31-B533-4AAC-8872-D9A3D03726E8}" type="presParOf" srcId="{C9A99BAA-6871-4EE6-AA60-7E9B989EE6E7}" destId="{55BB87BB-890C-4E94-81D0-B92592D7FF60}" srcOrd="0" destOrd="0" presId="urn:microsoft.com/office/officeart/2005/8/layout/vList2"/>
    <dgm:cxn modelId="{BDBFF336-BECF-44A7-866C-9DDB2D2A331A}" type="presParOf" srcId="{C9A99BAA-6871-4EE6-AA60-7E9B989EE6E7}" destId="{EF860692-9698-40F3-851B-2915EE52DA19}" srcOrd="1" destOrd="0" presId="urn:microsoft.com/office/officeart/2005/8/layout/vList2"/>
    <dgm:cxn modelId="{E8443B2D-9794-42EC-B01D-5C21E6B02746}" type="presParOf" srcId="{C9A99BAA-6871-4EE6-AA60-7E9B989EE6E7}" destId="{E68B881B-42CE-4887-ACE0-BC3C6D920968}" srcOrd="2" destOrd="0" presId="urn:microsoft.com/office/officeart/2005/8/layout/vList2"/>
    <dgm:cxn modelId="{44581F5A-61B1-4778-B7FE-538BFAD1684F}" type="presParOf" srcId="{C9A99BAA-6871-4EE6-AA60-7E9B989EE6E7}" destId="{66666075-796C-4AA6-86F9-C3CA14E1860A}" srcOrd="3" destOrd="0" presId="urn:microsoft.com/office/officeart/2005/8/layout/vList2"/>
    <dgm:cxn modelId="{1C18FF0D-E132-4D04-B130-CDF5B64AD483}" type="presParOf" srcId="{C9A99BAA-6871-4EE6-AA60-7E9B989EE6E7}" destId="{D4654DC9-F485-4B34-9C75-CEBAC60933AF}" srcOrd="4" destOrd="0" presId="urn:microsoft.com/office/officeart/2005/8/layout/vList2"/>
    <dgm:cxn modelId="{CB4AC1DB-B357-4565-B3B5-11EDC59C89EF}" type="presParOf" srcId="{C9A99BAA-6871-4EE6-AA60-7E9B989EE6E7}" destId="{73DE5116-DB6F-4C9B-AD92-70C06E77222F}" srcOrd="5" destOrd="0" presId="urn:microsoft.com/office/officeart/2005/8/layout/vList2"/>
    <dgm:cxn modelId="{CC3FF465-8CFD-4430-9550-777325FF0FB2}" type="presParOf" srcId="{C9A99BAA-6871-4EE6-AA60-7E9B989EE6E7}" destId="{2BD3688F-1A20-4A51-8649-4FF34E52F8D2}" srcOrd="6" destOrd="0" presId="urn:microsoft.com/office/officeart/2005/8/layout/vList2"/>
    <dgm:cxn modelId="{241D34C1-A4A4-4686-8D61-DA28D77EA7BB}" type="presParOf" srcId="{C9A99BAA-6871-4EE6-AA60-7E9B989EE6E7}" destId="{B448318A-3663-430A-A365-5FA084500817}" srcOrd="7" destOrd="0" presId="urn:microsoft.com/office/officeart/2005/8/layout/vList2"/>
    <dgm:cxn modelId="{A4238019-D7BB-40AB-9FEE-0E0FBFE3F84F}" type="presParOf" srcId="{C9A99BAA-6871-4EE6-AA60-7E9B989EE6E7}" destId="{25501256-7A57-45D9-A798-EF4189F003A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AD7766-B4E6-4391-ADF7-74C8EBF8FD42}" type="doc">
      <dgm:prSet loTypeId="urn:microsoft.com/office/officeart/2005/8/layout/venn1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1195450E-0531-4767-96F6-856B5B9FC353}">
      <dgm:prSet/>
      <dgm:spPr/>
      <dgm:t>
        <a:bodyPr/>
        <a:lstStyle/>
        <a:p>
          <a:r>
            <a:rPr lang="pl-PL" dirty="0"/>
            <a:t>Krajowy Fundusz Szkoleniowy</a:t>
          </a:r>
        </a:p>
      </dgm:t>
    </dgm:pt>
    <dgm:pt modelId="{2D13B8EB-79EE-4C9E-A01F-C61717F9B0F9}" type="parTrans" cxnId="{3C7B98FA-7FFE-49BB-A1E3-99B8FAE94FBF}">
      <dgm:prSet/>
      <dgm:spPr/>
      <dgm:t>
        <a:bodyPr/>
        <a:lstStyle/>
        <a:p>
          <a:endParaRPr lang="pl-PL"/>
        </a:p>
      </dgm:t>
    </dgm:pt>
    <dgm:pt modelId="{A19D030A-E19F-4425-BA04-59972F87D145}" type="sibTrans" cxnId="{3C7B98FA-7FFE-49BB-A1E3-99B8FAE94FBF}">
      <dgm:prSet/>
      <dgm:spPr/>
      <dgm:t>
        <a:bodyPr/>
        <a:lstStyle/>
        <a:p>
          <a:endParaRPr lang="pl-PL"/>
        </a:p>
      </dgm:t>
    </dgm:pt>
    <dgm:pt modelId="{915E1012-99FA-41F7-B952-E8578E0A5CC0}">
      <dgm:prSet/>
      <dgm:spPr/>
      <dgm:t>
        <a:bodyPr/>
        <a:lstStyle/>
        <a:p>
          <a:r>
            <a:rPr lang="pl-PL" dirty="0"/>
            <a:t>Pośrednictwo pracy polskie</a:t>
          </a:r>
          <a:br>
            <a:rPr lang="pl-PL" dirty="0"/>
          </a:br>
          <a:r>
            <a:rPr lang="pl-PL" dirty="0"/>
            <a:t>w PUP</a:t>
          </a:r>
        </a:p>
      </dgm:t>
    </dgm:pt>
    <dgm:pt modelId="{27DE1E01-3713-4A65-9326-4F2DB30F52BB}" type="parTrans" cxnId="{F0B3AF56-16C7-4ECE-A0EE-0C041ADAA08B}">
      <dgm:prSet/>
      <dgm:spPr/>
      <dgm:t>
        <a:bodyPr/>
        <a:lstStyle/>
        <a:p>
          <a:endParaRPr lang="pl-PL"/>
        </a:p>
      </dgm:t>
    </dgm:pt>
    <dgm:pt modelId="{3569FEC7-75AC-46B1-B21D-69F1CF651C59}" type="sibTrans" cxnId="{F0B3AF56-16C7-4ECE-A0EE-0C041ADAA08B}">
      <dgm:prSet/>
      <dgm:spPr/>
      <dgm:t>
        <a:bodyPr/>
        <a:lstStyle/>
        <a:p>
          <a:endParaRPr lang="pl-PL"/>
        </a:p>
      </dgm:t>
    </dgm:pt>
    <dgm:pt modelId="{0093E009-F32A-4D1A-A0CB-B75BF867FB01}">
      <dgm:prSet/>
      <dgm:spPr/>
      <dgm:t>
        <a:bodyPr/>
        <a:lstStyle/>
        <a:p>
          <a:r>
            <a:rPr lang="pl-PL"/>
            <a:t>Międzynarodowe pośrednictwo pracy EURES</a:t>
          </a:r>
        </a:p>
      </dgm:t>
    </dgm:pt>
    <dgm:pt modelId="{BDA53D41-4225-4A2F-BA38-6FFC25E7BE0B}" type="parTrans" cxnId="{111FF214-F511-42E7-B663-D04542B4DA27}">
      <dgm:prSet/>
      <dgm:spPr/>
      <dgm:t>
        <a:bodyPr/>
        <a:lstStyle/>
        <a:p>
          <a:endParaRPr lang="pl-PL"/>
        </a:p>
      </dgm:t>
    </dgm:pt>
    <dgm:pt modelId="{55293302-B167-4718-850D-E7B05FA688F0}" type="sibTrans" cxnId="{111FF214-F511-42E7-B663-D04542B4DA27}">
      <dgm:prSet/>
      <dgm:spPr/>
      <dgm:t>
        <a:bodyPr/>
        <a:lstStyle/>
        <a:p>
          <a:endParaRPr lang="pl-PL"/>
        </a:p>
      </dgm:t>
    </dgm:pt>
    <dgm:pt modelId="{455776F8-116A-4B17-BCC6-937133967826}">
      <dgm:prSet/>
      <dgm:spPr/>
      <dgm:t>
        <a:bodyPr/>
        <a:lstStyle/>
        <a:p>
          <a:r>
            <a:rPr lang="pl-PL" dirty="0"/>
            <a:t>Doradztwo zawodowe</a:t>
          </a:r>
          <a:br>
            <a:rPr lang="pl-PL" dirty="0"/>
          </a:br>
          <a:r>
            <a:rPr lang="pl-PL" dirty="0"/>
            <a:t>i projektowanie kariery</a:t>
          </a:r>
        </a:p>
      </dgm:t>
    </dgm:pt>
    <dgm:pt modelId="{94E3D490-3B65-4960-8927-2D9452441562}" type="parTrans" cxnId="{ECF039F8-80D9-423C-BD7F-DDC0616D6920}">
      <dgm:prSet/>
      <dgm:spPr/>
      <dgm:t>
        <a:bodyPr/>
        <a:lstStyle/>
        <a:p>
          <a:endParaRPr lang="pl-PL"/>
        </a:p>
      </dgm:t>
    </dgm:pt>
    <dgm:pt modelId="{C6F0DDDB-40F2-4FFA-9CBA-632A9F3FFCAC}" type="sibTrans" cxnId="{ECF039F8-80D9-423C-BD7F-DDC0616D6920}">
      <dgm:prSet/>
      <dgm:spPr/>
      <dgm:t>
        <a:bodyPr/>
        <a:lstStyle/>
        <a:p>
          <a:endParaRPr lang="pl-PL"/>
        </a:p>
      </dgm:t>
    </dgm:pt>
    <dgm:pt modelId="{1B89C600-B4D4-4F4A-A7BE-E19410A4954C}">
      <dgm:prSet/>
      <dgm:spPr/>
      <dgm:t>
        <a:bodyPr/>
        <a:lstStyle/>
        <a:p>
          <a:r>
            <a:rPr lang="pl-PL" dirty="0"/>
            <a:t>Szkolenia dla osób bezrobotnych</a:t>
          </a:r>
          <a:br>
            <a:rPr lang="pl-PL" dirty="0"/>
          </a:br>
          <a:r>
            <a:rPr lang="pl-PL" dirty="0"/>
            <a:t>w ramach PUP</a:t>
          </a:r>
        </a:p>
      </dgm:t>
    </dgm:pt>
    <dgm:pt modelId="{E816688D-1646-4B0B-BA4D-A8D637D0762B}" type="parTrans" cxnId="{1BECE1EA-DDED-41B7-A056-42D274F5964E}">
      <dgm:prSet/>
      <dgm:spPr/>
      <dgm:t>
        <a:bodyPr/>
        <a:lstStyle/>
        <a:p>
          <a:endParaRPr lang="pl-PL"/>
        </a:p>
      </dgm:t>
    </dgm:pt>
    <dgm:pt modelId="{7A74A112-DC53-408D-8F00-FF100153E098}" type="sibTrans" cxnId="{1BECE1EA-DDED-41B7-A056-42D274F5964E}">
      <dgm:prSet/>
      <dgm:spPr/>
      <dgm:t>
        <a:bodyPr/>
        <a:lstStyle/>
        <a:p>
          <a:endParaRPr lang="pl-PL"/>
        </a:p>
      </dgm:t>
    </dgm:pt>
    <dgm:pt modelId="{F82443DF-8071-4CF2-8D75-EEC49AE25ABD}" type="pres">
      <dgm:prSet presAssocID="{0CAD7766-B4E6-4391-ADF7-74C8EBF8FD42}" presName="compositeShape" presStyleCnt="0">
        <dgm:presLayoutVars>
          <dgm:chMax val="7"/>
          <dgm:dir/>
          <dgm:resizeHandles val="exact"/>
        </dgm:presLayoutVars>
      </dgm:prSet>
      <dgm:spPr/>
    </dgm:pt>
    <dgm:pt modelId="{4AF210DB-1554-48F7-92B2-EC4279DA1BBC}" type="pres">
      <dgm:prSet presAssocID="{1195450E-0531-4767-96F6-856B5B9FC353}" presName="circ1" presStyleLbl="vennNode1" presStyleIdx="0" presStyleCnt="5"/>
      <dgm:spPr/>
    </dgm:pt>
    <dgm:pt modelId="{50C0E654-F7BA-493A-8392-11B2E3A8E8EF}" type="pres">
      <dgm:prSet presAssocID="{1195450E-0531-4767-96F6-856B5B9FC35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D8CA903-7675-41C9-943F-58E18A4393FF}" type="pres">
      <dgm:prSet presAssocID="{915E1012-99FA-41F7-B952-E8578E0A5CC0}" presName="circ2" presStyleLbl="vennNode1" presStyleIdx="1" presStyleCnt="5"/>
      <dgm:spPr/>
    </dgm:pt>
    <dgm:pt modelId="{D2FE5F0C-2FD8-4C96-9906-50C3697DEFB7}" type="pres">
      <dgm:prSet presAssocID="{915E1012-99FA-41F7-B952-E8578E0A5CC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6420BD9-6FD5-4921-A5D3-CF77F956F0E5}" type="pres">
      <dgm:prSet presAssocID="{0093E009-F32A-4D1A-A0CB-B75BF867FB01}" presName="circ3" presStyleLbl="vennNode1" presStyleIdx="2" presStyleCnt="5"/>
      <dgm:spPr/>
    </dgm:pt>
    <dgm:pt modelId="{58DC02C0-C1A6-476E-8CB5-929A0510B629}" type="pres">
      <dgm:prSet presAssocID="{0093E009-F32A-4D1A-A0CB-B75BF867FB0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3786362-55AD-4B96-A02F-4EDD4348A6C0}" type="pres">
      <dgm:prSet presAssocID="{455776F8-116A-4B17-BCC6-937133967826}" presName="circ4" presStyleLbl="vennNode1" presStyleIdx="3" presStyleCnt="5"/>
      <dgm:spPr/>
    </dgm:pt>
    <dgm:pt modelId="{07AC0ADC-385C-4536-AC29-0B8DC7230205}" type="pres">
      <dgm:prSet presAssocID="{455776F8-116A-4B17-BCC6-93713396782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1B24283-2413-4A1B-933B-DBB95B4B378D}" type="pres">
      <dgm:prSet presAssocID="{1B89C600-B4D4-4F4A-A7BE-E19410A4954C}" presName="circ5" presStyleLbl="vennNode1" presStyleIdx="4" presStyleCnt="5"/>
      <dgm:spPr/>
    </dgm:pt>
    <dgm:pt modelId="{E066D753-A104-45BD-A426-CBCBF29B71DA}" type="pres">
      <dgm:prSet presAssocID="{1B89C600-B4D4-4F4A-A7BE-E19410A4954C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11FF214-F511-42E7-B663-D04542B4DA27}" srcId="{0CAD7766-B4E6-4391-ADF7-74C8EBF8FD42}" destId="{0093E009-F32A-4D1A-A0CB-B75BF867FB01}" srcOrd="2" destOrd="0" parTransId="{BDA53D41-4225-4A2F-BA38-6FFC25E7BE0B}" sibTransId="{55293302-B167-4718-850D-E7B05FA688F0}"/>
    <dgm:cxn modelId="{2CFDDF16-D779-4E3A-B92C-FC70292784BA}" type="presOf" srcId="{455776F8-116A-4B17-BCC6-937133967826}" destId="{07AC0ADC-385C-4536-AC29-0B8DC7230205}" srcOrd="0" destOrd="0" presId="urn:microsoft.com/office/officeart/2005/8/layout/venn1"/>
    <dgm:cxn modelId="{0DA3E01E-B0F9-4760-9B31-BDD81E638F86}" type="presOf" srcId="{1195450E-0531-4767-96F6-856B5B9FC353}" destId="{50C0E654-F7BA-493A-8392-11B2E3A8E8EF}" srcOrd="0" destOrd="0" presId="urn:microsoft.com/office/officeart/2005/8/layout/venn1"/>
    <dgm:cxn modelId="{3CE24E27-564F-49D9-85DB-B184AD9CC017}" type="presOf" srcId="{1B89C600-B4D4-4F4A-A7BE-E19410A4954C}" destId="{E066D753-A104-45BD-A426-CBCBF29B71DA}" srcOrd="0" destOrd="0" presId="urn:microsoft.com/office/officeart/2005/8/layout/venn1"/>
    <dgm:cxn modelId="{F0B3AF56-16C7-4ECE-A0EE-0C041ADAA08B}" srcId="{0CAD7766-B4E6-4391-ADF7-74C8EBF8FD42}" destId="{915E1012-99FA-41F7-B952-E8578E0A5CC0}" srcOrd="1" destOrd="0" parTransId="{27DE1E01-3713-4A65-9326-4F2DB30F52BB}" sibTransId="{3569FEC7-75AC-46B1-B21D-69F1CF651C59}"/>
    <dgm:cxn modelId="{EE2CB077-FB68-4FD0-9EF8-CCEE72814929}" type="presOf" srcId="{0CAD7766-B4E6-4391-ADF7-74C8EBF8FD42}" destId="{F82443DF-8071-4CF2-8D75-EEC49AE25ABD}" srcOrd="0" destOrd="0" presId="urn:microsoft.com/office/officeart/2005/8/layout/venn1"/>
    <dgm:cxn modelId="{A74676DD-2DBC-4FC5-ABDF-9046CA41C097}" type="presOf" srcId="{915E1012-99FA-41F7-B952-E8578E0A5CC0}" destId="{D2FE5F0C-2FD8-4C96-9906-50C3697DEFB7}" srcOrd="0" destOrd="0" presId="urn:microsoft.com/office/officeart/2005/8/layout/venn1"/>
    <dgm:cxn modelId="{6A504AE1-8068-4763-82EA-3A85D11AB938}" type="presOf" srcId="{0093E009-F32A-4D1A-A0CB-B75BF867FB01}" destId="{58DC02C0-C1A6-476E-8CB5-929A0510B629}" srcOrd="0" destOrd="0" presId="urn:microsoft.com/office/officeart/2005/8/layout/venn1"/>
    <dgm:cxn modelId="{1BECE1EA-DDED-41B7-A056-42D274F5964E}" srcId="{0CAD7766-B4E6-4391-ADF7-74C8EBF8FD42}" destId="{1B89C600-B4D4-4F4A-A7BE-E19410A4954C}" srcOrd="4" destOrd="0" parTransId="{E816688D-1646-4B0B-BA4D-A8D637D0762B}" sibTransId="{7A74A112-DC53-408D-8F00-FF100153E098}"/>
    <dgm:cxn modelId="{ECF039F8-80D9-423C-BD7F-DDC0616D6920}" srcId="{0CAD7766-B4E6-4391-ADF7-74C8EBF8FD42}" destId="{455776F8-116A-4B17-BCC6-937133967826}" srcOrd="3" destOrd="0" parTransId="{94E3D490-3B65-4960-8927-2D9452441562}" sibTransId="{C6F0DDDB-40F2-4FFA-9CBA-632A9F3FFCAC}"/>
    <dgm:cxn modelId="{3C7B98FA-7FFE-49BB-A1E3-99B8FAE94FBF}" srcId="{0CAD7766-B4E6-4391-ADF7-74C8EBF8FD42}" destId="{1195450E-0531-4767-96F6-856B5B9FC353}" srcOrd="0" destOrd="0" parTransId="{2D13B8EB-79EE-4C9E-A01F-C61717F9B0F9}" sibTransId="{A19D030A-E19F-4425-BA04-59972F87D145}"/>
    <dgm:cxn modelId="{18FDDD48-E022-4F23-83B4-B5BB856AC1D5}" type="presParOf" srcId="{F82443DF-8071-4CF2-8D75-EEC49AE25ABD}" destId="{4AF210DB-1554-48F7-92B2-EC4279DA1BBC}" srcOrd="0" destOrd="0" presId="urn:microsoft.com/office/officeart/2005/8/layout/venn1"/>
    <dgm:cxn modelId="{3146F985-CFAF-4D09-A530-7568B3932DCA}" type="presParOf" srcId="{F82443DF-8071-4CF2-8D75-EEC49AE25ABD}" destId="{50C0E654-F7BA-493A-8392-11B2E3A8E8EF}" srcOrd="1" destOrd="0" presId="urn:microsoft.com/office/officeart/2005/8/layout/venn1"/>
    <dgm:cxn modelId="{D74AC712-8E3B-416C-A92D-336EE089075C}" type="presParOf" srcId="{F82443DF-8071-4CF2-8D75-EEC49AE25ABD}" destId="{6D8CA903-7675-41C9-943F-58E18A4393FF}" srcOrd="2" destOrd="0" presId="urn:microsoft.com/office/officeart/2005/8/layout/venn1"/>
    <dgm:cxn modelId="{36D9DAFB-9F23-4229-A812-8ABB282374EE}" type="presParOf" srcId="{F82443DF-8071-4CF2-8D75-EEC49AE25ABD}" destId="{D2FE5F0C-2FD8-4C96-9906-50C3697DEFB7}" srcOrd="3" destOrd="0" presId="urn:microsoft.com/office/officeart/2005/8/layout/venn1"/>
    <dgm:cxn modelId="{A7C52EAE-53AC-4CF7-B9A2-8C1172553ACD}" type="presParOf" srcId="{F82443DF-8071-4CF2-8D75-EEC49AE25ABD}" destId="{06420BD9-6FD5-4921-A5D3-CF77F956F0E5}" srcOrd="4" destOrd="0" presId="urn:microsoft.com/office/officeart/2005/8/layout/venn1"/>
    <dgm:cxn modelId="{AAE900DE-5EB7-454F-AB60-30FD4E0A9D44}" type="presParOf" srcId="{F82443DF-8071-4CF2-8D75-EEC49AE25ABD}" destId="{58DC02C0-C1A6-476E-8CB5-929A0510B629}" srcOrd="5" destOrd="0" presId="urn:microsoft.com/office/officeart/2005/8/layout/venn1"/>
    <dgm:cxn modelId="{0F0FA302-F833-4D33-9CBE-D350E7623848}" type="presParOf" srcId="{F82443DF-8071-4CF2-8D75-EEC49AE25ABD}" destId="{A3786362-55AD-4B96-A02F-4EDD4348A6C0}" srcOrd="6" destOrd="0" presId="urn:microsoft.com/office/officeart/2005/8/layout/venn1"/>
    <dgm:cxn modelId="{5D7528B3-967D-43F7-97AA-FDD5BCDE91DA}" type="presParOf" srcId="{F82443DF-8071-4CF2-8D75-EEC49AE25ABD}" destId="{07AC0ADC-385C-4536-AC29-0B8DC7230205}" srcOrd="7" destOrd="0" presId="urn:microsoft.com/office/officeart/2005/8/layout/venn1"/>
    <dgm:cxn modelId="{8DE08BF5-A7CA-49D7-BAF6-F98CBCD37257}" type="presParOf" srcId="{F82443DF-8071-4CF2-8D75-EEC49AE25ABD}" destId="{E1B24283-2413-4A1B-933B-DBB95B4B378D}" srcOrd="8" destOrd="0" presId="urn:microsoft.com/office/officeart/2005/8/layout/venn1"/>
    <dgm:cxn modelId="{1196C949-471F-465E-A96E-D5EB0FA6C662}" type="presParOf" srcId="{F82443DF-8071-4CF2-8D75-EEC49AE25ABD}" destId="{E066D753-A104-45BD-A426-CBCBF29B71DA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30E71-123A-4D7A-93E9-B43A210B3929}">
      <dsp:nvSpPr>
        <dsp:cNvPr id="0" name=""/>
        <dsp:cNvSpPr/>
      </dsp:nvSpPr>
      <dsp:spPr>
        <a:xfrm>
          <a:off x="0" y="69286"/>
          <a:ext cx="6347714" cy="183222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W końcu grudnia 2022 r. liczba bezrobotnych w Wielkopolsce wyniosła </a:t>
          </a:r>
          <a:r>
            <a:rPr lang="pl-PL" sz="2700" b="1" kern="1200" dirty="0"/>
            <a:t>46 289 </a:t>
          </a:r>
          <a:r>
            <a:rPr lang="pl-PL" sz="2700" kern="1200" dirty="0"/>
            <a:t>osób i jest to o 7,1 % mniej niż w końcu grudnia 2021 roku. </a:t>
          </a:r>
        </a:p>
      </dsp:txBody>
      <dsp:txXfrm>
        <a:off x="89442" y="158728"/>
        <a:ext cx="6168830" cy="1653336"/>
      </dsp:txXfrm>
    </dsp:sp>
    <dsp:sp modelId="{8AFBA104-5548-477E-A176-99AE7E93A02D}">
      <dsp:nvSpPr>
        <dsp:cNvPr id="0" name=""/>
        <dsp:cNvSpPr/>
      </dsp:nvSpPr>
      <dsp:spPr>
        <a:xfrm>
          <a:off x="0" y="1979266"/>
          <a:ext cx="6347714" cy="183222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96000"/>
                <a:lumMod val="100000"/>
              </a:schemeClr>
            </a:gs>
            <a:gs pos="78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W kraju liczba bezrobotnych w końcu grudnia 2022 r. wyniosła 812,3 tys. osób, natomiast wskaźnik stopy bezrobocia osiągnął poziom 5,2 %. </a:t>
          </a:r>
        </a:p>
      </dsp:txBody>
      <dsp:txXfrm>
        <a:off x="89442" y="2068708"/>
        <a:ext cx="6168830" cy="1653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EE5B8-5DB0-450C-A714-4086EABA10F5}">
      <dsp:nvSpPr>
        <dsp:cNvPr id="0" name=""/>
        <dsp:cNvSpPr/>
      </dsp:nvSpPr>
      <dsp:spPr>
        <a:xfrm>
          <a:off x="194988" y="772870"/>
          <a:ext cx="3656937" cy="430227"/>
        </a:xfrm>
        <a:prstGeom prst="rect">
          <a:avLst/>
        </a:prstGeom>
        <a:solidFill>
          <a:schemeClr val="accent2"/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B545A-397B-4ADA-BB5B-1B4E62F81FF7}">
      <dsp:nvSpPr>
        <dsp:cNvPr id="0" name=""/>
        <dsp:cNvSpPr/>
      </dsp:nvSpPr>
      <dsp:spPr>
        <a:xfrm>
          <a:off x="194988" y="934446"/>
          <a:ext cx="268651" cy="2686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D2827-8E49-4732-8859-831BEFBA2055}">
      <dsp:nvSpPr>
        <dsp:cNvPr id="0" name=""/>
        <dsp:cNvSpPr/>
      </dsp:nvSpPr>
      <dsp:spPr>
        <a:xfrm>
          <a:off x="194988" y="0"/>
          <a:ext cx="3656937" cy="77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Duży deficyt poszukujących pracy </a:t>
          </a:r>
        </a:p>
      </dsp:txBody>
      <dsp:txXfrm>
        <a:off x="194988" y="0"/>
        <a:ext cx="3656937" cy="772870"/>
      </dsp:txXfrm>
    </dsp:sp>
    <dsp:sp modelId="{4031C29A-7443-41B8-9C8E-C99F839E9920}">
      <dsp:nvSpPr>
        <dsp:cNvPr id="0" name=""/>
        <dsp:cNvSpPr/>
      </dsp:nvSpPr>
      <dsp:spPr>
        <a:xfrm>
          <a:off x="194988" y="1560665"/>
          <a:ext cx="268645" cy="268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EC195-8BB6-41A2-B6A8-4D7ECC21646C}">
      <dsp:nvSpPr>
        <dsp:cNvPr id="0" name=""/>
        <dsp:cNvSpPr/>
      </dsp:nvSpPr>
      <dsp:spPr>
        <a:xfrm>
          <a:off x="450974" y="1381882"/>
          <a:ext cx="3400952" cy="626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administratorzy stron internetowych</a:t>
          </a:r>
        </a:p>
      </dsp:txBody>
      <dsp:txXfrm>
        <a:off x="450974" y="1381882"/>
        <a:ext cx="3400952" cy="626212"/>
      </dsp:txXfrm>
    </dsp:sp>
    <dsp:sp modelId="{7B621BEA-EA60-42C1-8AE7-1ED91CB7DAEB}">
      <dsp:nvSpPr>
        <dsp:cNvPr id="0" name=""/>
        <dsp:cNvSpPr/>
      </dsp:nvSpPr>
      <dsp:spPr>
        <a:xfrm>
          <a:off x="194988" y="2186878"/>
          <a:ext cx="268645" cy="268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CF4BA-9DE5-4190-900C-618A04256239}">
      <dsp:nvSpPr>
        <dsp:cNvPr id="0" name=""/>
        <dsp:cNvSpPr/>
      </dsp:nvSpPr>
      <dsp:spPr>
        <a:xfrm>
          <a:off x="450974" y="2008094"/>
          <a:ext cx="3400952" cy="626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projektanci i administratorzy baz danych, programiści</a:t>
          </a:r>
        </a:p>
      </dsp:txBody>
      <dsp:txXfrm>
        <a:off x="450974" y="2008094"/>
        <a:ext cx="3400952" cy="626212"/>
      </dsp:txXfrm>
    </dsp:sp>
    <dsp:sp modelId="{1B48C040-E684-443D-AF20-1697CF3EEE9C}">
      <dsp:nvSpPr>
        <dsp:cNvPr id="0" name=""/>
        <dsp:cNvSpPr/>
      </dsp:nvSpPr>
      <dsp:spPr>
        <a:xfrm>
          <a:off x="4034773" y="772870"/>
          <a:ext cx="3656937" cy="430227"/>
        </a:xfrm>
        <a:prstGeom prst="rect">
          <a:avLst/>
        </a:prstGeom>
        <a:solidFill>
          <a:schemeClr val="accent4"/>
        </a:solidFill>
        <a:ln w="19050" cap="rnd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BC0BF-9B82-4BB3-BD9B-2912D9963693}">
      <dsp:nvSpPr>
        <dsp:cNvPr id="0" name=""/>
        <dsp:cNvSpPr/>
      </dsp:nvSpPr>
      <dsp:spPr>
        <a:xfrm>
          <a:off x="4034773" y="934446"/>
          <a:ext cx="268651" cy="2686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FBEE0-81F8-49CE-B955-C1012E41F7E1}">
      <dsp:nvSpPr>
        <dsp:cNvPr id="0" name=""/>
        <dsp:cNvSpPr/>
      </dsp:nvSpPr>
      <dsp:spPr>
        <a:xfrm>
          <a:off x="4034773" y="0"/>
          <a:ext cx="3656937" cy="77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Deficyt poszukujących pracy </a:t>
          </a:r>
        </a:p>
      </dsp:txBody>
      <dsp:txXfrm>
        <a:off x="4034773" y="0"/>
        <a:ext cx="3656937" cy="772870"/>
      </dsp:txXfrm>
    </dsp:sp>
    <dsp:sp modelId="{0F480C55-6C1A-4561-B454-AB263F9B1225}">
      <dsp:nvSpPr>
        <dsp:cNvPr id="0" name=""/>
        <dsp:cNvSpPr/>
      </dsp:nvSpPr>
      <dsp:spPr>
        <a:xfrm>
          <a:off x="4034773" y="1560665"/>
          <a:ext cx="268645" cy="268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D3B11-55C1-4956-92A0-75C4E58EB9D0}">
      <dsp:nvSpPr>
        <dsp:cNvPr id="0" name=""/>
        <dsp:cNvSpPr/>
      </dsp:nvSpPr>
      <dsp:spPr>
        <a:xfrm>
          <a:off x="4290759" y="1381882"/>
          <a:ext cx="3400952" cy="626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Analitycy, testerzy i operatorzy systemów teleinformatycznych</a:t>
          </a:r>
        </a:p>
      </dsp:txBody>
      <dsp:txXfrm>
        <a:off x="4290759" y="1381882"/>
        <a:ext cx="3400952" cy="626212"/>
      </dsp:txXfrm>
    </dsp:sp>
    <dsp:sp modelId="{D4E2170E-CECE-44A3-BCCC-3474957021EA}">
      <dsp:nvSpPr>
        <dsp:cNvPr id="0" name=""/>
        <dsp:cNvSpPr/>
      </dsp:nvSpPr>
      <dsp:spPr>
        <a:xfrm>
          <a:off x="4034773" y="2186878"/>
          <a:ext cx="268645" cy="268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19C19-8F8F-42A3-AFC0-4AF778AD5B02}">
      <dsp:nvSpPr>
        <dsp:cNvPr id="0" name=""/>
        <dsp:cNvSpPr/>
      </dsp:nvSpPr>
      <dsp:spPr>
        <a:xfrm>
          <a:off x="4290759" y="2008094"/>
          <a:ext cx="3400952" cy="626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Pracownicy ds. rachunkowości i księgowości</a:t>
          </a:r>
        </a:p>
      </dsp:txBody>
      <dsp:txXfrm>
        <a:off x="4290759" y="2008094"/>
        <a:ext cx="3400952" cy="626212"/>
      </dsp:txXfrm>
    </dsp:sp>
    <dsp:sp modelId="{7B6D0A47-122B-4BF1-8487-5968789F2431}">
      <dsp:nvSpPr>
        <dsp:cNvPr id="0" name=""/>
        <dsp:cNvSpPr/>
      </dsp:nvSpPr>
      <dsp:spPr>
        <a:xfrm>
          <a:off x="4034773" y="2813091"/>
          <a:ext cx="268645" cy="268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4704F-93FF-4458-81EE-EF2A1A48E332}">
      <dsp:nvSpPr>
        <dsp:cNvPr id="0" name=""/>
        <dsp:cNvSpPr/>
      </dsp:nvSpPr>
      <dsp:spPr>
        <a:xfrm>
          <a:off x="4290759" y="2634307"/>
          <a:ext cx="3400952" cy="626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Specjaliści ds. projektowania, wdrażania i doskonalenia produktów i usług cyfrowych</a:t>
          </a:r>
        </a:p>
      </dsp:txBody>
      <dsp:txXfrm>
        <a:off x="4290759" y="2634307"/>
        <a:ext cx="3400952" cy="6262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B87BB-890C-4E94-81D0-B92592D7FF60}">
      <dsp:nvSpPr>
        <dsp:cNvPr id="0" name=""/>
        <dsp:cNvSpPr/>
      </dsp:nvSpPr>
      <dsp:spPr>
        <a:xfrm>
          <a:off x="0" y="68113"/>
          <a:ext cx="3386037" cy="9025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Brak wykwalifikowanych specjalistów</a:t>
          </a:r>
        </a:p>
      </dsp:txBody>
      <dsp:txXfrm>
        <a:off x="44057" y="112170"/>
        <a:ext cx="3297923" cy="814394"/>
      </dsp:txXfrm>
    </dsp:sp>
    <dsp:sp modelId="{E68B881B-42CE-4887-ACE0-BC3C6D920968}">
      <dsp:nvSpPr>
        <dsp:cNvPr id="0" name=""/>
        <dsp:cNvSpPr/>
      </dsp:nvSpPr>
      <dsp:spPr>
        <a:xfrm>
          <a:off x="0" y="1019581"/>
          <a:ext cx="3386037" cy="902508"/>
        </a:xfrm>
        <a:prstGeom prst="roundRect">
          <a:avLst/>
        </a:prstGeom>
        <a:gradFill rotWithShape="0">
          <a:gsLst>
            <a:gs pos="0">
              <a:schemeClr val="accent2">
                <a:hueOff val="-678113"/>
                <a:satOff val="-414"/>
                <a:lumOff val="1618"/>
                <a:alphaOff val="0"/>
                <a:tint val="96000"/>
                <a:lumMod val="100000"/>
              </a:schemeClr>
            </a:gs>
            <a:gs pos="78000">
              <a:schemeClr val="accent2">
                <a:hueOff val="-678113"/>
                <a:satOff val="-414"/>
                <a:lumOff val="161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Oczekiwania finansowe kandydatów</a:t>
          </a:r>
        </a:p>
      </dsp:txBody>
      <dsp:txXfrm>
        <a:off x="44057" y="1063638"/>
        <a:ext cx="3297923" cy="814394"/>
      </dsp:txXfrm>
    </dsp:sp>
    <dsp:sp modelId="{D4654DC9-F485-4B34-9C75-CEBAC60933AF}">
      <dsp:nvSpPr>
        <dsp:cNvPr id="0" name=""/>
        <dsp:cNvSpPr/>
      </dsp:nvSpPr>
      <dsp:spPr>
        <a:xfrm>
          <a:off x="0" y="1971050"/>
          <a:ext cx="3386037" cy="902508"/>
        </a:xfrm>
        <a:prstGeom prst="roundRect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Rotacja pracowników</a:t>
          </a:r>
        </a:p>
      </dsp:txBody>
      <dsp:txXfrm>
        <a:off x="44057" y="2015107"/>
        <a:ext cx="3297923" cy="814394"/>
      </dsp:txXfrm>
    </dsp:sp>
    <dsp:sp modelId="{2BD3688F-1A20-4A51-8649-4FF34E52F8D2}">
      <dsp:nvSpPr>
        <dsp:cNvPr id="0" name=""/>
        <dsp:cNvSpPr/>
      </dsp:nvSpPr>
      <dsp:spPr>
        <a:xfrm>
          <a:off x="0" y="2922519"/>
          <a:ext cx="3386037" cy="902508"/>
        </a:xfrm>
        <a:prstGeom prst="roundRect">
          <a:avLst/>
        </a:prstGeom>
        <a:gradFill rotWithShape="0">
          <a:gsLst>
            <a:gs pos="0">
              <a:schemeClr val="accent2">
                <a:hueOff val="-2034338"/>
                <a:satOff val="-1242"/>
                <a:lumOff val="4853"/>
                <a:alphaOff val="0"/>
                <a:tint val="96000"/>
                <a:lumMod val="100000"/>
              </a:schemeClr>
            </a:gs>
            <a:gs pos="78000">
              <a:schemeClr val="accent2">
                <a:hueOff val="-2034338"/>
                <a:satOff val="-1242"/>
                <a:lumOff val="4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Preferowane przez kandydatów formy zatrudnienia</a:t>
          </a:r>
        </a:p>
      </dsp:txBody>
      <dsp:txXfrm>
        <a:off x="44057" y="2966576"/>
        <a:ext cx="3297923" cy="814394"/>
      </dsp:txXfrm>
    </dsp:sp>
    <dsp:sp modelId="{25501256-7A57-45D9-A798-EF4189F003A0}">
      <dsp:nvSpPr>
        <dsp:cNvPr id="0" name=""/>
        <dsp:cNvSpPr/>
      </dsp:nvSpPr>
      <dsp:spPr>
        <a:xfrm>
          <a:off x="0" y="3873988"/>
          <a:ext cx="3386037" cy="902508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Wzrost niepewności i ryzyka inwestycyjnego spowodowanego wojną</a:t>
          </a:r>
        </a:p>
      </dsp:txBody>
      <dsp:txXfrm>
        <a:off x="44057" y="3918045"/>
        <a:ext cx="3297923" cy="8143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210DB-1554-48F7-92B2-EC4279DA1BBC}">
      <dsp:nvSpPr>
        <dsp:cNvPr id="0" name=""/>
        <dsp:cNvSpPr/>
      </dsp:nvSpPr>
      <dsp:spPr>
        <a:xfrm>
          <a:off x="2494721" y="1106020"/>
          <a:ext cx="1358270" cy="135827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50C0E654-F7BA-493A-8392-11B2E3A8E8EF}">
      <dsp:nvSpPr>
        <dsp:cNvPr id="0" name=""/>
        <dsp:cNvSpPr/>
      </dsp:nvSpPr>
      <dsp:spPr>
        <a:xfrm>
          <a:off x="2386060" y="0"/>
          <a:ext cx="1575593" cy="91198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Krajowy Fundusz Szkoleniowy</a:t>
          </a:r>
        </a:p>
      </dsp:txBody>
      <dsp:txXfrm>
        <a:off x="2386060" y="0"/>
        <a:ext cx="1575593" cy="911981"/>
      </dsp:txXfrm>
    </dsp:sp>
    <dsp:sp modelId="{6D8CA903-7675-41C9-943F-58E18A4393FF}">
      <dsp:nvSpPr>
        <dsp:cNvPr id="0" name=""/>
        <dsp:cNvSpPr/>
      </dsp:nvSpPr>
      <dsp:spPr>
        <a:xfrm>
          <a:off x="3011407" y="1481291"/>
          <a:ext cx="1358270" cy="135827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678113"/>
                <a:satOff val="-414"/>
                <a:lumOff val="1618"/>
                <a:alphaOff val="0"/>
                <a:tint val="96000"/>
                <a:lumMod val="100000"/>
              </a:schemeClr>
            </a:gs>
            <a:gs pos="78000">
              <a:schemeClr val="accent2">
                <a:alpha val="50000"/>
                <a:hueOff val="-678113"/>
                <a:satOff val="-414"/>
                <a:lumOff val="161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D2FE5F0C-2FD8-4C96-9906-50C3697DEFB7}">
      <dsp:nvSpPr>
        <dsp:cNvPr id="0" name=""/>
        <dsp:cNvSpPr/>
      </dsp:nvSpPr>
      <dsp:spPr>
        <a:xfrm>
          <a:off x="4477796" y="1203039"/>
          <a:ext cx="1412601" cy="9895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Pośrednictwo pracy polskie</a:t>
          </a:r>
          <a:br>
            <a:rPr lang="pl-PL" sz="1400" kern="1200" dirty="0"/>
          </a:br>
          <a:r>
            <a:rPr lang="pl-PL" sz="1400" kern="1200" dirty="0"/>
            <a:t>w PUP</a:t>
          </a:r>
        </a:p>
      </dsp:txBody>
      <dsp:txXfrm>
        <a:off x="4477796" y="1203039"/>
        <a:ext cx="1412601" cy="989597"/>
      </dsp:txXfrm>
    </dsp:sp>
    <dsp:sp modelId="{06420BD9-6FD5-4921-A5D3-CF77F956F0E5}">
      <dsp:nvSpPr>
        <dsp:cNvPr id="0" name=""/>
        <dsp:cNvSpPr/>
      </dsp:nvSpPr>
      <dsp:spPr>
        <a:xfrm>
          <a:off x="2814186" y="2089020"/>
          <a:ext cx="1358270" cy="135827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alpha val="50000"/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58DC02C0-C1A6-476E-8CB5-929A0510B629}">
      <dsp:nvSpPr>
        <dsp:cNvPr id="0" name=""/>
        <dsp:cNvSpPr/>
      </dsp:nvSpPr>
      <dsp:spPr>
        <a:xfrm>
          <a:off x="4260473" y="2891175"/>
          <a:ext cx="1412601" cy="9895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Międzynarodowe pośrednictwo pracy EURES</a:t>
          </a:r>
        </a:p>
      </dsp:txBody>
      <dsp:txXfrm>
        <a:off x="4260473" y="2891175"/>
        <a:ext cx="1412601" cy="989597"/>
      </dsp:txXfrm>
    </dsp:sp>
    <dsp:sp modelId="{A3786362-55AD-4B96-A02F-4EDD4348A6C0}">
      <dsp:nvSpPr>
        <dsp:cNvPr id="0" name=""/>
        <dsp:cNvSpPr/>
      </dsp:nvSpPr>
      <dsp:spPr>
        <a:xfrm>
          <a:off x="2175256" y="2089020"/>
          <a:ext cx="1358270" cy="135827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2034338"/>
                <a:satOff val="-1242"/>
                <a:lumOff val="4853"/>
                <a:alphaOff val="0"/>
                <a:tint val="96000"/>
                <a:lumMod val="100000"/>
              </a:schemeClr>
            </a:gs>
            <a:gs pos="78000">
              <a:schemeClr val="accent2">
                <a:alpha val="50000"/>
                <a:hueOff val="-2034338"/>
                <a:satOff val="-1242"/>
                <a:lumOff val="4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07AC0ADC-385C-4536-AC29-0B8DC7230205}">
      <dsp:nvSpPr>
        <dsp:cNvPr id="0" name=""/>
        <dsp:cNvSpPr/>
      </dsp:nvSpPr>
      <dsp:spPr>
        <a:xfrm>
          <a:off x="674639" y="2891175"/>
          <a:ext cx="1412601" cy="9895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Doradztwo zawodowe</a:t>
          </a:r>
          <a:br>
            <a:rPr lang="pl-PL" sz="1400" kern="1200" dirty="0"/>
          </a:br>
          <a:r>
            <a:rPr lang="pl-PL" sz="1400" kern="1200" dirty="0"/>
            <a:t>i projektowanie kariery</a:t>
          </a:r>
        </a:p>
      </dsp:txBody>
      <dsp:txXfrm>
        <a:off x="674639" y="2891175"/>
        <a:ext cx="1412601" cy="989597"/>
      </dsp:txXfrm>
    </dsp:sp>
    <dsp:sp modelId="{E1B24283-2413-4A1B-933B-DBB95B4B378D}">
      <dsp:nvSpPr>
        <dsp:cNvPr id="0" name=""/>
        <dsp:cNvSpPr/>
      </dsp:nvSpPr>
      <dsp:spPr>
        <a:xfrm>
          <a:off x="1978035" y="1481291"/>
          <a:ext cx="1358270" cy="135827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alpha val="50000"/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E066D753-A104-45BD-A426-CBCBF29B71DA}">
      <dsp:nvSpPr>
        <dsp:cNvPr id="0" name=""/>
        <dsp:cNvSpPr/>
      </dsp:nvSpPr>
      <dsp:spPr>
        <a:xfrm>
          <a:off x="457315" y="1203039"/>
          <a:ext cx="1412601" cy="9895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Szkolenia dla osób bezrobotnych</a:t>
          </a:r>
          <a:br>
            <a:rPr lang="pl-PL" sz="1400" kern="1200" dirty="0"/>
          </a:br>
          <a:r>
            <a:rPr lang="pl-PL" sz="1400" kern="1200" dirty="0"/>
            <a:t>w ramach PUP</a:t>
          </a:r>
        </a:p>
      </dsp:txBody>
      <dsp:txXfrm>
        <a:off x="457315" y="1203039"/>
        <a:ext cx="1412601" cy="989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13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07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24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3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0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93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30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26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00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37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32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4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FB5D-98D7-4E92-83DF-3D3FAA101524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4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EA43-72CE-4197-8CEC-B972B307A446}" type="datetime1">
              <a:rPr lang="en-US" smtClean="0"/>
              <a:t>1/24/2023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240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EA43-72CE-4197-8CEC-B972B307A446}" type="datetime1">
              <a:rPr lang="en-US" smtClean="0"/>
              <a:t>1/24/2023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916918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EA43-72CE-4197-8CEC-B972B307A446}" type="datetime1">
              <a:rPr lang="en-US" smtClean="0"/>
              <a:t>1/24/2023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6462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EA43-72CE-4197-8CEC-B972B307A446}" type="datetime1">
              <a:rPr lang="en-US" smtClean="0"/>
              <a:t>1/24/2023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361252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EA43-72CE-4197-8CEC-B972B307A446}" type="datetime1">
              <a:rPr lang="en-US" smtClean="0"/>
              <a:t>1/24/2023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521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556-2C67-4F32-A346-D80AF19E09BC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2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960D-854D-4252-AED4-9343F53564C4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2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9A05-5136-4C93-A102-5F3FF3A17845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3A9E-EDA6-4C55-ABB2-01CA417FF069}" type="datetime1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1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EA43-72CE-4197-8CEC-B972B307A446}" type="datetime1">
              <a:rPr lang="en-US" smtClean="0"/>
              <a:t>1/24/2023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63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EA43-72CE-4197-8CEC-B972B307A446}" type="datetime1">
              <a:rPr lang="en-US" smtClean="0"/>
              <a:t>1/24/2023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4368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C986-C8E5-4802-AB7E-97E8A7C2F36B}" type="datetime1">
              <a:rPr lang="en-US" smtClean="0"/>
              <a:t>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7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6703-BB05-439E-929F-5DEE8F94AE75}" type="datetime1">
              <a:rPr lang="en-US" smtClean="0"/>
              <a:t>1/24/2023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4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DF40-475A-486D-BCF7-77A3BE9F904E}" type="datetime1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56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EA43-72CE-4197-8CEC-B972B307A446}" type="datetime1">
              <a:rPr lang="en-US" smtClean="0"/>
              <a:t>1/24/2023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1990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EEA43-72CE-4197-8CEC-B972B307A446}" type="datetime1">
              <a:rPr lang="en-US" smtClean="0"/>
              <a:t>1/24/2023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0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  <p:sldLayoutId id="2147484014" r:id="rId13"/>
    <p:sldLayoutId id="2147484015" r:id="rId14"/>
    <p:sldLayoutId id="2147484016" r:id="rId15"/>
    <p:sldLayoutId id="214748401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056784" cy="2759791"/>
          </a:xfr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pl-PL" sz="3600" b="1" dirty="0">
                <a:solidFill>
                  <a:schemeClr val="accent2">
                    <a:lumMod val="75000"/>
                  </a:schemeClr>
                </a:solidFill>
              </a:rPr>
              <a:t>Sektor NUB a wielkopolski rynek pracy</a:t>
            </a:r>
            <a:endParaRPr lang="pl-PL" sz="3600" b="1" noProof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Symbol zastępczy zawartości 4">
            <a:extLst>
              <a:ext uri="{FF2B5EF4-FFF2-40B4-BE49-F238E27FC236}">
                <a16:creationId xmlns:a16="http://schemas.microsoft.com/office/drawing/2014/main" id="{2E4BDCB0-9078-4F22-8F3D-EDADDD9078F5}"/>
              </a:ext>
            </a:extLst>
          </p:cNvPr>
          <p:cNvSpPr>
            <a:spLocks noGrp="1"/>
          </p:cNvSpPr>
          <p:nvPr/>
        </p:nvSpPr>
        <p:spPr>
          <a:xfrm>
            <a:off x="379040" y="5484365"/>
            <a:ext cx="6497216" cy="11129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endParaRPr lang="pl-PL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CF6B0F3-EA10-A700-7A53-79E21B7CF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72" y="116632"/>
            <a:ext cx="4011516" cy="6706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F0F4A41-75DC-7C7E-3BA4-52C5CC5E6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80" y="116632"/>
            <a:ext cx="1864360" cy="736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A2FFCCE9-9FF3-2D6C-62DC-8D2B9422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40768"/>
            <a:ext cx="2790182" cy="1436302"/>
          </a:xfrm>
        </p:spPr>
        <p:txBody>
          <a:bodyPr>
            <a:noAutofit/>
          </a:bodyPr>
          <a:lstStyle/>
          <a:p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dirty="0">
                <a:solidFill>
                  <a:schemeClr val="accent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Problemy kadrowe sektora</a:t>
            </a:r>
            <a:endParaRPr lang="pl-PL" sz="3200" dirty="0">
              <a:solidFill>
                <a:schemeClr val="accent4"/>
              </a:solidFill>
              <a:latin typeface="+mn-lt"/>
            </a:endParaRPr>
          </a:p>
        </p:txBody>
      </p:sp>
      <p:graphicFrame>
        <p:nvGraphicFramePr>
          <p:cNvPr id="13" name="Symbol zastępczy zawartości 12">
            <a:extLst>
              <a:ext uri="{FF2B5EF4-FFF2-40B4-BE49-F238E27FC236}">
                <a16:creationId xmlns:a16="http://schemas.microsoft.com/office/drawing/2014/main" id="{703BA7C0-4135-ED82-539A-8F88D1A29B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522175"/>
              </p:ext>
            </p:extLst>
          </p:nvPr>
        </p:nvGraphicFramePr>
        <p:xfrm>
          <a:off x="3571275" y="1196752"/>
          <a:ext cx="3386037" cy="4844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D7C55E5C-F8EB-EC4F-B586-9FB977687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l-PL" dirty="0"/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l-PL" sz="1400" dirty="0"/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l-PL" sz="1400" dirty="0"/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l-PL" sz="1200" dirty="0"/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l-PL" sz="1200" dirty="0"/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1200" dirty="0"/>
              <a:t>Źródła: Potencjał inwestycyjny sektora IT w Poznaniu,</a:t>
            </a: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pl-PL" sz="1200" dirty="0"/>
              <a:t>Sektor nowoczesnych usług biznesowych w Polsce</a:t>
            </a:r>
            <a:br>
              <a:rPr lang="pl-PL" sz="1200" dirty="0"/>
            </a:br>
            <a:r>
              <a:rPr lang="pl-PL" sz="1200" dirty="0"/>
              <a:t>w 2022 roku, ABSL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l-PL" sz="1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A8AFCF6-CEB8-453E-84EC-035428B17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10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ADDA3E9-9593-DD15-B249-EB024F4F58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4048" y="94086"/>
            <a:ext cx="4011516" cy="6706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4496DF7-C41D-4D7D-D132-400C0B96B7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688" y="100112"/>
            <a:ext cx="186436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36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A2FFCCE9-9FF3-2D6C-62DC-8D2B9422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980728"/>
            <a:ext cx="7130753" cy="949672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chemeClr val="accent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Kanały rekrutacji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32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A8AFCF6-CEB8-453E-84EC-035428B17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11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ADDA3E9-9593-DD15-B249-EB024F4F5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94086"/>
            <a:ext cx="4011516" cy="6706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4496DF7-C41D-4D7D-D132-400C0B96B7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688" y="100112"/>
            <a:ext cx="1864360" cy="736600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D7C55E5C-F8EB-EC4F-B586-9FB977687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PSZ nie są wykorzystywane przez sektor do rekrutacji pracowników.</a:t>
            </a:r>
          </a:p>
          <a:p>
            <a:pPr marL="0" indent="0" algn="just">
              <a:buNone/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Zawody z sektora usług nowoczesnych poszukiwane są głównie poprzez: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Internet,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program poleceń pracowników,</a:t>
            </a:r>
            <a:endParaRPr lang="pl-P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agencje zatrudnienia,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media społecznościowe,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spółpraca z uczelniami wyższymi.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4834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A2FFCCE9-9FF3-2D6C-62DC-8D2B9422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980728"/>
            <a:ext cx="7130753" cy="949672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accent4"/>
                </a:solidFill>
                <a:latin typeface="+mn-lt"/>
              </a:rPr>
              <a:t>Oferta PSZ dla pracodawców</a:t>
            </a:r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30CD42E4-1474-9D71-039F-6A721AE407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761498"/>
              </p:ext>
            </p:extLst>
          </p:nvPr>
        </p:nvGraphicFramePr>
        <p:xfrm>
          <a:off x="609599" y="2160590"/>
          <a:ext cx="6347714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A8AFCF6-CEB8-453E-84EC-035428B17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12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ADDA3E9-9593-DD15-B249-EB024F4F58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4048" y="94086"/>
            <a:ext cx="4011516" cy="6706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4496DF7-C41D-4D7D-D132-400C0B96B7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688" y="100112"/>
            <a:ext cx="186436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09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sx="1000" sy="1000" algn="ctr" rotWithShape="0">
              <a:schemeClr val="tx2"/>
            </a:outerShdw>
          </a:effectLst>
        </p:spPr>
        <p:txBody>
          <a:bodyPr/>
          <a:lstStyle/>
          <a:p>
            <a:pPr algn="l"/>
            <a:r>
              <a:rPr lang="pl-PL" sz="3600" b="1" dirty="0">
                <a:solidFill>
                  <a:schemeClr val="accent4"/>
                </a:solidFill>
              </a:rPr>
              <a:t>Edukacja i rynek pracy</a:t>
            </a:r>
            <a:endParaRPr lang="pl-PL" sz="3600" b="1" noProof="0" dirty="0">
              <a:solidFill>
                <a:schemeClr val="accent4"/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9A26CCC-FB30-A9F6-34D1-16F327598C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Wzajemna korelacja</a:t>
            </a:r>
          </a:p>
        </p:txBody>
      </p:sp>
      <p:sp>
        <p:nvSpPr>
          <p:cNvPr id="13" name="Symbol zastępczy zawartości 4">
            <a:extLst>
              <a:ext uri="{FF2B5EF4-FFF2-40B4-BE49-F238E27FC236}">
                <a16:creationId xmlns:a16="http://schemas.microsoft.com/office/drawing/2014/main" id="{2E4BDCB0-9078-4F22-8F3D-EDADDD9078F5}"/>
              </a:ext>
            </a:extLst>
          </p:cNvPr>
          <p:cNvSpPr>
            <a:spLocks noGrp="1"/>
          </p:cNvSpPr>
          <p:nvPr/>
        </p:nvSpPr>
        <p:spPr>
          <a:xfrm>
            <a:off x="379040" y="5484365"/>
            <a:ext cx="6497216" cy="11129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endParaRPr lang="pl-PL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CF6B0F3-EA10-A700-7A53-79E21B7CF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72" y="116632"/>
            <a:ext cx="4011516" cy="6706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F0F4A41-75DC-7C7E-3BA4-52C5CC5E6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80" y="116632"/>
            <a:ext cx="186436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74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8B3851-435C-E76E-C500-DA2AF99F7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908720"/>
            <a:ext cx="6914729" cy="1368152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4"/>
                </a:solidFill>
              </a:rPr>
              <a:t>Doradztwo zawodowe</a:t>
            </a:r>
            <a:br>
              <a:rPr lang="pl-PL" dirty="0">
                <a:solidFill>
                  <a:schemeClr val="accent4"/>
                </a:solidFill>
              </a:rPr>
            </a:br>
            <a:r>
              <a:rPr lang="pl-PL" dirty="0">
                <a:solidFill>
                  <a:schemeClr val="accent4"/>
                </a:solidFill>
              </a:rPr>
              <a:t>Program „Na starcie do kariery”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201BCD-5825-A159-C131-300482523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492896"/>
            <a:ext cx="7130753" cy="3548467"/>
          </a:xfrm>
        </p:spPr>
        <p:txBody>
          <a:bodyPr>
            <a:noAutofit/>
          </a:bodyPr>
          <a:lstStyle/>
          <a:p>
            <a:pPr marL="160020" indent="0" algn="just">
              <a:lnSpc>
                <a:spcPct val="150000"/>
              </a:lnSpc>
              <a:buNone/>
            </a:pPr>
            <a:r>
              <a:rPr lang="pl-PL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2022 r. pracownicy WUP </a:t>
            </a:r>
            <a:r>
              <a:rPr lang="pl-PL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rzeprowadzili warsztaty online w ramach programu „Na starcie do kariery”, których celem było przekazanie szkolnym doradcom wiedzy</a:t>
            </a:r>
            <a:br>
              <a:rPr lang="pl-PL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współczesnym rynku pracy i wsparcie ich w rozwijaniu umiejętności włączania tematyki rynku pracy do spotkań doradczych z młodzieżą. Tematyka webinariów: </a:t>
            </a:r>
            <a:r>
              <a:rPr lang="pl-PL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„Jak koronawirus odmienił rynek pracy –   jak i gdzie szukać rzetelnej informacji zawodowej”</a:t>
            </a:r>
            <a:r>
              <a:rPr lang="pl-PL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„Dlaczego kompetencje społeczne i aktywna </a:t>
            </a:r>
            <a:r>
              <a:rPr lang="pl-PL" sz="1400" i="1" dirty="0">
                <a:effectLst/>
                <a:ea typeface="Calibri" panose="020F0502020204030204" pitchFamily="34" charset="0"/>
              </a:rPr>
              <a:t>postawa są dziś tak ważne”, „Rekrutacja online i budowanie wizerunku w Internecie”</a:t>
            </a:r>
            <a:r>
              <a:rPr lang="pl-PL" sz="1400" dirty="0">
                <a:effectLst/>
                <a:ea typeface="Calibri" panose="020F0502020204030204" pitchFamily="34" charset="0"/>
              </a:rPr>
              <a:t>. </a:t>
            </a:r>
          </a:p>
          <a:p>
            <a:pPr marL="160020" indent="0" algn="just">
              <a:lnSpc>
                <a:spcPct val="150000"/>
              </a:lnSpc>
              <a:buNone/>
            </a:pPr>
            <a:r>
              <a:rPr lang="pl-PL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Nauczyciele mieli okazję porozmawiać z pracownikami WUP, między innymi, </a:t>
            </a:r>
            <a:br>
              <a:rPr lang="pl-PL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pl-PL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 tym jak wygląda współczesny rynek pracy, jakie oczekiwania stawiają pracodawcy młodym kandydatom i jak przebiega proces rekrutacji, zwłaszcza w formule online.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236327B-A1FF-94AB-8D50-64586DA06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14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C02D8E7-89BF-A316-4DDF-1C8D7B191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2055"/>
            <a:ext cx="1865538" cy="7376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FB3BDA8-071B-5418-00A6-8BB72FB6D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492" y="32055"/>
            <a:ext cx="4145639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0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E137D116-3302-E521-58DD-0DB736FA7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502941"/>
            <a:ext cx="3520256" cy="278301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78B3851-435C-E76E-C500-DA2AF99F7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908720"/>
            <a:ext cx="6914729" cy="1368152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4"/>
                </a:solidFill>
              </a:rPr>
              <a:t>Raport „Absolwenci 2020/2021”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201BCD-5825-A159-C131-300482523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130753" cy="388077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800" dirty="0">
                <a:effectLst/>
                <a:ea typeface="Times New Roman" panose="02020603050405020304" pitchFamily="18" charset="0"/>
              </a:rPr>
              <a:t>Wojewódzki Urząd Pracy w Poznaniu opracował raport </a:t>
            </a:r>
            <a:r>
              <a:rPr lang="pl-PL" sz="1800" b="1" i="1" dirty="0">
                <a:effectLst/>
                <a:ea typeface="Times New Roman" panose="02020603050405020304" pitchFamily="18" charset="0"/>
              </a:rPr>
              <a:t>„Absolwenci rocznik 2020/2021”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, stanowiący </a:t>
            </a:r>
            <a:r>
              <a:rPr lang="pl-PL" sz="18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analizę sytuacji absolwentów wielkopolskich szkół ponadpodstawowych oraz uczelni wyższych, rocznika 2020/2021, po zakończeniu przez nich nauki, na etapie podejmowania zatrudnienia.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2000" dirty="0">
              <a:effectLst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236327B-A1FF-94AB-8D50-64586DA06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15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C02D8E7-89BF-A316-4DDF-1C8D7B191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2055"/>
            <a:ext cx="1865538" cy="7376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FB3BDA8-071B-5418-00A6-8BB72FB6D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492" y="32055"/>
            <a:ext cx="4145639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11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8B3851-435C-E76E-C500-DA2AF99F7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980728"/>
            <a:ext cx="6842721" cy="129614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4"/>
                </a:solidFill>
              </a:rPr>
              <a:t>Raport „Absolwenci 2020/2021”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201BCD-5825-A159-C131-300482523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130753" cy="388077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800" dirty="0">
                <a:effectLst/>
                <a:ea typeface="Times New Roman" panose="02020603050405020304" pitchFamily="18" charset="0"/>
              </a:rPr>
              <a:t>Rok szkolny 2020/2021 w województwie wielkopolskim w </a:t>
            </a:r>
            <a:r>
              <a:rPr lang="pl-PL" sz="1800" b="1" dirty="0">
                <a:effectLst/>
                <a:ea typeface="Times New Roman" panose="02020603050405020304" pitchFamily="18" charset="0"/>
              </a:rPr>
              <a:t>szkołach ponadpodstawowych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 ukończyło </a:t>
            </a:r>
            <a:r>
              <a:rPr lang="pl-PL" sz="1800" b="1" dirty="0">
                <a:effectLst/>
                <a:ea typeface="Times New Roman" panose="02020603050405020304" pitchFamily="18" charset="0"/>
              </a:rPr>
              <a:t>37 045 absolwentów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, w tym</a:t>
            </a:r>
            <a:br>
              <a:rPr lang="pl-PL" sz="1800" dirty="0">
                <a:effectLst/>
                <a:ea typeface="Times New Roman" panose="02020603050405020304" pitchFamily="18" charset="0"/>
              </a:rPr>
            </a:br>
            <a:r>
              <a:rPr lang="pl-PL" sz="1800" dirty="0">
                <a:effectLst/>
                <a:ea typeface="Times New Roman" panose="02020603050405020304" pitchFamily="18" charset="0"/>
              </a:rPr>
              <a:t>19 572 kobiety. W badanym okresie najliczniejszą grupę 15 947 osób stanowili absolwenci liceów ogólnokształcących oraz techników z liczbą 11 065 absolwentów.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800" dirty="0">
                <a:effectLst/>
                <a:ea typeface="Times New Roman" panose="02020603050405020304" pitchFamily="18" charset="0"/>
              </a:rPr>
              <a:t>Wśród kierunków kształcenia najliczniej, bo aż powyżej tysiąca absolwentów rocznika 2020/2021, wybrało kierunki: </a:t>
            </a:r>
            <a:r>
              <a:rPr lang="pl-PL" sz="1800" b="1" dirty="0">
                <a:effectLst/>
                <a:ea typeface="Times New Roman" panose="02020603050405020304" pitchFamily="18" charset="0"/>
              </a:rPr>
              <a:t>technik informatyk, technik logistyk 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oraz</a:t>
            </a:r>
            <a:r>
              <a:rPr lang="pl-PL" sz="1800" b="1" dirty="0">
                <a:effectLst/>
                <a:ea typeface="Times New Roman" panose="02020603050405020304" pitchFamily="18" charset="0"/>
              </a:rPr>
              <a:t> technik ekonomista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2000" dirty="0">
              <a:effectLst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236327B-A1FF-94AB-8D50-64586DA06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16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C02D8E7-89BF-A316-4DDF-1C8D7B191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2055"/>
            <a:ext cx="1865538" cy="7376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FB3BDA8-071B-5418-00A6-8BB72FB6D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492" y="32055"/>
            <a:ext cx="4145639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11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8B3851-435C-E76E-C500-DA2AF99F7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908720"/>
            <a:ext cx="6914729" cy="1368152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4"/>
                </a:solidFill>
              </a:rPr>
              <a:t>Raport „Absolwenci 2020/2021”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201BCD-5825-A159-C131-300482523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130753" cy="388077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800" dirty="0">
                <a:effectLst/>
                <a:ea typeface="Times New Roman" panose="02020603050405020304" pitchFamily="18" charset="0"/>
              </a:rPr>
              <a:t>W województwie wielkopolskim w roku akademickim 2020/2021 </a:t>
            </a:r>
            <a:r>
              <a:rPr lang="pl-PL" sz="1800" b="1" dirty="0">
                <a:effectLst/>
                <a:ea typeface="Times New Roman" panose="02020603050405020304" pitchFamily="18" charset="0"/>
              </a:rPr>
              <a:t>uczelnie wyższe 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w ramach studiów stacjonarnych</a:t>
            </a:r>
            <a:br>
              <a:rPr lang="pl-PL" sz="1800" dirty="0">
                <a:effectLst/>
                <a:ea typeface="Times New Roman" panose="02020603050405020304" pitchFamily="18" charset="0"/>
              </a:rPr>
            </a:br>
            <a:r>
              <a:rPr lang="pl-PL" sz="1800" dirty="0">
                <a:effectLst/>
                <a:ea typeface="Times New Roman" panose="02020603050405020304" pitchFamily="18" charset="0"/>
              </a:rPr>
              <a:t>i niestacjonarnych ukończyło </a:t>
            </a:r>
            <a:r>
              <a:rPr lang="pl-PL" sz="1800" b="1" dirty="0">
                <a:effectLst/>
                <a:ea typeface="Times New Roman" panose="02020603050405020304" pitchFamily="18" charset="0"/>
              </a:rPr>
              <a:t>28 776 absolwentów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, w tym 18 396 kobiet. W porównaniu do roku akademickiego 2019/2020, nastąpił spadek absolwentów o 2,4%.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800" dirty="0">
                <a:effectLst/>
                <a:ea typeface="Times New Roman" panose="02020603050405020304" pitchFamily="18" charset="0"/>
              </a:rPr>
              <a:t>Najwięcej osób kształciło się na kierunkach: </a:t>
            </a:r>
            <a:r>
              <a:rPr lang="pl-PL" sz="1800" b="1" dirty="0">
                <a:effectLst/>
                <a:ea typeface="Times New Roman" panose="02020603050405020304" pitchFamily="18" charset="0"/>
              </a:rPr>
              <a:t>pedagogika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 – 2 030 osób, </a:t>
            </a:r>
            <a:r>
              <a:rPr lang="pl-PL" sz="1800" b="1" dirty="0">
                <a:effectLst/>
                <a:ea typeface="Times New Roman" panose="02020603050405020304" pitchFamily="18" charset="0"/>
              </a:rPr>
              <a:t>zarządzanie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 – 1 987 osób, </a:t>
            </a:r>
            <a:r>
              <a:rPr lang="pl-PL" sz="1800" b="1" dirty="0">
                <a:effectLst/>
                <a:ea typeface="Times New Roman" panose="02020603050405020304" pitchFamily="18" charset="0"/>
              </a:rPr>
              <a:t>informatyka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 – 1 293 osoby oraz </a:t>
            </a:r>
            <a:r>
              <a:rPr lang="pl-PL" sz="1800" b="1" dirty="0">
                <a:effectLst/>
                <a:ea typeface="Times New Roman" panose="02020603050405020304" pitchFamily="18" charset="0"/>
              </a:rPr>
              <a:t>logistyka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 – 1 163 osoby.</a:t>
            </a:r>
            <a:endParaRPr lang="pl-PL" sz="2000" dirty="0">
              <a:effectLst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236327B-A1FF-94AB-8D50-64586DA06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17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C02D8E7-89BF-A316-4DDF-1C8D7B191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2055"/>
            <a:ext cx="1865538" cy="7376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FB3BDA8-071B-5418-00A6-8BB72FB6D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492" y="32055"/>
            <a:ext cx="4145639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60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sx="1000" sy="1000" algn="ctr" rotWithShape="0">
              <a:schemeClr val="tx2"/>
            </a:outerShdw>
          </a:effectLst>
        </p:spPr>
        <p:txBody>
          <a:bodyPr/>
          <a:lstStyle/>
          <a:p>
            <a:pPr algn="l"/>
            <a:r>
              <a:rPr lang="pl-PL" sz="3600" b="1" noProof="0" dirty="0">
                <a:solidFill>
                  <a:schemeClr val="accent4"/>
                </a:solidFill>
              </a:rPr>
              <a:t>Samorząd Województwa wspiera rynek pracy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9A26CCC-FB30-A9F6-34D1-16F327598C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Wielkopolska Wschodnia</a:t>
            </a:r>
          </a:p>
        </p:txBody>
      </p:sp>
      <p:sp>
        <p:nvSpPr>
          <p:cNvPr id="13" name="Symbol zastępczy zawartości 4">
            <a:extLst>
              <a:ext uri="{FF2B5EF4-FFF2-40B4-BE49-F238E27FC236}">
                <a16:creationId xmlns:a16="http://schemas.microsoft.com/office/drawing/2014/main" id="{2E4BDCB0-9078-4F22-8F3D-EDADDD9078F5}"/>
              </a:ext>
            </a:extLst>
          </p:cNvPr>
          <p:cNvSpPr>
            <a:spLocks noGrp="1"/>
          </p:cNvSpPr>
          <p:nvPr/>
        </p:nvSpPr>
        <p:spPr>
          <a:xfrm>
            <a:off x="379040" y="5484365"/>
            <a:ext cx="6497216" cy="11129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endParaRPr lang="pl-PL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CF6B0F3-EA10-A700-7A53-79E21B7CF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72" y="116632"/>
            <a:ext cx="4011516" cy="6706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F0F4A41-75DC-7C7E-3BA4-52C5CC5E6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80" y="116632"/>
            <a:ext cx="186436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04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8B3851-435C-E76E-C500-DA2AF99F7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769734"/>
            <a:ext cx="6347713" cy="1507138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4"/>
                </a:solidFill>
              </a:rPr>
              <a:t>Terytorialny Plan Sprawiedliwej Transformacji Wielkopolski Wschodniej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201BCD-5825-A159-C131-300482523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130753" cy="388077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pl-PL" sz="2000" dirty="0">
              <a:effectLst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000" dirty="0">
                <a:effectLst/>
              </a:rPr>
              <a:t>Plan jest spójny z </a:t>
            </a:r>
            <a:r>
              <a:rPr lang="pl-PL" sz="2000" b="1" dirty="0">
                <a:effectLst/>
              </a:rPr>
              <a:t>Regionalną Strategią Innowacji dla Wielkopolski 2030</a:t>
            </a:r>
            <a:r>
              <a:rPr lang="pl-PL" sz="2000" dirty="0">
                <a:effectLst/>
              </a:rPr>
              <a:t> mającą na celu podniesienie innowacyjności i konkurencyjności regionu (zidentyfikowano ok. 20 zawodów deficytowych, które występują we wszystkich powiatach subregionu – to przede wszystkim zawody zasilające branże transportowo-logistyczną, budowlaną i produkcyjną).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236327B-A1FF-94AB-8D50-64586DA06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19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C02D8E7-89BF-A316-4DDF-1C8D7B191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2055"/>
            <a:ext cx="1865538" cy="7376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FB3BDA8-071B-5418-00A6-8BB72FB6D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492" y="32055"/>
            <a:ext cx="4145639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6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sx="1000" sy="1000" algn="ctr" rotWithShape="0">
              <a:schemeClr val="tx2"/>
            </a:outerShdw>
          </a:effectLst>
        </p:spPr>
        <p:txBody>
          <a:bodyPr/>
          <a:lstStyle/>
          <a:p>
            <a:pPr algn="l"/>
            <a:r>
              <a:rPr lang="pl-PL" sz="3600" b="1" dirty="0">
                <a:solidFill>
                  <a:schemeClr val="accent4"/>
                </a:solidFill>
              </a:rPr>
              <a:t>Sytuacja na wielkopolskim rynku pracy w 2022 r.</a:t>
            </a:r>
            <a:endParaRPr lang="pl-PL" sz="3600" b="1" noProof="0" dirty="0">
              <a:solidFill>
                <a:schemeClr val="accent4"/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9A26CCC-FB30-A9F6-34D1-16F327598C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Informacje statystyczne</a:t>
            </a:r>
          </a:p>
        </p:txBody>
      </p:sp>
      <p:sp>
        <p:nvSpPr>
          <p:cNvPr id="13" name="Symbol zastępczy zawartości 4">
            <a:extLst>
              <a:ext uri="{FF2B5EF4-FFF2-40B4-BE49-F238E27FC236}">
                <a16:creationId xmlns:a16="http://schemas.microsoft.com/office/drawing/2014/main" id="{2E4BDCB0-9078-4F22-8F3D-EDADDD9078F5}"/>
              </a:ext>
            </a:extLst>
          </p:cNvPr>
          <p:cNvSpPr>
            <a:spLocks noGrp="1"/>
          </p:cNvSpPr>
          <p:nvPr/>
        </p:nvSpPr>
        <p:spPr>
          <a:xfrm>
            <a:off x="379040" y="5484365"/>
            <a:ext cx="6497216" cy="11129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endParaRPr lang="pl-PL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CF6B0F3-EA10-A700-7A53-79E21B7CF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72" y="116632"/>
            <a:ext cx="4011516" cy="6706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F0F4A41-75DC-7C7E-3BA4-52C5CC5E6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80" y="116632"/>
            <a:ext cx="186436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4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57833CE5-3EA7-9E13-0DAD-DEE0A420B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205" y="3717032"/>
            <a:ext cx="1854942" cy="223224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78B3851-435C-E76E-C500-DA2AF99F7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749574"/>
            <a:ext cx="6914729" cy="1180825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4"/>
                </a:solidFill>
              </a:rPr>
              <a:t>Terytorialny Plan Sprawiedliwej Transformacji Wielkopolski Wschodniej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201BCD-5825-A159-C131-300482523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276872"/>
            <a:ext cx="7130753" cy="3764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>
                <a:effectLst/>
              </a:rPr>
              <a:t>Podstawą dla rozwoju Wielkopolski będzie</a:t>
            </a:r>
            <a:br>
              <a:rPr lang="pl-PL" sz="2000" dirty="0">
                <a:effectLst/>
              </a:rPr>
            </a:br>
            <a:r>
              <a:rPr lang="pl-PL" sz="2000" dirty="0">
                <a:effectLst/>
              </a:rPr>
              <a:t>w szczególności potencjał nowych rynków powstały</a:t>
            </a:r>
            <a:br>
              <a:rPr lang="pl-PL" sz="2000" dirty="0">
                <a:effectLst/>
              </a:rPr>
            </a:br>
            <a:r>
              <a:rPr lang="pl-PL" sz="2000" dirty="0">
                <a:effectLst/>
              </a:rPr>
              <a:t>w oparciu o: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</a:rPr>
              <a:t>„Odnawialne Źródła Energii i nowoczesne technologie energetyczne”, w tym wodorowe,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</a:rPr>
              <a:t>turystykę,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</a:rPr>
              <a:t>rozwój logistyki,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000" dirty="0" err="1"/>
              <a:t>b</a:t>
            </a:r>
            <a:r>
              <a:rPr lang="pl-PL" sz="2000" dirty="0" err="1">
                <a:effectLst/>
              </a:rPr>
              <a:t>iogospodarkę</a:t>
            </a:r>
            <a:r>
              <a:rPr lang="pl-PL" sz="2000" dirty="0">
                <a:effectLst/>
              </a:rPr>
              <a:t>,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</a:rPr>
              <a:t>i produkcję zdrowej żywności.</a:t>
            </a: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236327B-A1FF-94AB-8D50-64586DA06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20</a:t>
            </a:fld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5D3427F-323B-8240-5489-AF41CA693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492" y="49141"/>
            <a:ext cx="4145639" cy="80474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8FA1E17-7A5D-0959-B440-274751B72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11895"/>
            <a:ext cx="1865538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5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98885B4D-D288-191A-CC35-646D9EA46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92" y="2492896"/>
            <a:ext cx="6347714" cy="1320800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chemeClr val="accent2"/>
                </a:solidFill>
              </a:rPr>
              <a:t>Dziękuję za uwagę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A8AFCF6-CEB8-453E-84EC-035428B17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21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ADDA3E9-9593-DD15-B249-EB024F4F5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94086"/>
            <a:ext cx="4011516" cy="6706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4496DF7-C41D-4D7D-D132-400C0B96B7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688" y="100112"/>
            <a:ext cx="186436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8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A2FFCCE9-9FF3-2D6C-62DC-8D2B9422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980728"/>
            <a:ext cx="7130753" cy="949672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accent4"/>
                </a:solidFill>
              </a:rPr>
              <a:t>Bezrobocie rejestrowane w Wielkopolsce</a:t>
            </a:r>
            <a:endParaRPr lang="pl-PL" sz="2800" dirty="0">
              <a:solidFill>
                <a:schemeClr val="accent4"/>
              </a:solidFill>
              <a:latin typeface="+mn-lt"/>
            </a:endParaRPr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5B88DA2B-E9BF-BC08-0C13-B3FC2B5112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431437"/>
              </p:ext>
            </p:extLst>
          </p:nvPr>
        </p:nvGraphicFramePr>
        <p:xfrm>
          <a:off x="609599" y="2160590"/>
          <a:ext cx="6347714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A8AFCF6-CEB8-453E-84EC-035428B17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3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ADDA3E9-9593-DD15-B249-EB024F4F58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4048" y="94086"/>
            <a:ext cx="4011516" cy="6706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4496DF7-C41D-4D7D-D132-400C0B96B7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688" y="100112"/>
            <a:ext cx="186436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13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A2FFCCE9-9FF3-2D6C-62DC-8D2B9422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980728"/>
            <a:ext cx="7130753" cy="949672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accent4"/>
                </a:solidFill>
              </a:rPr>
              <a:t>Bezrobocie rejestrowane w Wielkopolsce</a:t>
            </a:r>
            <a:endParaRPr lang="pl-PL" sz="28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371D2CE-551D-C87F-D08B-36A26B6E7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Wielkopolsce nadal stopa bezrobocia była najniższa</a:t>
            </a:r>
            <a:b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odniesieniu do pozostałych województw (2,9 %),</a:t>
            </a:r>
            <a:b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trzech województwach, tj. lubelskim, podkarpackim</a:t>
            </a:r>
            <a:b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warmińsko-mazurskim, wskaźnik przekroczył 8 %.</a:t>
            </a:r>
          </a:p>
          <a:p>
            <a:pPr marL="0" indent="0">
              <a:buNone/>
            </a:pPr>
            <a:endParaRPr lang="pl-PL" sz="28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A8AFCF6-CEB8-453E-84EC-035428B17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4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ADDA3E9-9593-DD15-B249-EB024F4F5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94086"/>
            <a:ext cx="4011516" cy="6706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4496DF7-C41D-4D7D-D132-400C0B96B7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688" y="100112"/>
            <a:ext cx="1864360" cy="7366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286C54F-E63C-49E6-3864-05362F282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246" y="3429000"/>
            <a:ext cx="5584420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7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A2FFCCE9-9FF3-2D6C-62DC-8D2B9422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6712"/>
            <a:ext cx="6347714" cy="1093688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accent4"/>
                </a:solidFill>
              </a:rPr>
              <a:t>Struktura bezrobotnych</a:t>
            </a:r>
            <a:endParaRPr lang="pl-PL" sz="3200" dirty="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67562F37-AE2A-C03E-D545-F30A42DDB1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3528" y="2132856"/>
            <a:ext cx="4104456" cy="2376263"/>
          </a:xfrm>
          <a:prstGeom prst="rect">
            <a:avLst/>
          </a:prstGeom>
        </p:spPr>
      </p:pic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CB426A9B-63C5-5B53-C542-AD029A4035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72000" y="2132856"/>
            <a:ext cx="3960440" cy="2376263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A8AFCF6-CEB8-453E-84EC-035428B17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5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ADDA3E9-9593-DD15-B249-EB024F4F5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94086"/>
            <a:ext cx="4011516" cy="6706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4496DF7-C41D-4D7D-D132-400C0B96B7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688" y="100112"/>
            <a:ext cx="186436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1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A2FFCCE9-9FF3-2D6C-62DC-8D2B9422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980728"/>
            <a:ext cx="7130753" cy="949672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accent4"/>
                </a:solidFill>
              </a:rPr>
              <a:t>Oferty pracy w PUP w 2022 r.</a:t>
            </a:r>
            <a:endParaRPr lang="pl-PL" sz="32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371D2CE-551D-C87F-D08B-36A26B6E7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 2022 r. </a:t>
            </a:r>
            <a:r>
              <a:rPr lang="pl-PL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liczba ofert pracy </a:t>
            </a:r>
            <a:r>
              <a:rPr lang="pl-PL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skierowanych do wielkopolskich urzędów pracy spadła r/r o 24,3 %</a:t>
            </a:r>
            <a:br>
              <a:rPr lang="pl-PL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 wyniosła </a:t>
            </a:r>
            <a:r>
              <a:rPr lang="pl-PL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80 911 </a:t>
            </a:r>
            <a:r>
              <a:rPr lang="pl-PL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(w tym 22 510 to oferty subsydiowane). </a:t>
            </a:r>
            <a:endParaRPr lang="pl-PL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dirty="0">
                <a:effectLst/>
                <a:ea typeface="Calibri" panose="020F0502020204030204" pitchFamily="34" charset="0"/>
              </a:rPr>
              <a:t>Najwięcej ofert wpłynęło w tym okresie do PUP</a:t>
            </a:r>
            <a:br>
              <a:rPr lang="pl-PL" sz="2000" dirty="0">
                <a:effectLst/>
                <a:ea typeface="Calibri" panose="020F0502020204030204" pitchFamily="34" charset="0"/>
              </a:rPr>
            </a:br>
            <a:r>
              <a:rPr lang="pl-PL" sz="2000" dirty="0">
                <a:effectLst/>
                <a:ea typeface="Calibri" panose="020F0502020204030204" pitchFamily="34" charset="0"/>
              </a:rPr>
              <a:t>w Poznaniu (24 706), Ostrowie Wielkopolskim (4 015), Krotoszynie (3 855) i Szamotułach (3592).</a:t>
            </a: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A8AFCF6-CEB8-453E-84EC-035428B17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6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ADDA3E9-9593-DD15-B249-EB024F4F5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94086"/>
            <a:ext cx="4011516" cy="6706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4496DF7-C41D-4D7D-D132-400C0B96B7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688" y="100112"/>
            <a:ext cx="186436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7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34" y="3933056"/>
            <a:ext cx="6347714" cy="1320800"/>
          </a:xfrm>
          <a:effectLst>
            <a:outerShdw sx="1000" sy="1000" algn="ctr" rotWithShape="0">
              <a:schemeClr val="tx2"/>
            </a:outerShdw>
          </a:effectLst>
        </p:spPr>
        <p:txBody>
          <a:bodyPr>
            <a:normAutofit/>
          </a:bodyPr>
          <a:lstStyle/>
          <a:p>
            <a:pPr algn="l"/>
            <a:r>
              <a:rPr lang="pl-PL" sz="2800" dirty="0">
                <a:solidFill>
                  <a:schemeClr val="accent4"/>
                </a:solidFill>
              </a:rPr>
              <a:t>Pracownik NUB poszukiwany</a:t>
            </a:r>
            <a:endParaRPr lang="pl-PL" sz="2800" noProof="0" dirty="0">
              <a:solidFill>
                <a:schemeClr val="accent4"/>
              </a:solidFill>
            </a:endParaRPr>
          </a:p>
        </p:txBody>
      </p:sp>
      <p:sp>
        <p:nvSpPr>
          <p:cNvPr id="13" name="Symbol zastępczy zawartości 4">
            <a:extLst>
              <a:ext uri="{FF2B5EF4-FFF2-40B4-BE49-F238E27FC236}">
                <a16:creationId xmlns:a16="http://schemas.microsoft.com/office/drawing/2014/main" id="{2E4BDCB0-9078-4F22-8F3D-EDADDD9078F5}"/>
              </a:ext>
            </a:extLst>
          </p:cNvPr>
          <p:cNvSpPr>
            <a:spLocks noGrp="1"/>
          </p:cNvSpPr>
          <p:nvPr/>
        </p:nvSpPr>
        <p:spPr>
          <a:xfrm>
            <a:off x="379040" y="5484365"/>
            <a:ext cx="6497216" cy="11129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endParaRPr lang="pl-PL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CF6B0F3-EA10-A700-7A53-79E21B7CF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72" y="116632"/>
            <a:ext cx="4011516" cy="6706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F0F4A41-75DC-7C7E-3BA4-52C5CC5E6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80" y="116632"/>
            <a:ext cx="186436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17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26FA95-4FA4-6425-8BF5-99F3B9BF2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196752"/>
            <a:ext cx="7202761" cy="104275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4"/>
                </a:solidFill>
              </a:rPr>
              <a:t>Zatrudnienie w centrach usług biznesowych w Poznaniu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F6419D-B481-EC07-D195-C6F8A8AF7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420888"/>
            <a:ext cx="6347714" cy="362047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400" b="1" dirty="0"/>
              <a:t>21,9 tys. pracowników -  I kw. 2022 r.</a:t>
            </a:r>
          </a:p>
          <a:p>
            <a:pPr marL="0" indent="0">
              <a:lnSpc>
                <a:spcPct val="150000"/>
              </a:lnSpc>
              <a:buNone/>
            </a:pPr>
            <a:endParaRPr lang="pl-PL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l-PL" dirty="0"/>
              <a:t>Skumulowany wzrost zatrudnienia w latach 2017-2022</a:t>
            </a:r>
            <a:br>
              <a:rPr lang="pl-PL" dirty="0"/>
            </a:br>
            <a:r>
              <a:rPr lang="pl-PL" dirty="0"/>
              <a:t>w sektorze usług nowoczesnych w Poznaniu wyniósł 10,5%, co oznacza stworzenie ok. 9 tys. nowych miejsc pracy. 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1200" dirty="0"/>
              <a:t>Źródło: Sektor nowoczesnych usług biznesowych w Polsce w 2022 roku, ABSL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A8B1E0F-D92C-4F24-48E6-0BFC6377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954" y="135991"/>
            <a:ext cx="1865538" cy="73768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C79392B-01BA-4BDC-E7CA-33E2704A2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492" y="147841"/>
            <a:ext cx="4145639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92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36CEB07-CA05-78BD-04A2-A3045171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931016"/>
            <a:ext cx="6347713" cy="999384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accent4"/>
                </a:solidFill>
              </a:rPr>
              <a:t>Barometr zawodów 2023 dla powiatu poznańskiego i m. Poznań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F6E52998-C68D-ABAE-8E1E-57C8159619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444659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B32532C3-EC54-007A-EAFB-E5A899A6F8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832" y="126274"/>
            <a:ext cx="1865538" cy="73768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3C9BF504-25E4-4B12-2BED-EF7AFA1D60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5370" y="126274"/>
            <a:ext cx="4145639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72019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CFA5F52AA0A00C4CBEF2A37681B2318F04009FDCD24A096B5E4C8184D4910FEB1A76" ma:contentTypeVersion="56" ma:contentTypeDescription="Create a new document." ma:contentTypeScope="" ma:versionID="e2b161dd106aa6ff43a2053ab7ed0d23">
  <xsd:schema xmlns:xsd="http://www.w3.org/2001/XMLSchema" xmlns:xs="http://www.w3.org/2001/XMLSchema" xmlns:p="http://schemas.microsoft.com/office/2006/metadata/properties" xmlns:ns2="29baff33-f40f-4664-8054-1bde3cabf4f6" targetNamespace="http://schemas.microsoft.com/office/2006/metadata/properties" ma:root="true" ma:fieldsID="df3fe752eed498a1554dc026fa12eabd" ns2:_="">
    <xsd:import namespace="29baff33-f40f-4664-8054-1bde3cabf4f6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aff33-f40f-4664-8054-1bde3cabf4f6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35ae66bf-e87d-41c1-aaaa-5f9779661904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1DDBB892-E9C2-41BE-A746-120199994C31}" ma:internalName="CSXSubmissionMarket" ma:readOnly="false" ma:showField="MarketName" ma:web="29baff33-f40f-4664-8054-1bde3cabf4f6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22649cd3-0638-4550-a153-a68664946fb0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2513E2E7-E2AF-440C-8567-37153D3865E2}" ma:internalName="InProjectListLookup" ma:readOnly="true" ma:showField="InProjectList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961a284f-ead0-40ef-8222-26875887a96b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2513E2E7-E2AF-440C-8567-37153D3865E2}" ma:internalName="LastCompleteVersionLookup" ma:readOnly="true" ma:showField="LastCompleteVersion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2513E2E7-E2AF-440C-8567-37153D3865E2}" ma:internalName="LastPreviewErrorLookup" ma:readOnly="true" ma:showField="LastPreviewError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2513E2E7-E2AF-440C-8567-37153D3865E2}" ma:internalName="LastPreviewResultLookup" ma:readOnly="true" ma:showField="LastPreviewResult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2513E2E7-E2AF-440C-8567-37153D3865E2}" ma:internalName="LastPreviewAttemptDateLookup" ma:readOnly="true" ma:showField="LastPreviewAttemptDat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2513E2E7-E2AF-440C-8567-37153D3865E2}" ma:internalName="LastPreviewedByLookup" ma:readOnly="true" ma:showField="LastPreviewedBy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2513E2E7-E2AF-440C-8567-37153D3865E2}" ma:internalName="LastPreviewTimeLookup" ma:readOnly="true" ma:showField="LastPreviewTim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2513E2E7-E2AF-440C-8567-37153D3865E2}" ma:internalName="LastPreviewVersionLookup" ma:readOnly="true" ma:showField="LastPreviewVersion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2513E2E7-E2AF-440C-8567-37153D3865E2}" ma:internalName="LastPublishErrorLookup" ma:readOnly="true" ma:showField="LastPublishError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2513E2E7-E2AF-440C-8567-37153D3865E2}" ma:internalName="LastPublishResultLookup" ma:readOnly="true" ma:showField="LastPublishResult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2513E2E7-E2AF-440C-8567-37153D3865E2}" ma:internalName="LastPublishAttemptDateLookup" ma:readOnly="true" ma:showField="LastPublishAttemptDat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2513E2E7-E2AF-440C-8567-37153D3865E2}" ma:internalName="LastPublishedByLookup" ma:readOnly="true" ma:showField="LastPublishedBy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2513E2E7-E2AF-440C-8567-37153D3865E2}" ma:internalName="LastPublishTimeLookup" ma:readOnly="true" ma:showField="LastPublishTim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2513E2E7-E2AF-440C-8567-37153D3865E2}" ma:internalName="LastPublishVersionLookup" ma:readOnly="true" ma:showField="LastPublishVersion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72723BFE-42E4-4BFD-ABEC-91FC880F9EED}" ma:internalName="LocLastLocAttemptVersionLookup" ma:readOnly="false" ma:showField="LastLocAttemptVersion" ma:web="29baff33-f40f-4664-8054-1bde3cabf4f6">
      <xsd:simpleType>
        <xsd:restriction base="dms:Lookup"/>
      </xsd:simpleType>
    </xsd:element>
    <xsd:element name="LocLastLocAttemptVersionTypeLookup" ma:index="71" nillable="true" ma:displayName="Loc Last Loc Attempt Version Type" ma:default="" ma:list="{72723BFE-42E4-4BFD-ABEC-91FC880F9EED}" ma:internalName="LocLastLocAttemptVersionTypeLookup" ma:readOnly="true" ma:showField="LastLocAttemptVersionType" ma:web="29baff33-f40f-4664-8054-1bde3cabf4f6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72723BFE-42E4-4BFD-ABEC-91FC880F9EED}" ma:internalName="LocNewPublishedVersionLookup" ma:readOnly="true" ma:showField="NewPublishedVersion" ma:web="29baff33-f40f-4664-8054-1bde3cabf4f6">
      <xsd:simpleType>
        <xsd:restriction base="dms:Lookup"/>
      </xsd:simpleType>
    </xsd:element>
    <xsd:element name="LocOverallHandbackStatusLookup" ma:index="75" nillable="true" ma:displayName="Loc Overall Handback Status" ma:default="" ma:list="{72723BFE-42E4-4BFD-ABEC-91FC880F9EED}" ma:internalName="LocOverallHandbackStatusLookup" ma:readOnly="true" ma:showField="OverallHandbackStatus" ma:web="29baff33-f40f-4664-8054-1bde3cabf4f6">
      <xsd:simpleType>
        <xsd:restriction base="dms:Lookup"/>
      </xsd:simpleType>
    </xsd:element>
    <xsd:element name="LocOverallLocStatusLookup" ma:index="76" nillable="true" ma:displayName="Loc Overall Localize Status" ma:default="" ma:list="{72723BFE-42E4-4BFD-ABEC-91FC880F9EED}" ma:internalName="LocOverallLocStatusLookup" ma:readOnly="true" ma:showField="OverallLocStatus" ma:web="29baff33-f40f-4664-8054-1bde3cabf4f6">
      <xsd:simpleType>
        <xsd:restriction base="dms:Lookup"/>
      </xsd:simpleType>
    </xsd:element>
    <xsd:element name="LocOverallPreviewStatusLookup" ma:index="77" nillable="true" ma:displayName="Loc Overall Preview Status" ma:default="" ma:list="{72723BFE-42E4-4BFD-ABEC-91FC880F9EED}" ma:internalName="LocOverallPreviewStatusLookup" ma:readOnly="true" ma:showField="OverallPreviewStatus" ma:web="29baff33-f40f-4664-8054-1bde3cabf4f6">
      <xsd:simpleType>
        <xsd:restriction base="dms:Lookup"/>
      </xsd:simpleType>
    </xsd:element>
    <xsd:element name="LocOverallPublishStatusLookup" ma:index="78" nillable="true" ma:displayName="Loc Overall Publish Status" ma:default="" ma:list="{72723BFE-42E4-4BFD-ABEC-91FC880F9EED}" ma:internalName="LocOverallPublishStatusLookup" ma:readOnly="true" ma:showField="OverallPublishStatus" ma:web="29baff33-f40f-4664-8054-1bde3cabf4f6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72723BFE-42E4-4BFD-ABEC-91FC880F9EED}" ma:internalName="LocProcessedForHandoffsLookup" ma:readOnly="true" ma:showField="ProcessedForHandoffs" ma:web="29baff33-f40f-4664-8054-1bde3cabf4f6">
      <xsd:simpleType>
        <xsd:restriction base="dms:Lookup"/>
      </xsd:simpleType>
    </xsd:element>
    <xsd:element name="LocProcessedForMarketsLookup" ma:index="81" nillable="true" ma:displayName="Loc Processed For Markets" ma:default="" ma:list="{72723BFE-42E4-4BFD-ABEC-91FC880F9EED}" ma:internalName="LocProcessedForMarketsLookup" ma:readOnly="true" ma:showField="ProcessedForMarkets" ma:web="29baff33-f40f-4664-8054-1bde3cabf4f6">
      <xsd:simpleType>
        <xsd:restriction base="dms:Lookup"/>
      </xsd:simpleType>
    </xsd:element>
    <xsd:element name="LocPublishedDependentAssetsLookup" ma:index="82" nillable="true" ma:displayName="Loc Published Dependent Assets" ma:default="" ma:list="{72723BFE-42E4-4BFD-ABEC-91FC880F9EED}" ma:internalName="LocPublishedDependentAssetsLookup" ma:readOnly="true" ma:showField="PublishedDependentAssets" ma:web="29baff33-f40f-4664-8054-1bde3cabf4f6">
      <xsd:simpleType>
        <xsd:restriction base="dms:Lookup"/>
      </xsd:simpleType>
    </xsd:element>
    <xsd:element name="LocPublishedLinkedAssetsLookup" ma:index="83" nillable="true" ma:displayName="Loc Published Linked Assets" ma:default="" ma:list="{72723BFE-42E4-4BFD-ABEC-91FC880F9EED}" ma:internalName="LocPublishedLinkedAssetsLookup" ma:readOnly="true" ma:showField="PublishedLinkedAssets" ma:web="29baff33-f40f-4664-8054-1bde3cabf4f6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cb159bc7-6392-40eb-91ad-5e9404d69876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1DDBB892-E9C2-41BE-A746-120199994C31}" ma:internalName="Markets" ma:readOnly="false" ma:showField="MarketNam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2513E2E7-E2AF-440C-8567-37153D3865E2}" ma:internalName="NumOfRatingsLookup" ma:readOnly="true" ma:showField="NumOfRatings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2513E2E7-E2AF-440C-8567-37153D3865E2}" ma:internalName="PublishStatusLookup" ma:readOnly="false" ma:showField="PublishStatus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9e57b0ce-4b8f-49f5-b588-fc22682c04a3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9d66d6a4-c4b4-42e6-80e6-7373254461f0}" ma:internalName="TaxCatchAll" ma:showField="CatchAllData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9d66d6a4-c4b4-42e6-80e6-7373254461f0}" ma:internalName="TaxCatchAllLabel" ma:readOnly="true" ma:showField="CatchAllDataLabel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Log xmlns="29baff33-f40f-4664-8054-1bde3cabf4f6" xsi:nil="true"/>
    <Milestone xmlns="29baff33-f40f-4664-8054-1bde3cabf4f6" xsi:nil="true"/>
    <UANotes xmlns="29baff33-f40f-4664-8054-1bde3cabf4f6" xsi:nil="true"/>
    <TimesCloned xmlns="29baff33-f40f-4664-8054-1bde3cabf4f6" xsi:nil="true"/>
    <EditorialStatus xmlns="29baff33-f40f-4664-8054-1bde3cabf4f6" xsi:nil="true"/>
    <PublishTargets xmlns="29baff33-f40f-4664-8054-1bde3cabf4f6">OfficeOnline</PublishTargets>
    <ShowIn xmlns="29baff33-f40f-4664-8054-1bde3cabf4f6" xsi:nil="true"/>
    <ThumbnailAssetId xmlns="29baff33-f40f-4664-8054-1bde3cabf4f6" xsi:nil="true"/>
    <OutputCachingOn xmlns="29baff33-f40f-4664-8054-1bde3cabf4f6">false</OutputCachingOn>
    <PlannedPubDate xmlns="29baff33-f40f-4664-8054-1bde3cabf4f6" xsi:nil="true"/>
    <APAuthor xmlns="29baff33-f40f-4664-8054-1bde3cabf4f6">
      <UserInfo>
        <DisplayName>REDMOND\cynvey</DisplayName>
        <AccountId>215</AccountId>
        <AccountType/>
      </UserInfo>
    </APAuthor>
    <CrawlForDependencies xmlns="29baff33-f40f-4664-8054-1bde3cabf4f6">false</CrawlForDependencies>
    <LastPublishResultLookup xmlns="29baff33-f40f-4664-8054-1bde3cabf4f6" xsi:nil="true"/>
    <MarketSpecific xmlns="29baff33-f40f-4664-8054-1bde3cabf4f6" xsi:nil="true"/>
    <IsDeleted xmlns="29baff33-f40f-4664-8054-1bde3cabf4f6">false</IsDeleted>
    <HandoffToMSDN xmlns="29baff33-f40f-4664-8054-1bde3cabf4f6" xsi:nil="true"/>
    <OriginAsset xmlns="29baff33-f40f-4664-8054-1bde3cabf4f6" xsi:nil="true"/>
    <ArtSampleDocs xmlns="29baff33-f40f-4664-8054-1bde3cabf4f6" xsi:nil="true"/>
    <ContentItem xmlns="29baff33-f40f-4664-8054-1bde3cabf4f6" xsi:nil="true"/>
    <APEditor xmlns="29baff33-f40f-4664-8054-1bde3cabf4f6">
      <UserInfo>
        <DisplayName>REDMOND\v-luannv</DisplayName>
        <AccountId>92</AccountId>
        <AccountType/>
      </UserInfo>
    </APEditor>
    <MachineTranslated xmlns="29baff33-f40f-4664-8054-1bde3cabf4f6">false</MachineTranslated>
    <APDescription xmlns="29baff33-f40f-4664-8054-1bde3cabf4f6" xsi:nil="true"/>
    <LastModifiedDateTime xmlns="29baff33-f40f-4664-8054-1bde3cabf4f6" xsi:nil="true"/>
    <PublishStatusLookup xmlns="29baff33-f40f-4664-8054-1bde3cabf4f6">
      <Value>90402</Value>
      <Value>346287</Value>
    </PublishStatusLookup>
    <BusinessGroup xmlns="29baff33-f40f-4664-8054-1bde3cabf4f6" xsi:nil="true"/>
    <Markets xmlns="29baff33-f40f-4664-8054-1bde3cabf4f6"/>
    <AcquiredFrom xmlns="29baff33-f40f-4664-8054-1bde3cabf4f6" xsi:nil="true"/>
    <TrustLevel xmlns="29baff33-f40f-4664-8054-1bde3cabf4f6">1 Microsoft Managed Content</TrustLevel>
    <AssetId xmlns="29baff33-f40f-4664-8054-1bde3cabf4f6">TP010251335</AssetId>
    <CSXHash xmlns="29baff33-f40f-4664-8054-1bde3cabf4f6" xsi:nil="true"/>
    <IntlLangReviewDate xmlns="29baff33-f40f-4664-8054-1bde3cabf4f6" xsi:nil="true"/>
    <SubmitterId xmlns="29baff33-f40f-4664-8054-1bde3cabf4f6" xsi:nil="true"/>
    <DSATActionTaken xmlns="29baff33-f40f-4664-8054-1bde3cabf4f6" xsi:nil="true"/>
    <IntlLocPriority xmlns="29baff33-f40f-4664-8054-1bde3cabf4f6" xsi:nil="true"/>
    <ApprovalStatus xmlns="29baff33-f40f-4664-8054-1bde3cabf4f6">InProgress</ApprovalStatus>
    <LastHandOff xmlns="29baff33-f40f-4664-8054-1bde3cabf4f6" xsi:nil="true"/>
    <SourceTitle xmlns="29baff33-f40f-4664-8054-1bde3cabf4f6">Earth Day presentation</SourceTitle>
    <UALocRecommendation xmlns="29baff33-f40f-4664-8054-1bde3cabf4f6">Localize</UALocRecommendation>
    <UALocComments xmlns="29baff33-f40f-4664-8054-1bde3cabf4f6" xsi:nil="true"/>
    <UACurrentWords xmlns="29baff33-f40f-4664-8054-1bde3cabf4f6">0</UACurrentWords>
    <AssetExpire xmlns="29baff33-f40f-4664-8054-1bde3cabf4f6">2100-01-01T00:00:00+00:00</AssetExpire>
    <AssetType xmlns="29baff33-f40f-4664-8054-1bde3cabf4f6">TP</AssetType>
    <DirectSourceMarket xmlns="29baff33-f40f-4664-8054-1bde3cabf4f6">english</DirectSourceMarket>
    <ParentAssetId xmlns="29baff33-f40f-4664-8054-1bde3cabf4f6" xsi:nil="true"/>
    <CSXUpdate xmlns="29baff33-f40f-4664-8054-1bde3cabf4f6">false</CSXUpdate>
    <Provider xmlns="29baff33-f40f-4664-8054-1bde3cabf4f6">EY006220130</Provider>
    <CSXSubmissionDate xmlns="29baff33-f40f-4664-8054-1bde3cabf4f6" xsi:nil="true"/>
    <AssetStart xmlns="29baff33-f40f-4664-8054-1bde3cabf4f6">2009-10-20T10:44:27+00:00</AssetStart>
    <BugNumber xmlns="29baff33-f40f-4664-8054-1bde3cabf4f6" xsi:nil="true"/>
    <VoteCount xmlns="29baff33-f40f-4664-8054-1bde3cabf4f6" xsi:nil="true"/>
    <IsSearchable xmlns="29baff33-f40f-4664-8054-1bde3cabf4f6">false</IsSearchable>
    <OriginalSourceMarket xmlns="29baff33-f40f-4664-8054-1bde3cabf4f6">english</OriginalSourceMarket>
    <CSXSubmissionMarket xmlns="29baff33-f40f-4664-8054-1bde3cabf4f6" xsi:nil="true"/>
    <NumericId xmlns="29baff33-f40f-4664-8054-1bde3cabf4f6">-1</NumericId>
    <TemplateStatus xmlns="29baff33-f40f-4664-8054-1bde3cabf4f6" xsi:nil="true"/>
    <IntlLangReview xmlns="29baff33-f40f-4664-8054-1bde3cabf4f6" xsi:nil="true"/>
    <IntlLangReviewer xmlns="29baff33-f40f-4664-8054-1bde3cabf4f6" xsi:nil="true"/>
    <ClipArtFilename xmlns="29baff33-f40f-4664-8054-1bde3cabf4f6" xsi:nil="true"/>
    <UAProjectedTotalWords xmlns="29baff33-f40f-4664-8054-1bde3cabf4f6" xsi:nil="true"/>
    <PrimaryImageGen xmlns="29baff33-f40f-4664-8054-1bde3cabf4f6">true</PrimaryImageGen>
    <TPFriendlyName xmlns="29baff33-f40f-4664-8054-1bde3cabf4f6">Prezentacja Dzień Ziemi</TPFriendlyName>
    <OpenTemplate xmlns="29baff33-f40f-4664-8054-1bde3cabf4f6">true</OpenTemplate>
    <TPInstallLocation xmlns="29baff33-f40f-4664-8054-1bde3cabf4f6">{My Templates}</TPInstallLocation>
    <TPLaunchHelpLinkType xmlns="29baff33-f40f-4664-8054-1bde3cabf4f6">Template</TPLaunchHelpLinkType>
    <TPComponent xmlns="29baff33-f40f-4664-8054-1bde3cabf4f6">PPTFiles</TPComponent>
    <TPLaunchHelpLink xmlns="29baff33-f40f-4664-8054-1bde3cabf4f6" xsi:nil="true"/>
    <TPApplication xmlns="29baff33-f40f-4664-8054-1bde3cabf4f6">PowerPoint</TPApplication>
    <TPCommandLine xmlns="29baff33-f40f-4664-8054-1bde3cabf4f6">{PP} /n {FilePath}</TPCommandLine>
    <TPAppVersion xmlns="29baff33-f40f-4664-8054-1bde3cabf4f6">12</TPAppVersion>
    <TPClientViewer xmlns="29baff33-f40f-4664-8054-1bde3cabf4f6">Microsoft Office PowerPoint</TPClientViewer>
    <TPNamespace xmlns="29baff33-f40f-4664-8054-1bde3cabf4f6">POWERPNT</TPNamespace>
    <TPExecutable xmlns="29baff33-f40f-4664-8054-1bde3cabf4f6" xsi:nil="true"/>
    <FriendlyTitle xmlns="29baff33-f40f-4664-8054-1bde3cabf4f6" xsi:nil="true"/>
    <Downloads xmlns="29baff33-f40f-4664-8054-1bde3cabf4f6">0</Downloads>
    <Manager xmlns="29baff33-f40f-4664-8054-1bde3cabf4f6" xsi:nil="true"/>
    <OOCacheId xmlns="29baff33-f40f-4664-8054-1bde3cabf4f6" xsi:nil="true"/>
    <TemplateTemplateType xmlns="29baff33-f40f-4664-8054-1bde3cabf4f6">PowerPoint 12 Default</TemplateTemplateType>
    <PolicheckWords xmlns="29baff33-f40f-4664-8054-1bde3cabf4f6" xsi:nil="true"/>
    <LegacyData xmlns="29baff33-f40f-4664-8054-1bde3cabf4f6" xsi:nil="true"/>
    <Providers xmlns="29baff33-f40f-4664-8054-1bde3cabf4f6" xsi:nil="true"/>
    <EditorialTags xmlns="29baff33-f40f-4664-8054-1bde3cabf4f6" xsi:nil="true"/>
    <InternalTagsTaxHTField0 xmlns="29baff33-f40f-4664-8054-1bde3cabf4f6">
      <Terms xmlns="http://schemas.microsoft.com/office/infopath/2007/PartnerControls"/>
    </InternalTagsTaxHTField0>
    <CampaignTagsTaxHTField0 xmlns="29baff33-f40f-4664-8054-1bde3cabf4f6">
      <Terms xmlns="http://schemas.microsoft.com/office/infopath/2007/PartnerControls"/>
    </CampaignTagsTaxHTField0>
    <LocOverallLocStatusLookup xmlns="29baff33-f40f-4664-8054-1bde3cabf4f6" xsi:nil="true"/>
    <LocOverallPreviewStatusLookup xmlns="29baff33-f40f-4664-8054-1bde3cabf4f6" xsi:nil="true"/>
    <BlockPublish xmlns="29baff33-f40f-4664-8054-1bde3cabf4f6" xsi:nil="true"/>
    <LocManualTestRequired xmlns="29baff33-f40f-4664-8054-1bde3cabf4f6" xsi:nil="true"/>
    <LocProcessedForMarketsLookup xmlns="29baff33-f40f-4664-8054-1bde3cabf4f6" xsi:nil="true"/>
    <LocRecommendedHandoff xmlns="29baff33-f40f-4664-8054-1bde3cabf4f6" xsi:nil="true"/>
    <LocalizationTagsTaxHTField0 xmlns="29baff33-f40f-4664-8054-1bde3cabf4f6">
      <Terms xmlns="http://schemas.microsoft.com/office/infopath/2007/PartnerControls"/>
    </LocalizationTagsTaxHTField0>
    <LocLastLocAttemptVersionTypeLookup xmlns="29baff33-f40f-4664-8054-1bde3cabf4f6" xsi:nil="true"/>
    <LocNewPublishedVersionLookup xmlns="29baff33-f40f-4664-8054-1bde3cabf4f6" xsi:nil="true"/>
    <LocProcessedForHandoffsLookup xmlns="29baff33-f40f-4664-8054-1bde3cabf4f6" xsi:nil="true"/>
    <LocPublishedDependentAssetsLookup xmlns="29baff33-f40f-4664-8054-1bde3cabf4f6" xsi:nil="true"/>
    <FeatureTagsTaxHTField0 xmlns="29baff33-f40f-4664-8054-1bde3cabf4f6">
      <Terms xmlns="http://schemas.microsoft.com/office/infopath/2007/PartnerControls"/>
    </FeatureTagsTaxHTField0>
    <LocOverallPublishStatusLookup xmlns="29baff33-f40f-4664-8054-1bde3cabf4f6" xsi:nil="true"/>
    <TaxCatchAll xmlns="29baff33-f40f-4664-8054-1bde3cabf4f6"/>
    <LocComments xmlns="29baff33-f40f-4664-8054-1bde3cabf4f6" xsi:nil="true"/>
    <RecommendationsModifier xmlns="29baff33-f40f-4664-8054-1bde3cabf4f6" xsi:nil="true"/>
    <ScenarioTagsTaxHTField0 xmlns="29baff33-f40f-4664-8054-1bde3cabf4f6">
      <Terms xmlns="http://schemas.microsoft.com/office/infopath/2007/PartnerControls"/>
    </ScenarioTagsTaxHTField0>
    <LocOverallHandbackStatusLookup xmlns="29baff33-f40f-4664-8054-1bde3cabf4f6" xsi:nil="true"/>
    <LocLastLocAttemptVersionLookup xmlns="29baff33-f40f-4664-8054-1bde3cabf4f6">44740</LocLastLocAttemptVersionLookup>
    <LocPublishedLinkedAssetsLookup xmlns="29baff33-f40f-4664-8054-1bde3cabf4f6" xsi:nil="true"/>
    <OriginalRelease xmlns="29baff33-f40f-4664-8054-1bde3cabf4f6">14</OriginalRelease>
    <LocMarketGroupTiers2 xmlns="29baff33-f40f-4664-8054-1bde3cabf4f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8E65390-2C6E-4E2C-8243-AB4179548D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aff33-f40f-4664-8054-1bde3cabf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94BCA8-11D8-4EEF-B7F9-E374BE2CFE2F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9baff33-f40f-4664-8054-1bde3cabf4f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56FC86C-C2DC-4DAD-B7AF-C993B17B20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2783</TotalTime>
  <Words>878</Words>
  <Application>Microsoft Office PowerPoint</Application>
  <PresentationFormat>Pokaz na ekranie (4:3)</PresentationFormat>
  <Paragraphs>108</Paragraphs>
  <Slides>21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Calibri</vt:lpstr>
      <vt:lpstr>Trebuchet MS</vt:lpstr>
      <vt:lpstr>Wingdings</vt:lpstr>
      <vt:lpstr>Wingdings 3</vt:lpstr>
      <vt:lpstr>Faseta</vt:lpstr>
      <vt:lpstr>Sektor NUB a wielkopolski rynek pracy</vt:lpstr>
      <vt:lpstr>Sytuacja na wielkopolskim rynku pracy w 2022 r.</vt:lpstr>
      <vt:lpstr>Bezrobocie rejestrowane w Wielkopolsce</vt:lpstr>
      <vt:lpstr>Bezrobocie rejestrowane w Wielkopolsce</vt:lpstr>
      <vt:lpstr>Struktura bezrobotnych</vt:lpstr>
      <vt:lpstr>Oferty pracy w PUP w 2022 r.</vt:lpstr>
      <vt:lpstr>Pracownik NUB poszukiwany</vt:lpstr>
      <vt:lpstr>Zatrudnienie w centrach usług biznesowych w Poznaniu</vt:lpstr>
      <vt:lpstr>Barometr zawodów 2023 dla powiatu poznańskiego i m. Poznań</vt:lpstr>
      <vt:lpstr> Problemy kadrowe sektora</vt:lpstr>
      <vt:lpstr>Kanały rekrutacji </vt:lpstr>
      <vt:lpstr>Oferta PSZ dla pracodawców</vt:lpstr>
      <vt:lpstr>Edukacja i rynek pracy</vt:lpstr>
      <vt:lpstr>Doradztwo zawodowe Program „Na starcie do kariery”</vt:lpstr>
      <vt:lpstr>Raport „Absolwenci 2020/2021”</vt:lpstr>
      <vt:lpstr>Raport „Absolwenci 2020/2021”</vt:lpstr>
      <vt:lpstr>Raport „Absolwenci 2020/2021”</vt:lpstr>
      <vt:lpstr>Samorząd Województwa wspiera rynek pracy</vt:lpstr>
      <vt:lpstr>Terytorialny Plan Sprawiedliwej Transformacji Wielkopolski Wschodniej</vt:lpstr>
      <vt:lpstr>Terytorialny Plan Sprawiedliwej Transformacji Wielkopolski Wschodniej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Efektywność PFAZ 2021</dc:title>
  <dc:creator>Marta Zamiara; Marek Radwański</dc:creator>
  <cp:lastModifiedBy>Agnieszka Tadera</cp:lastModifiedBy>
  <cp:revision>748</cp:revision>
  <cp:lastPrinted>2023-01-24T13:28:39Z</cp:lastPrinted>
  <dcterms:created xsi:type="dcterms:W3CDTF">2022-03-22T11:00:11Z</dcterms:created>
  <dcterms:modified xsi:type="dcterms:W3CDTF">2023-01-24T13:28:59Z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0x010100CFA5F52AA0A00C4CBEF2A37681B2318F04009FDCD24A096B5E4C8184D4910FEB1A76</vt:lpwstr>
  </property>
  <property fmtid="{D5CDD505-2E9C-101B-9397-08002B2CF9AE}" pid="3" name="ImageGenCounter">
    <vt:i4>0</vt:i4>
  </property>
  <property fmtid="{D5CDD505-2E9C-101B-9397-08002B2CF9AE}" pid="4" name="ViolationReportStatus">
    <vt:lpwstr>None</vt:lpwstr>
  </property>
  <property fmtid="{D5CDD505-2E9C-101B-9397-08002B2CF9AE}" pid="5" name="PolicheckStatus">
    <vt:i4>0</vt:i4>
  </property>
  <property fmtid="{D5CDD505-2E9C-101B-9397-08002B2CF9AE}" pid="6" name="ImageGenStatus">
    <vt:i4>0</vt:i4>
  </property>
  <property fmtid="{D5CDD505-2E9C-101B-9397-08002B2CF9AE}" pid="7" name="Applications">
    <vt:lpwstr>67;#Template 12;#53;#PowerPoint 12</vt:lpwstr>
  </property>
  <property fmtid="{D5CDD505-2E9C-101B-9397-08002B2CF9AE}" pid="8" name="PolicheckCounter">
    <vt:i4>0</vt:i4>
  </property>
  <property fmtid="{D5CDD505-2E9C-101B-9397-08002B2CF9AE}" pid="9" name="APTrustLevel">
    <vt:r8>1</vt:r8>
  </property>
  <property fmtid="{D5CDD505-2E9C-101B-9397-08002B2CF9AE}" pid="10" name="Order">
    <vt:r8>2924000</vt:r8>
  </property>
</Properties>
</file>