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4099423" r:id="rId4"/>
    <p:sldId id="4099484" r:id="rId5"/>
    <p:sldId id="264" r:id="rId6"/>
    <p:sldId id="4099471" r:id="rId7"/>
    <p:sldId id="4099493" r:id="rId8"/>
    <p:sldId id="260" r:id="rId9"/>
    <p:sldId id="4099467" r:id="rId10"/>
    <p:sldId id="4099494" r:id="rId11"/>
    <p:sldId id="4099469" r:id="rId12"/>
    <p:sldId id="4099492" r:id="rId13"/>
    <p:sldId id="4099496" r:id="rId14"/>
    <p:sldId id="4099474" r:id="rId15"/>
    <p:sldId id="4099495" r:id="rId16"/>
    <p:sldId id="4099482" r:id="rId17"/>
    <p:sldId id="4099453" r:id="rId18"/>
    <p:sldId id="4099480" r:id="rId19"/>
    <p:sldId id="4099475" r:id="rId20"/>
    <p:sldId id="4099497" r:id="rId21"/>
    <p:sldId id="4099489" r:id="rId22"/>
    <p:sldId id="4099431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48FCD4F-23ED-D447-B6CA-328A0087F685}">
          <p14:sldIdLst>
            <p14:sldId id="256"/>
            <p14:sldId id="257"/>
            <p14:sldId id="4099423"/>
            <p14:sldId id="4099484"/>
            <p14:sldId id="264"/>
            <p14:sldId id="4099471"/>
            <p14:sldId id="4099493"/>
            <p14:sldId id="260"/>
            <p14:sldId id="4099467"/>
            <p14:sldId id="4099494"/>
            <p14:sldId id="4099469"/>
            <p14:sldId id="4099492"/>
            <p14:sldId id="4099496"/>
            <p14:sldId id="4099474"/>
            <p14:sldId id="4099495"/>
            <p14:sldId id="4099482"/>
            <p14:sldId id="4099453"/>
            <p14:sldId id="4099480"/>
            <p14:sldId id="4099475"/>
            <p14:sldId id="4099497"/>
            <p14:sldId id="4099489"/>
            <p14:sldId id="40994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B7"/>
    <a:srgbClr val="BB8C00"/>
    <a:srgbClr val="FFBD37"/>
    <a:srgbClr val="FFDB65"/>
    <a:srgbClr val="FFE1B7"/>
    <a:srgbClr val="F8DC09"/>
    <a:srgbClr val="E7BD87"/>
    <a:srgbClr val="B3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2BF29-6C41-0740-A4DF-C7D8E9DD079E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CFAF-60EF-D249-97D7-0330405BE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5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BEAA3-A5A3-43FD-B6C2-3164870EE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13C5BF-B572-A54E-98DD-F9FC252D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3C56DF-0ABB-7998-D17F-253D8CA2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219C93-5B26-56C5-169D-460D429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4155B-3B16-A03F-0490-776F2AA4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18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6C98F-A7F6-C470-9545-4B0B8682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FB01EC-F384-8A84-CB79-0F9F7DB0F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727DB4-FBC5-EBE0-4622-16F7956C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AF92A6-F903-9A84-B715-43F10EF5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F99E6-7EC5-2FB4-6670-9CABEC61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4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7A2B8E-ECBA-D916-6841-7BE2F746C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F4B423-7874-BEDE-81A4-12E086D4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0DBFC5-8F6D-8322-84BF-739D2C1C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C6540D-D527-864E-10DF-57918B52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55901D-915C-CE54-D7F9-216A95D3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9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E0EA9-C24F-919B-32F3-D587DCFE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CCC9D4-D40C-1108-7D3D-48FA9BD7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10C41D-B2EA-C35F-55E7-75D2DBC0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C4375-C306-EF37-C95B-5F944BBF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284260-5F28-F2C8-1D65-46E9F681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41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CCC6C-9EE3-C47F-67BC-F4E6E395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75A001-A907-1074-60DC-BA60C53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F26708-D80E-C605-6F0C-8611B5FF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923EF-B373-5441-14AD-4BF3423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378A9E-7DB1-798E-C0A6-C147FC09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9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B5C2C-EA2B-D821-28E0-264D7F1D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B35633-6E32-6DC5-816C-9F412D6F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E249C7-7C61-1AA1-44EB-6295F46B1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8B2CA-48E8-CC3A-FB53-8FF7E2E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AD6F62-B77C-53B6-A12C-6EB59FDD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1A76B4-226F-6D45-6D50-564B1704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77541-A37E-EB5C-1E9F-C6517F6F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71A5BB-4D6F-7A95-3D0C-86C66D9E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200EEF-683A-8380-4770-042BCF37A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466CF1-A862-DA2F-861E-704038AC7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D78FD8-A695-B41D-5319-7908EE815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EA396F-7D95-6C0D-B8A2-0D2CAA0E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9D0A2F-FEE2-E7E2-B9C3-0CC3D2BB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FDBD383-4DC8-CCA2-70DA-B1EFC638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6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70E06-278B-785B-147D-EEAD1B4A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786665A-76C6-2825-EACC-90589024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EB26D1-8C80-73A7-7BB2-79E8D08D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F2248A0-4F82-8898-5D22-03A49728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41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DFCB229-AB35-8653-2E01-4E3F8A80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4DDCD4-3552-3144-5387-FE31FEF9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2FDB0B-42C0-E008-1809-6D5C6310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8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AECB0-A67D-4746-25E7-240A8552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629564-CA62-DF90-0846-DA3E1EDB6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6CB08C-90AB-8FAA-0867-FAD7B3AC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827A8E-D0A9-4623-DC37-BE41545E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3CAD41-EB5D-2631-7827-7F71425F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687B2B-2E3F-1E34-9EBB-23A967AE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4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15E9C-E316-F3DF-F236-DE15039E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9F24E99-B795-7688-0C40-276A72055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73EF8F-2BF5-4569-8942-79526773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B28001-9A6C-50FB-1512-C90A12B8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A644BE-7D17-F723-06FD-9B1828B0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98AAC8-84B1-0634-CCA1-387D73C1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8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5F86C1-120C-B1BD-561D-F613C96D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00D17B-521A-80B9-362A-F3705824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02D7D6-B407-22D7-45DB-BEC07B3A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BBA5-4BA8-484C-B45B-1716AD05A1E7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3FF9ED-922A-E006-3941-349CF243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4828C4-FFFE-E46F-54F2-CEB48B007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s://sektorowaradanub.pl/o-radzie/deklaracja-czlonkowska/" TargetMode="Externa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F00F0C3-B021-008E-8F9C-7299F877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D86E8A-AFFA-6ED1-EE80-61496C30804B}"/>
              </a:ext>
            </a:extLst>
          </p:cNvPr>
          <p:cNvSpPr txBox="1"/>
          <p:nvPr/>
        </p:nvSpPr>
        <p:spPr>
          <a:xfrm>
            <a:off x="2829560" y="4994572"/>
            <a:ext cx="653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2"/>
                </a:solidFill>
              </a:rPr>
              <a:t>Przewodniczący SRK NUB – Piotr Fałek</a:t>
            </a:r>
          </a:p>
        </p:txBody>
      </p:sp>
    </p:spTree>
    <p:extLst>
      <p:ext uri="{BB962C8B-B14F-4D97-AF65-F5344CB8AC3E}">
        <p14:creationId xmlns:p14="http://schemas.microsoft.com/office/powerpoint/2010/main" val="131576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C842D2F-DBF2-CA9B-B428-3FA7A116EB0F}"/>
              </a:ext>
            </a:extLst>
          </p:cNvPr>
          <p:cNvSpPr/>
          <p:nvPr/>
        </p:nvSpPr>
        <p:spPr>
          <a:xfrm>
            <a:off x="115724" y="1231290"/>
            <a:ext cx="3091907" cy="4442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84D9A8E3-FE5C-73DF-C078-2FBDEE019CB1}"/>
              </a:ext>
            </a:extLst>
          </p:cNvPr>
          <p:cNvSpPr/>
          <p:nvPr/>
        </p:nvSpPr>
        <p:spPr>
          <a:xfrm>
            <a:off x="595596" y="1497377"/>
            <a:ext cx="2624842" cy="112113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highlight>
                  <a:srgbClr val="FFFF00"/>
                </a:highlight>
              </a:rPr>
              <a:t>Uczeń/Student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E2B7F178-B962-F714-ECA3-2F03FA7263E2}"/>
              </a:ext>
            </a:extLst>
          </p:cNvPr>
          <p:cNvSpPr/>
          <p:nvPr/>
        </p:nvSpPr>
        <p:spPr>
          <a:xfrm>
            <a:off x="4143481" y="1770161"/>
            <a:ext cx="2003961" cy="47745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highlight>
                  <a:srgbClr val="FFFF00"/>
                </a:highlight>
              </a:rPr>
              <a:t>Kandydat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43308915-9893-303B-DF7D-88CE83D507FB}"/>
              </a:ext>
            </a:extLst>
          </p:cNvPr>
          <p:cNvSpPr/>
          <p:nvPr/>
        </p:nvSpPr>
        <p:spPr>
          <a:xfrm>
            <a:off x="1051452" y="5031255"/>
            <a:ext cx="1835458" cy="62612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CKZ / CKU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28F2C895-171B-71AE-C292-64540507B2F9}"/>
              </a:ext>
            </a:extLst>
          </p:cNvPr>
          <p:cNvSpPr/>
          <p:nvPr/>
        </p:nvSpPr>
        <p:spPr>
          <a:xfrm>
            <a:off x="3420987" y="3557863"/>
            <a:ext cx="2097210" cy="14664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KFS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5BB44356-395E-B0D6-3AAA-F8211CA9EF68}"/>
              </a:ext>
            </a:extLst>
          </p:cNvPr>
          <p:cNvSpPr/>
          <p:nvPr/>
        </p:nvSpPr>
        <p:spPr>
          <a:xfrm>
            <a:off x="6344084" y="1573773"/>
            <a:ext cx="1892832" cy="43810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highlight>
                  <a:srgbClr val="FFFF00"/>
                </a:highlight>
              </a:rPr>
              <a:t>Obywatel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90367FB-A206-F1E3-803E-5EDA1750BB33}"/>
              </a:ext>
            </a:extLst>
          </p:cNvPr>
          <p:cNvSpPr/>
          <p:nvPr/>
        </p:nvSpPr>
        <p:spPr>
          <a:xfrm>
            <a:off x="184533" y="4677002"/>
            <a:ext cx="2580020" cy="53616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Studia podyplomowe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A27CBFA5-95EF-1032-1A5B-C0004FA46A78}"/>
              </a:ext>
            </a:extLst>
          </p:cNvPr>
          <p:cNvSpPr/>
          <p:nvPr/>
        </p:nvSpPr>
        <p:spPr>
          <a:xfrm>
            <a:off x="1155307" y="2939206"/>
            <a:ext cx="2170442" cy="122816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Podstawa programowa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BD1450E8-94B7-E949-D143-845EF05D581F}"/>
              </a:ext>
            </a:extLst>
          </p:cNvPr>
          <p:cNvSpPr/>
          <p:nvPr/>
        </p:nvSpPr>
        <p:spPr>
          <a:xfrm>
            <a:off x="4058506" y="2636906"/>
            <a:ext cx="2097209" cy="99413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Aktywizacja zawodowa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4C7A9148-5CB4-61E9-587A-E725B5EB0223}"/>
              </a:ext>
            </a:extLst>
          </p:cNvPr>
          <p:cNvSpPr/>
          <p:nvPr/>
        </p:nvSpPr>
        <p:spPr>
          <a:xfrm>
            <a:off x="1648776" y="2653575"/>
            <a:ext cx="1401315" cy="2514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cyfryzacja</a:t>
            </a: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74E35A40-74D9-8503-A86B-496920549665}"/>
              </a:ext>
            </a:extLst>
          </p:cNvPr>
          <p:cNvSpPr/>
          <p:nvPr/>
        </p:nvSpPr>
        <p:spPr>
          <a:xfrm>
            <a:off x="71421" y="2375425"/>
            <a:ext cx="1437516" cy="4958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Laboratoria</a:t>
            </a:r>
          </a:p>
          <a:p>
            <a:pPr algn="ctr"/>
            <a:r>
              <a:rPr lang="pl-PL" sz="1400" dirty="0" err="1">
                <a:solidFill>
                  <a:schemeClr val="accent2"/>
                </a:solidFill>
              </a:rPr>
              <a:t>przyszłosci</a:t>
            </a:r>
            <a:endParaRPr lang="pl-PL" sz="1400" dirty="0">
              <a:solidFill>
                <a:schemeClr val="accent2"/>
              </a:solidFill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66A77AA6-ABC4-D2E6-EB0A-B233BC3BFF94}"/>
              </a:ext>
            </a:extLst>
          </p:cNvPr>
          <p:cNvSpPr/>
          <p:nvPr/>
        </p:nvSpPr>
        <p:spPr>
          <a:xfrm>
            <a:off x="9610375" y="3244602"/>
            <a:ext cx="2173701" cy="36077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internacjonalizacja</a:t>
            </a: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783F9085-68A7-75EC-BB69-B47B626B33CD}"/>
              </a:ext>
            </a:extLst>
          </p:cNvPr>
          <p:cNvSpPr/>
          <p:nvPr/>
        </p:nvSpPr>
        <p:spPr>
          <a:xfrm>
            <a:off x="10415563" y="3670658"/>
            <a:ext cx="983783" cy="36077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B+R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4AC90AE3-985B-5F8E-EBD2-A4A1336E592B}"/>
              </a:ext>
            </a:extLst>
          </p:cNvPr>
          <p:cNvSpPr/>
          <p:nvPr/>
        </p:nvSpPr>
        <p:spPr>
          <a:xfrm>
            <a:off x="260378" y="2925273"/>
            <a:ext cx="1613671" cy="4288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STEAM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D8AD498-CB0D-377C-C52D-F982B088B7A1}"/>
              </a:ext>
            </a:extLst>
          </p:cNvPr>
          <p:cNvSpPr/>
          <p:nvPr/>
        </p:nvSpPr>
        <p:spPr>
          <a:xfrm>
            <a:off x="4446782" y="4736252"/>
            <a:ext cx="1613671" cy="31329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Doposażenie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79096BD1-1DB0-5FDC-D225-A75A6D51B24E}"/>
              </a:ext>
            </a:extLst>
          </p:cNvPr>
          <p:cNvSpPr/>
          <p:nvPr/>
        </p:nvSpPr>
        <p:spPr>
          <a:xfrm>
            <a:off x="10482391" y="2220423"/>
            <a:ext cx="1547639" cy="31329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Kwalifikacje</a:t>
            </a:r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3373372B-B16E-619F-1FF1-C238D0E4C0C9}"/>
              </a:ext>
            </a:extLst>
          </p:cNvPr>
          <p:cNvSpPr/>
          <p:nvPr/>
        </p:nvSpPr>
        <p:spPr>
          <a:xfrm>
            <a:off x="555000" y="4293386"/>
            <a:ext cx="1613671" cy="31329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Doposażenie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DCBD49A-02DB-225C-2458-8B21423C0668}"/>
              </a:ext>
            </a:extLst>
          </p:cNvPr>
          <p:cNvSpPr/>
          <p:nvPr/>
        </p:nvSpPr>
        <p:spPr>
          <a:xfrm>
            <a:off x="3216320" y="1229100"/>
            <a:ext cx="2970470" cy="4442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195E7E6-3864-5D19-351F-75E76AC26E33}"/>
              </a:ext>
            </a:extLst>
          </p:cNvPr>
          <p:cNvSpPr/>
          <p:nvPr/>
        </p:nvSpPr>
        <p:spPr>
          <a:xfrm>
            <a:off x="9154698" y="1231290"/>
            <a:ext cx="2904780" cy="4442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137A869-27A9-7598-7962-CFC597AD58E1}"/>
              </a:ext>
            </a:extLst>
          </p:cNvPr>
          <p:cNvSpPr/>
          <p:nvPr/>
        </p:nvSpPr>
        <p:spPr>
          <a:xfrm>
            <a:off x="703284" y="54560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Edukacja formalna</a:t>
            </a:r>
            <a:endParaRPr lang="pl-PL" b="1" dirty="0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0C9D7575-DB7E-41B2-51B4-C9C55432629D}"/>
              </a:ext>
            </a:extLst>
          </p:cNvPr>
          <p:cNvSpPr/>
          <p:nvPr/>
        </p:nvSpPr>
        <p:spPr>
          <a:xfrm>
            <a:off x="3808046" y="400806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Publiczne służby </a:t>
            </a:r>
          </a:p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zatrudnienia</a:t>
            </a:r>
            <a:endParaRPr lang="pl-PL" b="1" dirty="0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06B9A1D4-7A3F-17C6-A552-ECA1F55172F3}"/>
              </a:ext>
            </a:extLst>
          </p:cNvPr>
          <p:cNvSpPr/>
          <p:nvPr/>
        </p:nvSpPr>
        <p:spPr>
          <a:xfrm>
            <a:off x="9689375" y="545607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  <a:endParaRPr lang="pl-PL" b="1" dirty="0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29EB8CD7-B1A3-405F-601E-568E526D4522}"/>
              </a:ext>
            </a:extLst>
          </p:cNvPr>
          <p:cNvSpPr/>
          <p:nvPr/>
        </p:nvSpPr>
        <p:spPr>
          <a:xfrm>
            <a:off x="2827074" y="4887149"/>
            <a:ext cx="1532581" cy="6742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2"/>
                </a:solidFill>
              </a:rPr>
              <a:t>BCU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91B87AF2-9B43-6197-1FF6-52A854A80ED3}"/>
              </a:ext>
            </a:extLst>
          </p:cNvPr>
          <p:cNvSpPr/>
          <p:nvPr/>
        </p:nvSpPr>
        <p:spPr>
          <a:xfrm>
            <a:off x="9978097" y="1448665"/>
            <a:ext cx="2027947" cy="41228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highlight>
                  <a:srgbClr val="FFFF00"/>
                </a:highlight>
              </a:rPr>
              <a:t>Pracownik</a:t>
            </a:r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54291E83-F522-5DD8-5E52-4B8F253DFF58}"/>
              </a:ext>
            </a:extLst>
          </p:cNvPr>
          <p:cNvSpPr/>
          <p:nvPr/>
        </p:nvSpPr>
        <p:spPr>
          <a:xfrm>
            <a:off x="9534537" y="2290405"/>
            <a:ext cx="1341835" cy="48491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AI/VR/AR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B5ED76E4-9579-DD8F-5AF5-A9DC305D8C5D}"/>
              </a:ext>
            </a:extLst>
          </p:cNvPr>
          <p:cNvSpPr/>
          <p:nvPr/>
        </p:nvSpPr>
        <p:spPr>
          <a:xfrm>
            <a:off x="2832546" y="3091327"/>
            <a:ext cx="1777843" cy="87736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Staże i praktyki</a:t>
            </a:r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242E7D0E-0856-2082-F022-8FDD81A5353F}"/>
              </a:ext>
            </a:extLst>
          </p:cNvPr>
          <p:cNvSpPr/>
          <p:nvPr/>
        </p:nvSpPr>
        <p:spPr>
          <a:xfrm>
            <a:off x="9241562" y="4251576"/>
            <a:ext cx="1654503" cy="48513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robotyzacja</a:t>
            </a: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9B346A7B-F402-97B0-2E92-2C860BB52E52}"/>
              </a:ext>
            </a:extLst>
          </p:cNvPr>
          <p:cNvSpPr/>
          <p:nvPr/>
        </p:nvSpPr>
        <p:spPr>
          <a:xfrm>
            <a:off x="2804436" y="2342753"/>
            <a:ext cx="2562143" cy="4288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Doradztwo zawodowe</a:t>
            </a: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3319A83C-7C4E-C98C-2A22-465FC4D34B0C}"/>
              </a:ext>
            </a:extLst>
          </p:cNvPr>
          <p:cNvSpPr/>
          <p:nvPr/>
        </p:nvSpPr>
        <p:spPr>
          <a:xfrm>
            <a:off x="476239" y="1275794"/>
            <a:ext cx="1437515" cy="59478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Wyniki matur</a:t>
            </a:r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0EBD07DA-7D97-633E-F4D3-12CAB95BAA49}"/>
              </a:ext>
            </a:extLst>
          </p:cNvPr>
          <p:cNvSpPr/>
          <p:nvPr/>
        </p:nvSpPr>
        <p:spPr>
          <a:xfrm>
            <a:off x="3658433" y="1326306"/>
            <a:ext cx="1437515" cy="59478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Wskaźnik</a:t>
            </a:r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8EAEE3A4-E0D4-0B4A-9C27-4667672B07B8}"/>
              </a:ext>
            </a:extLst>
          </p:cNvPr>
          <p:cNvSpPr/>
          <p:nvPr/>
        </p:nvSpPr>
        <p:spPr>
          <a:xfrm>
            <a:off x="1758174" y="4551870"/>
            <a:ext cx="1835457" cy="3990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parametryzacja</a:t>
            </a:r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EB229BA2-8A63-FA0F-D96C-09E8711CEEF5}"/>
              </a:ext>
            </a:extLst>
          </p:cNvPr>
          <p:cNvSpPr/>
          <p:nvPr/>
        </p:nvSpPr>
        <p:spPr>
          <a:xfrm>
            <a:off x="9302045" y="1305645"/>
            <a:ext cx="1093801" cy="489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Zysk</a:t>
            </a:r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FCFF6A45-A2F9-BFD3-456D-88A54B9BE213}"/>
              </a:ext>
            </a:extLst>
          </p:cNvPr>
          <p:cNvSpPr/>
          <p:nvPr/>
        </p:nvSpPr>
        <p:spPr>
          <a:xfrm>
            <a:off x="7072144" y="3695099"/>
            <a:ext cx="1649123" cy="23484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chemeClr val="accent2"/>
                </a:solidFill>
              </a:rPr>
              <a:t>cybersecurity</a:t>
            </a:r>
            <a:endParaRPr lang="pl-PL" sz="1400" dirty="0">
              <a:solidFill>
                <a:schemeClr val="accent2"/>
              </a:solidFill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694D490-8185-E695-E0D4-4C136301A73C}"/>
              </a:ext>
            </a:extLst>
          </p:cNvPr>
          <p:cNvSpPr/>
          <p:nvPr/>
        </p:nvSpPr>
        <p:spPr>
          <a:xfrm>
            <a:off x="6182904" y="1230247"/>
            <a:ext cx="2970470" cy="4442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9071B7B8-CD89-F5CD-8ADF-4B33BFCDDA11}"/>
              </a:ext>
            </a:extLst>
          </p:cNvPr>
          <p:cNvSpPr/>
          <p:nvPr/>
        </p:nvSpPr>
        <p:spPr>
          <a:xfrm>
            <a:off x="7640581" y="1274522"/>
            <a:ext cx="1390157" cy="489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Dobrostan</a:t>
            </a:r>
          </a:p>
        </p:txBody>
      </p:sp>
      <p:sp>
        <p:nvSpPr>
          <p:cNvPr id="45" name="Owal 44">
            <a:extLst>
              <a:ext uri="{FF2B5EF4-FFF2-40B4-BE49-F238E27FC236}">
                <a16:creationId xmlns:a16="http://schemas.microsoft.com/office/drawing/2014/main" id="{933802F5-E96E-1F46-79E2-7410F49AFF08}"/>
              </a:ext>
            </a:extLst>
          </p:cNvPr>
          <p:cNvSpPr/>
          <p:nvPr/>
        </p:nvSpPr>
        <p:spPr>
          <a:xfrm>
            <a:off x="5975468" y="3320309"/>
            <a:ext cx="2688001" cy="3990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Dostępność usług</a:t>
            </a:r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F77E99AC-4ADA-2615-F50C-459CF3F270EA}"/>
              </a:ext>
            </a:extLst>
          </p:cNvPr>
          <p:cNvSpPr/>
          <p:nvPr/>
        </p:nvSpPr>
        <p:spPr>
          <a:xfrm>
            <a:off x="8239176" y="4884667"/>
            <a:ext cx="1593099" cy="6166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Podatki</a:t>
            </a:r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9608ECFD-418F-A201-CC07-212097A99D72}"/>
              </a:ext>
            </a:extLst>
          </p:cNvPr>
          <p:cNvSpPr/>
          <p:nvPr/>
        </p:nvSpPr>
        <p:spPr>
          <a:xfrm>
            <a:off x="7623097" y="2832734"/>
            <a:ext cx="1883332" cy="61759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Rynek pracy</a:t>
            </a:r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8875D960-3F60-FA5A-7D4B-56BBAC50AEB2}"/>
              </a:ext>
            </a:extLst>
          </p:cNvPr>
          <p:cNvSpPr/>
          <p:nvPr/>
        </p:nvSpPr>
        <p:spPr>
          <a:xfrm>
            <a:off x="7795559" y="4690779"/>
            <a:ext cx="2061168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Ścieżki rowerowe</a:t>
            </a:r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BE68513E-3FB9-6512-9AA3-D8828BB85E86}"/>
              </a:ext>
            </a:extLst>
          </p:cNvPr>
          <p:cNvSpPr/>
          <p:nvPr/>
        </p:nvSpPr>
        <p:spPr>
          <a:xfrm>
            <a:off x="6536167" y="5263259"/>
            <a:ext cx="2061168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Baseny</a:t>
            </a:r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87775013-3C46-B777-B05E-757ECD482E7B}"/>
              </a:ext>
            </a:extLst>
          </p:cNvPr>
          <p:cNvSpPr/>
          <p:nvPr/>
        </p:nvSpPr>
        <p:spPr>
          <a:xfrm>
            <a:off x="7916929" y="2550678"/>
            <a:ext cx="2061168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Przedszkola</a:t>
            </a:r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A53FD490-2F59-46A1-CA35-275979043E5E}"/>
              </a:ext>
            </a:extLst>
          </p:cNvPr>
          <p:cNvSpPr/>
          <p:nvPr/>
        </p:nvSpPr>
        <p:spPr>
          <a:xfrm>
            <a:off x="10295579" y="3987534"/>
            <a:ext cx="1786416" cy="4890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Konkurencja</a:t>
            </a:r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06231B36-20EB-E4B2-83F7-7B98A9EE420E}"/>
              </a:ext>
            </a:extLst>
          </p:cNvPr>
          <p:cNvSpPr/>
          <p:nvPr/>
        </p:nvSpPr>
        <p:spPr>
          <a:xfrm>
            <a:off x="9657061" y="4997380"/>
            <a:ext cx="2210163" cy="6166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Strefy ekonomiczne</a:t>
            </a: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3DCA35E0-F026-BB70-DD74-5ADBE507A7D5}"/>
              </a:ext>
            </a:extLst>
          </p:cNvPr>
          <p:cNvSpPr/>
          <p:nvPr/>
        </p:nvSpPr>
        <p:spPr>
          <a:xfrm>
            <a:off x="1646826" y="4004375"/>
            <a:ext cx="983783" cy="36077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B+R</a:t>
            </a:r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5BE104FD-CD72-C3B2-6529-CBCC8FD0D306}"/>
              </a:ext>
            </a:extLst>
          </p:cNvPr>
          <p:cNvSpPr/>
          <p:nvPr/>
        </p:nvSpPr>
        <p:spPr>
          <a:xfrm>
            <a:off x="9979612" y="4621477"/>
            <a:ext cx="2061168" cy="3990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Stabilność otoczenia</a:t>
            </a: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DAC53C4C-08DB-C0C9-AE93-8FB50042DD6D}"/>
              </a:ext>
            </a:extLst>
          </p:cNvPr>
          <p:cNvSpPr/>
          <p:nvPr/>
        </p:nvSpPr>
        <p:spPr>
          <a:xfrm>
            <a:off x="7041342" y="538656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Administracja</a:t>
            </a:r>
            <a:endParaRPr lang="pl-PL" b="1" dirty="0"/>
          </a:p>
        </p:txBody>
      </p:sp>
      <p:sp>
        <p:nvSpPr>
          <p:cNvPr id="56" name="Owal 55">
            <a:extLst>
              <a:ext uri="{FF2B5EF4-FFF2-40B4-BE49-F238E27FC236}">
                <a16:creationId xmlns:a16="http://schemas.microsoft.com/office/drawing/2014/main" id="{A6CB447E-7E90-0AC2-8228-1E50AAFA2C6A}"/>
              </a:ext>
            </a:extLst>
          </p:cNvPr>
          <p:cNvSpPr/>
          <p:nvPr/>
        </p:nvSpPr>
        <p:spPr>
          <a:xfrm>
            <a:off x="9894532" y="2662575"/>
            <a:ext cx="2083446" cy="57645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Globalizacja</a:t>
            </a:r>
          </a:p>
        </p:txBody>
      </p:sp>
      <p:sp>
        <p:nvSpPr>
          <p:cNvPr id="57" name="Owal 56">
            <a:extLst>
              <a:ext uri="{FF2B5EF4-FFF2-40B4-BE49-F238E27FC236}">
                <a16:creationId xmlns:a16="http://schemas.microsoft.com/office/drawing/2014/main" id="{3B019B7E-C879-E30C-702B-8ADCCAEC1839}"/>
              </a:ext>
            </a:extLst>
          </p:cNvPr>
          <p:cNvSpPr/>
          <p:nvPr/>
        </p:nvSpPr>
        <p:spPr>
          <a:xfrm>
            <a:off x="8645091" y="3526739"/>
            <a:ext cx="1957355" cy="6061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Edukacja </a:t>
            </a:r>
            <a:r>
              <a:rPr lang="pl-PL" sz="1600" dirty="0" err="1">
                <a:solidFill>
                  <a:schemeClr val="tx1"/>
                </a:solidFill>
              </a:rPr>
              <a:t>pozaformalna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58" name="Owal 57">
            <a:extLst>
              <a:ext uri="{FF2B5EF4-FFF2-40B4-BE49-F238E27FC236}">
                <a16:creationId xmlns:a16="http://schemas.microsoft.com/office/drawing/2014/main" id="{BD85D3E9-4649-2C78-A6B2-37F6A518A212}"/>
              </a:ext>
            </a:extLst>
          </p:cNvPr>
          <p:cNvSpPr/>
          <p:nvPr/>
        </p:nvSpPr>
        <p:spPr>
          <a:xfrm>
            <a:off x="7062209" y="3935474"/>
            <a:ext cx="2323362" cy="74452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Inwestycje lokalne</a:t>
            </a:r>
          </a:p>
        </p:txBody>
      </p:sp>
      <p:sp>
        <p:nvSpPr>
          <p:cNvPr id="59" name="Owal 58">
            <a:extLst>
              <a:ext uri="{FF2B5EF4-FFF2-40B4-BE49-F238E27FC236}">
                <a16:creationId xmlns:a16="http://schemas.microsoft.com/office/drawing/2014/main" id="{8601F3A9-D4C7-708C-9924-85EF250339FE}"/>
              </a:ext>
            </a:extLst>
          </p:cNvPr>
          <p:cNvSpPr/>
          <p:nvPr/>
        </p:nvSpPr>
        <p:spPr>
          <a:xfrm>
            <a:off x="6084818" y="4853932"/>
            <a:ext cx="2396902" cy="4610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Infrastruktura</a:t>
            </a:r>
          </a:p>
        </p:txBody>
      </p:sp>
      <p:sp>
        <p:nvSpPr>
          <p:cNvPr id="60" name="Owal 59">
            <a:extLst>
              <a:ext uri="{FF2B5EF4-FFF2-40B4-BE49-F238E27FC236}">
                <a16:creationId xmlns:a16="http://schemas.microsoft.com/office/drawing/2014/main" id="{29DFE5EB-B725-51DC-04F1-E3C61DAE9842}"/>
              </a:ext>
            </a:extLst>
          </p:cNvPr>
          <p:cNvSpPr/>
          <p:nvPr/>
        </p:nvSpPr>
        <p:spPr>
          <a:xfrm>
            <a:off x="5733310" y="2751651"/>
            <a:ext cx="2061168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Kwalifikacje</a:t>
            </a:r>
          </a:p>
        </p:txBody>
      </p:sp>
      <p:sp>
        <p:nvSpPr>
          <p:cNvPr id="61" name="Owal 60">
            <a:extLst>
              <a:ext uri="{FF2B5EF4-FFF2-40B4-BE49-F238E27FC236}">
                <a16:creationId xmlns:a16="http://schemas.microsoft.com/office/drawing/2014/main" id="{970CD6FB-D6B2-6C37-95E2-A50C158C8027}"/>
              </a:ext>
            </a:extLst>
          </p:cNvPr>
          <p:cNvSpPr/>
          <p:nvPr/>
        </p:nvSpPr>
        <p:spPr>
          <a:xfrm>
            <a:off x="6817567" y="2260721"/>
            <a:ext cx="2568004" cy="33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Zielona transformacja</a:t>
            </a:r>
          </a:p>
        </p:txBody>
      </p:sp>
      <p:sp>
        <p:nvSpPr>
          <p:cNvPr id="62" name="Owal 61">
            <a:extLst>
              <a:ext uri="{FF2B5EF4-FFF2-40B4-BE49-F238E27FC236}">
                <a16:creationId xmlns:a16="http://schemas.microsoft.com/office/drawing/2014/main" id="{2BD570EB-0C1E-AAD3-CE3D-94DECE5706C9}"/>
              </a:ext>
            </a:extLst>
          </p:cNvPr>
          <p:cNvSpPr/>
          <p:nvPr/>
        </p:nvSpPr>
        <p:spPr>
          <a:xfrm>
            <a:off x="6067839" y="4462171"/>
            <a:ext cx="1401315" cy="36077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2"/>
                </a:solidFill>
              </a:rPr>
              <a:t>cyfryzacja</a:t>
            </a:r>
          </a:p>
        </p:txBody>
      </p:sp>
      <p:sp>
        <p:nvSpPr>
          <p:cNvPr id="63" name="Owal 62">
            <a:extLst>
              <a:ext uri="{FF2B5EF4-FFF2-40B4-BE49-F238E27FC236}">
                <a16:creationId xmlns:a16="http://schemas.microsoft.com/office/drawing/2014/main" id="{CFA12AF1-9C89-7544-F95A-EC2B079EE6AD}"/>
              </a:ext>
            </a:extLst>
          </p:cNvPr>
          <p:cNvSpPr/>
          <p:nvPr/>
        </p:nvSpPr>
        <p:spPr>
          <a:xfrm>
            <a:off x="211713" y="3320309"/>
            <a:ext cx="1331168" cy="99503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tx1"/>
                </a:solidFill>
              </a:rPr>
              <a:t>MEiN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FAED4086-4F74-21A5-2212-CA31EF078AA5}"/>
              </a:ext>
            </a:extLst>
          </p:cNvPr>
          <p:cNvSpPr/>
          <p:nvPr/>
        </p:nvSpPr>
        <p:spPr>
          <a:xfrm>
            <a:off x="7395561" y="1892350"/>
            <a:ext cx="1710384" cy="3524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Urzędnik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49802983-F461-0EE5-E457-827400A1A087}"/>
              </a:ext>
            </a:extLst>
          </p:cNvPr>
          <p:cNvSpPr/>
          <p:nvPr/>
        </p:nvSpPr>
        <p:spPr>
          <a:xfrm>
            <a:off x="9373311" y="1837165"/>
            <a:ext cx="2369412" cy="41228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highlight>
                  <a:srgbClr val="FFFF00"/>
                </a:highlight>
              </a:rPr>
              <a:t>Samozatrudniony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35468DD2-AAAE-9C8D-746E-59FD336932B0}"/>
              </a:ext>
            </a:extLst>
          </p:cNvPr>
          <p:cNvSpPr/>
          <p:nvPr/>
        </p:nvSpPr>
        <p:spPr>
          <a:xfrm>
            <a:off x="4936761" y="4024225"/>
            <a:ext cx="1593099" cy="6166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LLL</a:t>
            </a:r>
          </a:p>
        </p:txBody>
      </p:sp>
    </p:spTree>
    <p:extLst>
      <p:ext uri="{BB962C8B-B14F-4D97-AF65-F5344CB8AC3E}">
        <p14:creationId xmlns:p14="http://schemas.microsoft.com/office/powerpoint/2010/main" val="170223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BED7A-9141-9635-DB55-E6BE1748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814" y="2766218"/>
            <a:ext cx="4568371" cy="1325563"/>
          </a:xfrm>
        </p:spPr>
        <p:txBody>
          <a:bodyPr>
            <a:normAutofit/>
          </a:bodyPr>
          <a:lstStyle/>
          <a:p>
            <a:pPr algn="ctr"/>
            <a:r>
              <a:rPr lang="pl-PL" sz="8800" b="1" strike="sngStrike" dirty="0">
                <a:solidFill>
                  <a:srgbClr val="C00000"/>
                </a:solidFill>
              </a:rPr>
              <a:t>VUCA</a:t>
            </a:r>
          </a:p>
        </p:txBody>
      </p:sp>
    </p:spTree>
    <p:extLst>
      <p:ext uri="{BB962C8B-B14F-4D97-AF65-F5344CB8AC3E}">
        <p14:creationId xmlns:p14="http://schemas.microsoft.com/office/powerpoint/2010/main" val="284613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8914C256-2807-63F5-635E-7437E3F09AA9}"/>
              </a:ext>
            </a:extLst>
          </p:cNvPr>
          <p:cNvGrpSpPr/>
          <p:nvPr/>
        </p:nvGrpSpPr>
        <p:grpSpPr>
          <a:xfrm>
            <a:off x="5398942" y="6216809"/>
            <a:ext cx="6548816" cy="312686"/>
            <a:chOff x="7781149" y="156675"/>
            <a:chExt cx="4636020" cy="378059"/>
          </a:xfrm>
        </p:grpSpPr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614C9FBD-F20C-70AA-135A-63EA3C3FE476}"/>
                </a:ext>
              </a:extLst>
            </p:cNvPr>
            <p:cNvSpPr/>
            <p:nvPr/>
          </p:nvSpPr>
          <p:spPr>
            <a:xfrm>
              <a:off x="7781149" y="156675"/>
              <a:ext cx="1198320" cy="37805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rgbClr val="C00000"/>
                  </a:solidFill>
                </a:rPr>
                <a:t>TALENT</a:t>
              </a: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E90330E-4D28-B1E0-5071-7B986B099BB6}"/>
                </a:ext>
              </a:extLst>
            </p:cNvPr>
            <p:cNvSpPr txBox="1"/>
            <p:nvPr/>
          </p:nvSpPr>
          <p:spPr>
            <a:xfrm>
              <a:off x="8979469" y="162609"/>
              <a:ext cx="3437700" cy="37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bg1"/>
                  </a:solidFill>
                </a:rPr>
                <a:t>uczeń/student/pracownik/przedsiębiorca/urzędnik/nauczyciel</a:t>
              </a:r>
            </a:p>
          </p:txBody>
        </p:sp>
      </p:grpSp>
      <p:pic>
        <p:nvPicPr>
          <p:cNvPr id="8" name="Symbol zastępczy zawartości 11">
            <a:extLst>
              <a:ext uri="{FF2B5EF4-FFF2-40B4-BE49-F238E27FC236}">
                <a16:creationId xmlns:a16="http://schemas.microsoft.com/office/drawing/2014/main" id="{ED42AA6F-7734-842A-8421-06CC9651F9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305" y="2403145"/>
            <a:ext cx="5144695" cy="330478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832DF50-97A6-D65D-71D6-610D9259974B}"/>
              </a:ext>
            </a:extLst>
          </p:cNvPr>
          <p:cNvSpPr txBox="1"/>
          <p:nvPr/>
        </p:nvSpPr>
        <p:spPr>
          <a:xfrm>
            <a:off x="1052031" y="920260"/>
            <a:ext cx="10087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Zintegrowana Strategia Umiejętności 2030 (ZSU 2030)</a:t>
            </a:r>
            <a:r>
              <a:rPr lang="pl-PL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pl-PL" sz="1200" dirty="0">
              <a:highlight>
                <a:srgbClr val="FFFF00"/>
              </a:highligh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A78AF22-2E7E-BC91-4561-9FDD32306FA7}"/>
              </a:ext>
            </a:extLst>
          </p:cNvPr>
          <p:cNvSpPr txBox="1"/>
          <p:nvPr/>
        </p:nvSpPr>
        <p:spPr>
          <a:xfrm>
            <a:off x="1992406" y="320931"/>
            <a:ext cx="8207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Zintegrowany System Kwalifikacji (ZSK)</a:t>
            </a:r>
            <a:r>
              <a:rPr lang="pl-PL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pl-PL" sz="1200" dirty="0">
              <a:highlight>
                <a:srgbClr val="FFFF00"/>
              </a:highlight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05A2836-E1F4-621A-302A-81EF476FC3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3145"/>
            <a:ext cx="5957247" cy="339802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306B1D4-F238-6BC6-1B0B-6A6B51BDF8F4}"/>
              </a:ext>
            </a:extLst>
          </p:cNvPr>
          <p:cNvSpPr txBox="1"/>
          <p:nvPr/>
        </p:nvSpPr>
        <p:spPr>
          <a:xfrm>
            <a:off x="5266482" y="3429000"/>
            <a:ext cx="1883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zawód</a:t>
            </a:r>
            <a:endParaRPr lang="pl-PL" sz="4000" dirty="0"/>
          </a:p>
        </p:txBody>
      </p:sp>
      <p:sp>
        <p:nvSpPr>
          <p:cNvPr id="17" name="Mnożenie 16">
            <a:extLst>
              <a:ext uri="{FF2B5EF4-FFF2-40B4-BE49-F238E27FC236}">
                <a16:creationId xmlns:a16="http://schemas.microsoft.com/office/drawing/2014/main" id="{2A78154C-05FA-087E-FE34-42A193D3137F}"/>
              </a:ext>
            </a:extLst>
          </p:cNvPr>
          <p:cNvSpPr/>
          <p:nvPr/>
        </p:nvSpPr>
        <p:spPr>
          <a:xfrm>
            <a:off x="5266482" y="3022627"/>
            <a:ext cx="1936545" cy="1605575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34FFC80-9706-87E0-B48A-3FCB853CBBDE}"/>
              </a:ext>
            </a:extLst>
          </p:cNvPr>
          <p:cNvSpPr txBox="1"/>
          <p:nvPr/>
        </p:nvSpPr>
        <p:spPr>
          <a:xfrm>
            <a:off x="2157732" y="1733662"/>
            <a:ext cx="1943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kompetencje</a:t>
            </a:r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BF31745-587C-7E48-4356-EBEB56A2A3B2}"/>
              </a:ext>
            </a:extLst>
          </p:cNvPr>
          <p:cNvSpPr txBox="1"/>
          <p:nvPr/>
        </p:nvSpPr>
        <p:spPr>
          <a:xfrm>
            <a:off x="5273762" y="1733662"/>
            <a:ext cx="1943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kwalifikacje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9A40C1A-FFB8-3B31-14AA-806DFC9F5CA5}"/>
              </a:ext>
            </a:extLst>
          </p:cNvPr>
          <p:cNvSpPr txBox="1"/>
          <p:nvPr/>
        </p:nvSpPr>
        <p:spPr>
          <a:xfrm>
            <a:off x="8714452" y="1733662"/>
            <a:ext cx="1943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umiejętności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8004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6791E385-B287-C70C-2530-BC752788FF1C}"/>
              </a:ext>
            </a:extLst>
          </p:cNvPr>
          <p:cNvSpPr/>
          <p:nvPr/>
        </p:nvSpPr>
        <p:spPr>
          <a:xfrm>
            <a:off x="623087" y="4130318"/>
            <a:ext cx="582626" cy="5641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41F72074-E2D8-4F8A-4131-E2F277D44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6" y="1605618"/>
            <a:ext cx="11079637" cy="4125879"/>
          </a:xfrm>
        </p:spPr>
        <p:txBody>
          <a:bodyPr anchor="ctr"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Umiejętności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podstawowe, 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przekrojowe i zawodowe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 dzieci, młodzieży i dorosłych.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Rozwijanie 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umiejętności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w edukacji formalnej – 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kadry zarządzające.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Rozwijanie 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umiejętności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w edukacji formalnej – 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kadry uczące.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Rozwijanie umiejętności poza edukacją formalną.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Rozwijanie i wykorzystywanie 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umiejętności w miejscu pracy.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Doradztwo zawodowe.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Współpraca pracodawców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z edukacją formalną i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pozaformalną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Planowanie uczenia się przez całe życie i 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potwierdzenie umiejętności.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F07021F-C879-ACDD-0561-9FB57E1F8C4C}"/>
              </a:ext>
            </a:extLst>
          </p:cNvPr>
          <p:cNvSpPr txBox="1"/>
          <p:nvPr/>
        </p:nvSpPr>
        <p:spPr>
          <a:xfrm>
            <a:off x="1919119" y="418617"/>
            <a:ext cx="835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OBSZARY ODDZIAŁYWANIA ZSU 2030</a:t>
            </a:r>
          </a:p>
        </p:txBody>
      </p:sp>
    </p:spTree>
    <p:extLst>
      <p:ext uri="{BB962C8B-B14F-4D97-AF65-F5344CB8AC3E}">
        <p14:creationId xmlns:p14="http://schemas.microsoft.com/office/powerpoint/2010/main" val="281952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załka w górę i w dół 1">
            <a:extLst>
              <a:ext uri="{FF2B5EF4-FFF2-40B4-BE49-F238E27FC236}">
                <a16:creationId xmlns:a16="http://schemas.microsoft.com/office/drawing/2014/main" id="{16931597-0742-0E6C-B446-49E062628DB8}"/>
              </a:ext>
            </a:extLst>
          </p:cNvPr>
          <p:cNvSpPr/>
          <p:nvPr/>
        </p:nvSpPr>
        <p:spPr>
          <a:xfrm rot="1936590">
            <a:off x="2553450" y="-52079"/>
            <a:ext cx="2136099" cy="4446921"/>
          </a:xfrm>
          <a:prstGeom prst="up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Przemysł 4.0</a:t>
            </a:r>
          </a:p>
        </p:txBody>
      </p:sp>
      <p:sp>
        <p:nvSpPr>
          <p:cNvPr id="3" name="Strzałka w górę i w dół 2">
            <a:extLst>
              <a:ext uri="{FF2B5EF4-FFF2-40B4-BE49-F238E27FC236}">
                <a16:creationId xmlns:a16="http://schemas.microsoft.com/office/drawing/2014/main" id="{29EA1C01-44BD-862E-B4BF-152DB2BDE0B1}"/>
              </a:ext>
            </a:extLst>
          </p:cNvPr>
          <p:cNvSpPr/>
          <p:nvPr/>
        </p:nvSpPr>
        <p:spPr>
          <a:xfrm rot="19616525">
            <a:off x="7179090" y="-17702"/>
            <a:ext cx="2005830" cy="4446921"/>
          </a:xfrm>
          <a:prstGeom prst="upDownArrow">
            <a:avLst/>
          </a:prstGeom>
          <a:solidFill>
            <a:srgbClr val="E7B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Życie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wspomagane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technologią</a:t>
            </a:r>
          </a:p>
        </p:txBody>
      </p:sp>
      <p:sp>
        <p:nvSpPr>
          <p:cNvPr id="4" name="Strzałka w górę i w dół 3">
            <a:extLst>
              <a:ext uri="{FF2B5EF4-FFF2-40B4-BE49-F238E27FC236}">
                <a16:creationId xmlns:a16="http://schemas.microsoft.com/office/drawing/2014/main" id="{29DAB489-C7B5-1CA2-0223-E4727870640F}"/>
              </a:ext>
            </a:extLst>
          </p:cNvPr>
          <p:cNvSpPr/>
          <p:nvPr/>
        </p:nvSpPr>
        <p:spPr>
          <a:xfrm rot="5400000">
            <a:off x="5041524" y="2044442"/>
            <a:ext cx="1804670" cy="5589224"/>
          </a:xfrm>
          <a:prstGeom prst="upDownArrow">
            <a:avLst/>
          </a:prstGeom>
          <a:solidFill>
            <a:srgbClr val="F8D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Zielony Ład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E228732-1CDC-98DA-64CA-2849E1195F33}"/>
              </a:ext>
            </a:extLst>
          </p:cNvPr>
          <p:cNvGrpSpPr/>
          <p:nvPr/>
        </p:nvGrpSpPr>
        <p:grpSpPr>
          <a:xfrm>
            <a:off x="3922271" y="667600"/>
            <a:ext cx="4001439" cy="3230989"/>
            <a:chOff x="4426074" y="841798"/>
            <a:chExt cx="4001439" cy="3230989"/>
          </a:xfrm>
        </p:grpSpPr>
        <p:sp>
          <p:nvSpPr>
            <p:cNvPr id="5" name="Trójkąt 4">
              <a:extLst>
                <a:ext uri="{FF2B5EF4-FFF2-40B4-BE49-F238E27FC236}">
                  <a16:creationId xmlns:a16="http://schemas.microsoft.com/office/drawing/2014/main" id="{89626C77-E452-DF0F-6B09-D2C3E948E2DF}"/>
                </a:ext>
              </a:extLst>
            </p:cNvPr>
            <p:cNvSpPr/>
            <p:nvPr/>
          </p:nvSpPr>
          <p:spPr>
            <a:xfrm>
              <a:off x="5445599" y="841798"/>
              <a:ext cx="1959614" cy="1585224"/>
            </a:xfrm>
            <a:prstGeom prst="triangle">
              <a:avLst/>
            </a:prstGeom>
            <a:solidFill>
              <a:srgbClr val="BB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/>
                <a:t>Chemia i medycyna</a:t>
              </a:r>
            </a:p>
          </p:txBody>
        </p:sp>
        <p:sp>
          <p:nvSpPr>
            <p:cNvPr id="7" name="Trójkąt 6">
              <a:extLst>
                <a:ext uri="{FF2B5EF4-FFF2-40B4-BE49-F238E27FC236}">
                  <a16:creationId xmlns:a16="http://schemas.microsoft.com/office/drawing/2014/main" id="{1D38ABE2-DA6B-CA7B-C4E2-6B3F2178B506}"/>
                </a:ext>
              </a:extLst>
            </p:cNvPr>
            <p:cNvSpPr/>
            <p:nvPr/>
          </p:nvSpPr>
          <p:spPr>
            <a:xfrm>
              <a:off x="4426074" y="2494128"/>
              <a:ext cx="1886046" cy="1556248"/>
            </a:xfrm>
            <a:prstGeom prst="triangle">
              <a:avLst/>
            </a:prstGeom>
            <a:solidFill>
              <a:srgbClr val="FFD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pl-PL" sz="1400" dirty="0">
                  <a:solidFill>
                    <a:schemeClr val="tx1"/>
                  </a:solidFill>
                </a:rPr>
                <a:t>Auto-</a:t>
              </a:r>
              <a:r>
                <a:rPr lang="pl-PL" sz="1400" dirty="0" err="1">
                  <a:solidFill>
                    <a:schemeClr val="tx1"/>
                  </a:solidFill>
                </a:rPr>
                <a:t>Moto</a:t>
              </a:r>
              <a:r>
                <a:rPr lang="pl-PL" sz="1400" dirty="0">
                  <a:solidFill>
                    <a:schemeClr val="tx1"/>
                  </a:solidFill>
                </a:rPr>
                <a:t>-Aero-Space</a:t>
              </a:r>
            </a:p>
          </p:txBody>
        </p:sp>
        <p:sp>
          <p:nvSpPr>
            <p:cNvPr id="8" name="Trójkąt 7">
              <a:extLst>
                <a:ext uri="{FF2B5EF4-FFF2-40B4-BE49-F238E27FC236}">
                  <a16:creationId xmlns:a16="http://schemas.microsoft.com/office/drawing/2014/main" id="{A137E489-6743-9C59-F3F8-6B84C5548749}"/>
                </a:ext>
              </a:extLst>
            </p:cNvPr>
            <p:cNvSpPr/>
            <p:nvPr/>
          </p:nvSpPr>
          <p:spPr>
            <a:xfrm>
              <a:off x="6541467" y="2487562"/>
              <a:ext cx="1886046" cy="1556248"/>
            </a:xfrm>
            <a:prstGeom prst="triangle">
              <a:avLst/>
            </a:prstGeom>
            <a:solidFill>
              <a:srgbClr val="FFBD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chemeClr val="tx1"/>
                  </a:solidFill>
                </a:rPr>
                <a:t>Surowce naturalne i wtórne</a:t>
              </a:r>
            </a:p>
          </p:txBody>
        </p:sp>
        <p:sp>
          <p:nvSpPr>
            <p:cNvPr id="12" name="Trójkąt 11">
              <a:extLst>
                <a:ext uri="{FF2B5EF4-FFF2-40B4-BE49-F238E27FC236}">
                  <a16:creationId xmlns:a16="http://schemas.microsoft.com/office/drawing/2014/main" id="{C5AAB146-F694-2B0F-CDF0-171872EBF52A}"/>
                </a:ext>
              </a:extLst>
            </p:cNvPr>
            <p:cNvSpPr/>
            <p:nvPr/>
          </p:nvSpPr>
          <p:spPr>
            <a:xfrm rot="10800000">
              <a:off x="5446987" y="2487563"/>
              <a:ext cx="1959614" cy="1585224"/>
            </a:xfrm>
            <a:prstGeom prst="triangle">
              <a:avLst/>
            </a:prstGeom>
            <a:solidFill>
              <a:srgbClr val="FFE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/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825E75B8-F46D-B73F-743B-D99C822C7F18}"/>
                </a:ext>
              </a:extLst>
            </p:cNvPr>
            <p:cNvSpPr txBox="1"/>
            <p:nvPr/>
          </p:nvSpPr>
          <p:spPr>
            <a:xfrm>
              <a:off x="5769253" y="2641111"/>
              <a:ext cx="131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tx1"/>
                  </a:solidFill>
                </a:rPr>
                <a:t>Maszyny</a:t>
              </a:r>
            </a:p>
            <a:p>
              <a:pPr algn="ctr"/>
              <a:r>
                <a:rPr lang="pl-PL" sz="1400" dirty="0">
                  <a:solidFill>
                    <a:schemeClr val="tx1"/>
                  </a:solidFill>
                </a:rPr>
                <a:t>i urządzenia</a:t>
              </a:r>
            </a:p>
          </p:txBody>
        </p:sp>
      </p:grpSp>
      <p:pic>
        <p:nvPicPr>
          <p:cNvPr id="15" name="Obraz 14">
            <a:extLst>
              <a:ext uri="{FF2B5EF4-FFF2-40B4-BE49-F238E27FC236}">
                <a16:creationId xmlns:a16="http://schemas.microsoft.com/office/drawing/2014/main" id="{3490CB8A-9CE9-7F2E-EDB4-8E2FCF325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890" y="169934"/>
            <a:ext cx="2360177" cy="14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8F687678-1F98-7BB6-1D72-80465DBA05A1}"/>
              </a:ext>
            </a:extLst>
          </p:cNvPr>
          <p:cNvSpPr/>
          <p:nvPr/>
        </p:nvSpPr>
        <p:spPr>
          <a:xfrm>
            <a:off x="279910" y="395416"/>
            <a:ext cx="11798808" cy="6179044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dirty="0">
                <a:solidFill>
                  <a:schemeClr val="accent6"/>
                </a:solidFill>
              </a:rPr>
              <a:t>    </a:t>
            </a:r>
            <a:r>
              <a:rPr lang="pl-PL" sz="3200" dirty="0">
                <a:solidFill>
                  <a:schemeClr val="accent6"/>
                </a:solidFill>
              </a:rPr>
              <a:t>Jakość życia w połączonym świecie</a:t>
            </a:r>
          </a:p>
          <a:p>
            <a:pPr algn="r"/>
            <a:endParaRPr lang="pl-PL" sz="2800" dirty="0">
              <a:solidFill>
                <a:schemeClr val="accent6"/>
              </a:solidFill>
            </a:endParaRPr>
          </a:p>
          <a:p>
            <a:pPr algn="r"/>
            <a:endParaRPr lang="pl-PL" sz="2800" dirty="0">
              <a:solidFill>
                <a:schemeClr val="accent6"/>
              </a:solidFill>
            </a:endParaRPr>
          </a:p>
          <a:p>
            <a:pPr algn="r"/>
            <a:endParaRPr lang="pl-PL" sz="2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6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  <a:p>
            <a:pPr algn="r"/>
            <a:endParaRPr lang="pl-PL" sz="1400" dirty="0">
              <a:solidFill>
                <a:schemeClr val="accent2"/>
              </a:solidFill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0C2A7800-1673-F7D9-4221-73C4898C64EA}"/>
              </a:ext>
            </a:extLst>
          </p:cNvPr>
          <p:cNvSpPr/>
          <p:nvPr/>
        </p:nvSpPr>
        <p:spPr>
          <a:xfrm>
            <a:off x="7621083" y="3515367"/>
            <a:ext cx="1805501" cy="8535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TALENT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15A74C0-4462-6379-D73D-CD51D228D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96" y="2032616"/>
            <a:ext cx="4683884" cy="2310486"/>
          </a:xfrm>
          <a:prstGeom prst="rect">
            <a:avLst/>
          </a:prstGeom>
        </p:spPr>
      </p:pic>
      <p:sp>
        <p:nvSpPr>
          <p:cNvPr id="10" name="Owal 9">
            <a:extLst>
              <a:ext uri="{FF2B5EF4-FFF2-40B4-BE49-F238E27FC236}">
                <a16:creationId xmlns:a16="http://schemas.microsoft.com/office/drawing/2014/main" id="{1472BAEA-7710-8EC8-7B74-89584E5A9EAB}"/>
              </a:ext>
            </a:extLst>
          </p:cNvPr>
          <p:cNvSpPr/>
          <p:nvPr/>
        </p:nvSpPr>
        <p:spPr>
          <a:xfrm>
            <a:off x="6039410" y="3212757"/>
            <a:ext cx="1603714" cy="1212475"/>
          </a:xfrm>
          <a:prstGeom prst="ellipse">
            <a:avLst/>
          </a:prstGeom>
          <a:solidFill>
            <a:srgbClr val="FFFF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ZSK</a:t>
            </a:r>
          </a:p>
          <a:p>
            <a:pPr algn="ctr"/>
            <a:r>
              <a:rPr lang="pl-PL" sz="1600" dirty="0">
                <a:solidFill>
                  <a:srgbClr val="C00000"/>
                </a:solidFill>
              </a:rPr>
              <a:t>ZSU 2030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2BF033D3-34E5-A1C4-A5C0-D8A0ED059E45}"/>
              </a:ext>
            </a:extLst>
          </p:cNvPr>
          <p:cNvGrpSpPr/>
          <p:nvPr/>
        </p:nvGrpSpPr>
        <p:grpSpPr>
          <a:xfrm>
            <a:off x="4844863" y="1665885"/>
            <a:ext cx="5738195" cy="4297936"/>
            <a:chOff x="5385258" y="1171537"/>
            <a:chExt cx="5738195" cy="4297936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E0BF96CE-C663-E9D2-914E-D4B23136B079}"/>
                </a:ext>
              </a:extLst>
            </p:cNvPr>
            <p:cNvSpPr/>
            <p:nvPr/>
          </p:nvSpPr>
          <p:spPr>
            <a:xfrm>
              <a:off x="7931903" y="1171537"/>
              <a:ext cx="2361801" cy="162039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>
                  <a:solidFill>
                    <a:schemeClr val="accent2"/>
                  </a:solidFill>
                </a:rPr>
                <a:t>Praca</a:t>
              </a:r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42E01CEA-355E-1025-FDF9-910803B36825}"/>
                </a:ext>
              </a:extLst>
            </p:cNvPr>
            <p:cNvSpPr/>
            <p:nvPr/>
          </p:nvSpPr>
          <p:spPr>
            <a:xfrm>
              <a:off x="9231745" y="3857157"/>
              <a:ext cx="1891708" cy="142421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>
                  <a:solidFill>
                    <a:schemeClr val="accent2"/>
                  </a:solidFill>
                </a:rPr>
                <a:t>Uczelnia</a:t>
              </a:r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DC6D8B32-2441-F4C0-8AB6-561DC9A89A59}"/>
                </a:ext>
              </a:extLst>
            </p:cNvPr>
            <p:cNvSpPr/>
            <p:nvPr/>
          </p:nvSpPr>
          <p:spPr>
            <a:xfrm>
              <a:off x="5385258" y="3869982"/>
              <a:ext cx="3011463" cy="159949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>
                  <a:solidFill>
                    <a:schemeClr val="accent2"/>
                  </a:solidFill>
                </a:rPr>
                <a:t>Szkoła</a:t>
              </a:r>
            </a:p>
          </p:txBody>
        </p:sp>
      </p:grpSp>
      <p:sp>
        <p:nvSpPr>
          <p:cNvPr id="12" name="Owal 11">
            <a:extLst>
              <a:ext uri="{FF2B5EF4-FFF2-40B4-BE49-F238E27FC236}">
                <a16:creationId xmlns:a16="http://schemas.microsoft.com/office/drawing/2014/main" id="{6144C988-DBCA-BE06-58C5-9924A595EA6E}"/>
              </a:ext>
            </a:extLst>
          </p:cNvPr>
          <p:cNvSpPr/>
          <p:nvPr/>
        </p:nvSpPr>
        <p:spPr>
          <a:xfrm>
            <a:off x="7264914" y="2853489"/>
            <a:ext cx="958207" cy="668741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2"/>
                </a:solidFill>
              </a:rPr>
              <a:t>Staże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7BE7D529-5891-F5A4-B1FF-3F029AC9B16E}"/>
              </a:ext>
            </a:extLst>
          </p:cNvPr>
          <p:cNvSpPr/>
          <p:nvPr/>
        </p:nvSpPr>
        <p:spPr>
          <a:xfrm>
            <a:off x="7447833" y="4469133"/>
            <a:ext cx="1513259" cy="34924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2"/>
                </a:solidFill>
              </a:rPr>
              <a:t>Diagnoza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63868C3C-8C89-3E87-C253-E8DDDDC22B5E}"/>
              </a:ext>
            </a:extLst>
          </p:cNvPr>
          <p:cNvSpPr/>
          <p:nvPr/>
        </p:nvSpPr>
        <p:spPr>
          <a:xfrm>
            <a:off x="7092226" y="4824734"/>
            <a:ext cx="1916864" cy="68696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2"/>
                </a:solidFill>
              </a:rPr>
              <a:t>Kompetencje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1DE2D2A9-D9ED-7118-557D-B4881B49AFA4}"/>
              </a:ext>
            </a:extLst>
          </p:cNvPr>
          <p:cNvSpPr/>
          <p:nvPr/>
        </p:nvSpPr>
        <p:spPr>
          <a:xfrm>
            <a:off x="9371860" y="3616130"/>
            <a:ext cx="2270195" cy="930029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2"/>
                </a:solidFill>
              </a:rPr>
              <a:t>Kwalifikacje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770348F7-3218-A1B9-40B8-60DDE6D014C0}"/>
              </a:ext>
            </a:extLst>
          </p:cNvPr>
          <p:cNvSpPr/>
          <p:nvPr/>
        </p:nvSpPr>
        <p:spPr>
          <a:xfrm>
            <a:off x="9055955" y="2906706"/>
            <a:ext cx="2222373" cy="69622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>
                <a:solidFill>
                  <a:schemeClr val="accent2"/>
                </a:solidFill>
              </a:rPr>
              <a:t>onboarding</a:t>
            </a:r>
            <a:endParaRPr lang="pl-PL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0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BED7A-9141-9635-DB55-E6BE1748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814" y="2766218"/>
            <a:ext cx="4568371" cy="1325563"/>
          </a:xfrm>
        </p:spPr>
        <p:txBody>
          <a:bodyPr>
            <a:normAutofit/>
          </a:bodyPr>
          <a:lstStyle/>
          <a:p>
            <a:pPr algn="ctr"/>
            <a:r>
              <a:rPr lang="pl-PL" sz="8800" b="1" dirty="0">
                <a:solidFill>
                  <a:srgbClr val="C00000"/>
                </a:solidFill>
              </a:rPr>
              <a:t>Róbmy to</a:t>
            </a:r>
            <a:endParaRPr lang="pl-PL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7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DA1B319F-08E4-B3DB-9FB7-4CC8BE9D7718}"/>
              </a:ext>
            </a:extLst>
          </p:cNvPr>
          <p:cNvGrpSpPr/>
          <p:nvPr/>
        </p:nvGrpSpPr>
        <p:grpSpPr>
          <a:xfrm>
            <a:off x="3062206" y="2382017"/>
            <a:ext cx="6089890" cy="797787"/>
            <a:chOff x="2260463" y="2429431"/>
            <a:chExt cx="6089890" cy="797787"/>
          </a:xfrm>
        </p:grpSpPr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43E3AFC3-50DE-DE60-2B4E-FC3E0D28A1B3}"/>
                </a:ext>
              </a:extLst>
            </p:cNvPr>
            <p:cNvSpPr/>
            <p:nvPr/>
          </p:nvSpPr>
          <p:spPr>
            <a:xfrm>
              <a:off x="4289605" y="244117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F95F3D43-5025-FA16-F170-0014AF17FDEE}"/>
                </a:ext>
              </a:extLst>
            </p:cNvPr>
            <p:cNvSpPr/>
            <p:nvPr/>
          </p:nvSpPr>
          <p:spPr>
            <a:xfrm>
              <a:off x="3611397" y="244117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A4C1A9DF-3DCB-6D3C-CAEF-952F3C42C11C}"/>
                </a:ext>
              </a:extLst>
            </p:cNvPr>
            <p:cNvSpPr/>
            <p:nvPr/>
          </p:nvSpPr>
          <p:spPr>
            <a:xfrm>
              <a:off x="2928060" y="2449195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78862AFF-264A-32D8-CD56-BF60DB280A3F}"/>
                </a:ext>
              </a:extLst>
            </p:cNvPr>
            <p:cNvSpPr/>
            <p:nvPr/>
          </p:nvSpPr>
          <p:spPr>
            <a:xfrm>
              <a:off x="4933682" y="2451106"/>
              <a:ext cx="769044" cy="7604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C517AFC3-84D7-5929-1255-8DD8C2459B38}"/>
                </a:ext>
              </a:extLst>
            </p:cNvPr>
            <p:cNvSpPr/>
            <p:nvPr/>
          </p:nvSpPr>
          <p:spPr>
            <a:xfrm>
              <a:off x="5592846" y="245440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DDF08A34-86F9-2AA7-D644-E59D69C9CF03}"/>
                </a:ext>
              </a:extLst>
            </p:cNvPr>
            <p:cNvSpPr/>
            <p:nvPr/>
          </p:nvSpPr>
          <p:spPr>
            <a:xfrm>
              <a:off x="6254261" y="243195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A8874CED-B0E7-C710-B1A2-99A3C83EA751}"/>
                </a:ext>
              </a:extLst>
            </p:cNvPr>
            <p:cNvSpPr/>
            <p:nvPr/>
          </p:nvSpPr>
          <p:spPr>
            <a:xfrm>
              <a:off x="6917786" y="2429431"/>
              <a:ext cx="769044" cy="7604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258C2532-3779-60E0-C0FD-E02C5E7BDB16}"/>
                </a:ext>
              </a:extLst>
            </p:cNvPr>
            <p:cNvSpPr/>
            <p:nvPr/>
          </p:nvSpPr>
          <p:spPr>
            <a:xfrm>
              <a:off x="7581309" y="243195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54" name="Obraz 53">
              <a:extLst>
                <a:ext uri="{FF2B5EF4-FFF2-40B4-BE49-F238E27FC236}">
                  <a16:creationId xmlns:a16="http://schemas.microsoft.com/office/drawing/2014/main" id="{0F50C6E2-720D-D575-C3D8-373580956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8174" y="2560294"/>
              <a:ext cx="502710" cy="498674"/>
            </a:xfrm>
            <a:prstGeom prst="rect">
              <a:avLst/>
            </a:prstGeom>
          </p:spPr>
        </p:pic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8EBCEC0-2ED0-142C-9586-4C6FDEDA7DDC}"/>
                </a:ext>
              </a:extLst>
            </p:cNvPr>
            <p:cNvSpPr/>
            <p:nvPr/>
          </p:nvSpPr>
          <p:spPr>
            <a:xfrm>
              <a:off x="4902959" y="2635728"/>
              <a:ext cx="2871096" cy="390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6" name="Obraz 55">
              <a:extLst>
                <a:ext uri="{FF2B5EF4-FFF2-40B4-BE49-F238E27FC236}">
                  <a16:creationId xmlns:a16="http://schemas.microsoft.com/office/drawing/2014/main" id="{BDC9D4E8-565A-D824-8378-A09EA01B0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3225" y="2553786"/>
              <a:ext cx="444978" cy="557989"/>
            </a:xfrm>
            <a:prstGeom prst="rect">
              <a:avLst/>
            </a:prstGeom>
          </p:spPr>
        </p:pic>
        <p:pic>
          <p:nvPicPr>
            <p:cNvPr id="57" name="Obraz 56">
              <a:extLst>
                <a:ext uri="{FF2B5EF4-FFF2-40B4-BE49-F238E27FC236}">
                  <a16:creationId xmlns:a16="http://schemas.microsoft.com/office/drawing/2014/main" id="{419BAF5E-C080-1019-5F5C-FA4E98DF0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3272" y="2576071"/>
              <a:ext cx="506413" cy="510941"/>
            </a:xfrm>
            <a:prstGeom prst="rect">
              <a:avLst/>
            </a:prstGeom>
          </p:spPr>
        </p:pic>
        <p:pic>
          <p:nvPicPr>
            <p:cNvPr id="58" name="Obraz 57">
              <a:extLst>
                <a:ext uri="{FF2B5EF4-FFF2-40B4-BE49-F238E27FC236}">
                  <a16:creationId xmlns:a16="http://schemas.microsoft.com/office/drawing/2014/main" id="{EB769336-DEC0-4324-20B2-A91562A91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2061" y="2549483"/>
              <a:ext cx="475106" cy="537527"/>
            </a:xfrm>
            <a:prstGeom prst="rect">
              <a:avLst/>
            </a:prstGeom>
          </p:spPr>
        </p:pic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D7E14727-A186-C2C1-69DA-76C3632C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776" y="2574913"/>
              <a:ext cx="506665" cy="495467"/>
            </a:xfrm>
            <a:prstGeom prst="rect">
              <a:avLst/>
            </a:prstGeom>
          </p:spPr>
        </p:pic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D748489C-6F3F-DF94-4638-A05F89B54206}"/>
                </a:ext>
              </a:extLst>
            </p:cNvPr>
            <p:cNvSpPr/>
            <p:nvPr/>
          </p:nvSpPr>
          <p:spPr>
            <a:xfrm>
              <a:off x="2260463" y="246681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1" name="Obraz 60">
              <a:extLst>
                <a:ext uri="{FF2B5EF4-FFF2-40B4-BE49-F238E27FC236}">
                  <a16:creationId xmlns:a16="http://schemas.microsoft.com/office/drawing/2014/main" id="{5B695A93-117F-64FE-A454-7F8480819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387" y="2595426"/>
              <a:ext cx="470440" cy="512221"/>
            </a:xfrm>
            <a:prstGeom prst="rect">
              <a:avLst/>
            </a:prstGeom>
          </p:spPr>
        </p:pic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CDF9521E-37F2-9BF0-F1AD-FD2FF3F3F3D5}"/>
                </a:ext>
              </a:extLst>
            </p:cNvPr>
            <p:cNvSpPr/>
            <p:nvPr/>
          </p:nvSpPr>
          <p:spPr>
            <a:xfrm>
              <a:off x="2887827" y="2645630"/>
              <a:ext cx="2171020" cy="371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3" name="Obraz 62">
              <a:extLst>
                <a:ext uri="{FF2B5EF4-FFF2-40B4-BE49-F238E27FC236}">
                  <a16:creationId xmlns:a16="http://schemas.microsoft.com/office/drawing/2014/main" id="{E7441763-EF74-5D02-8448-E1D88F5A1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736" y="2586325"/>
              <a:ext cx="500386" cy="484055"/>
            </a:xfrm>
            <a:prstGeom prst="rect">
              <a:avLst/>
            </a:prstGeom>
          </p:spPr>
        </p:pic>
        <p:pic>
          <p:nvPicPr>
            <p:cNvPr id="64" name="Obraz 63">
              <a:extLst>
                <a:ext uri="{FF2B5EF4-FFF2-40B4-BE49-F238E27FC236}">
                  <a16:creationId xmlns:a16="http://schemas.microsoft.com/office/drawing/2014/main" id="{136BBB6F-B8DC-E8B0-634A-46057DE8F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1417" y="2582295"/>
              <a:ext cx="503691" cy="513568"/>
            </a:xfrm>
            <a:prstGeom prst="rect">
              <a:avLst/>
            </a:prstGeom>
          </p:spPr>
        </p:pic>
        <p:pic>
          <p:nvPicPr>
            <p:cNvPr id="65" name="Obraz 64">
              <a:extLst>
                <a:ext uri="{FF2B5EF4-FFF2-40B4-BE49-F238E27FC236}">
                  <a16:creationId xmlns:a16="http://schemas.microsoft.com/office/drawing/2014/main" id="{92426D48-8098-528A-6B40-8CCC27B5D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6572" y="2570511"/>
              <a:ext cx="420171" cy="537137"/>
            </a:xfrm>
            <a:prstGeom prst="rect">
              <a:avLst/>
            </a:prstGeom>
          </p:spPr>
        </p:pic>
      </p:grpSp>
      <p:sp>
        <p:nvSpPr>
          <p:cNvPr id="66" name="Prostokąt 65">
            <a:extLst>
              <a:ext uri="{FF2B5EF4-FFF2-40B4-BE49-F238E27FC236}">
                <a16:creationId xmlns:a16="http://schemas.microsoft.com/office/drawing/2014/main" id="{3471000E-B986-36DA-C7AB-9B5433F31F07}"/>
              </a:ext>
            </a:extLst>
          </p:cNvPr>
          <p:cNvSpPr/>
          <p:nvPr/>
        </p:nvSpPr>
        <p:spPr>
          <a:xfrm>
            <a:off x="8359245" y="3071211"/>
            <a:ext cx="22333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400" dirty="0"/>
              <a:t>atrakcyjna </a:t>
            </a:r>
            <a:r>
              <a:rPr lang="pl-PL" sz="2400" b="1" dirty="0">
                <a:solidFill>
                  <a:srgbClr val="FF0000"/>
                </a:solidFill>
              </a:rPr>
              <a:t>praca</a:t>
            </a:r>
          </a:p>
        </p:txBody>
      </p:sp>
      <p:sp>
        <p:nvSpPr>
          <p:cNvPr id="67" name="Tytuł 1">
            <a:extLst>
              <a:ext uri="{FF2B5EF4-FFF2-40B4-BE49-F238E27FC236}">
                <a16:creationId xmlns:a16="http://schemas.microsoft.com/office/drawing/2014/main" id="{01DCD497-37AA-0DD3-4267-E51C515C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41" y="1096256"/>
            <a:ext cx="10846753" cy="1017866"/>
          </a:xfrm>
        </p:spPr>
        <p:txBody>
          <a:bodyPr>
            <a:noAutofit/>
          </a:bodyPr>
          <a:lstStyle/>
          <a:p>
            <a:pPr algn="r"/>
            <a:r>
              <a:rPr lang="pl-PL" sz="7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Cyfrowa Reindustrializacja</a:t>
            </a:r>
            <a:endParaRPr lang="en-GB" sz="72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B2896122-1AB5-4130-C0A8-A950B21504BD}"/>
              </a:ext>
            </a:extLst>
          </p:cNvPr>
          <p:cNvSpPr/>
          <p:nvPr/>
        </p:nvSpPr>
        <p:spPr>
          <a:xfrm>
            <a:off x="2257758" y="4979778"/>
            <a:ext cx="8298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Cyfryzacja 2.0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realne i powszechne wykorzystanie technologii cyfrowych typu RPA, ML, BDA, VR, AI …</a:t>
            </a:r>
          </a:p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Reindustrializacja 2.0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konkurencyjny przemysł wykorzystuje te technologie w całym łańcuchu wartości</a:t>
            </a:r>
          </a:p>
        </p:txBody>
      </p:sp>
    </p:spTree>
    <p:extLst>
      <p:ext uri="{BB962C8B-B14F-4D97-AF65-F5344CB8AC3E}">
        <p14:creationId xmlns:p14="http://schemas.microsoft.com/office/powerpoint/2010/main" val="374891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znaczenia unijne">
            <a:extLst>
              <a:ext uri="{FF2B5EF4-FFF2-40B4-BE49-F238E27FC236}">
                <a16:creationId xmlns:a16="http://schemas.microsoft.com/office/drawing/2014/main" id="{72EE6302-FD53-5221-4E9D-61574B21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630" y="6433512"/>
            <a:ext cx="4199807" cy="4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0FEAAC8-31CD-971C-316D-6DFE71401E82}"/>
              </a:ext>
            </a:extLst>
          </p:cNvPr>
          <p:cNvSpPr txBox="1"/>
          <p:nvPr/>
        </p:nvSpPr>
        <p:spPr>
          <a:xfrm>
            <a:off x="834886" y="459050"/>
            <a:ext cx="10617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C00000"/>
                </a:solidFill>
              </a:rPr>
              <a:t>Podniesienie kwalifikacji/kompetencji pracowników w zakresie rekomendowanym przez Sektorową Radę ds. Kompetencji sektora Nowoczesnych Usług Biznesowych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4B456A1D-AD5E-2452-F2E1-0CE538E4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14" y="1993319"/>
            <a:ext cx="2169810" cy="407849"/>
          </a:xfrm>
        </p:spPr>
        <p:txBody>
          <a:bodyPr>
            <a:noAutofit/>
          </a:bodyPr>
          <a:lstStyle/>
          <a:p>
            <a:pPr algn="ctr"/>
            <a:r>
              <a:rPr lang="pl-PL" sz="2000" b="1" u="sng" dirty="0">
                <a:solidFill>
                  <a:srgbClr val="C00000"/>
                </a:solidFill>
              </a:rPr>
              <a:t>DRUK 3D</a:t>
            </a:r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4217E00F-EA7B-E04A-E4F6-99C2DABD08B6}"/>
              </a:ext>
            </a:extLst>
          </p:cNvPr>
          <p:cNvSpPr txBox="1">
            <a:spLocks/>
          </p:cNvSpPr>
          <p:nvPr/>
        </p:nvSpPr>
        <p:spPr>
          <a:xfrm>
            <a:off x="4800436" y="1943461"/>
            <a:ext cx="2894196" cy="4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000" b="1" u="sng" dirty="0">
                <a:solidFill>
                  <a:srgbClr val="C00000"/>
                </a:solidFill>
              </a:rPr>
              <a:t>CONTENT MARKETING</a:t>
            </a:r>
            <a:endParaRPr lang="pl-PL" sz="2000" b="1" u="sng" dirty="0">
              <a:solidFill>
                <a:srgbClr val="C00000"/>
              </a:solidFill>
            </a:endParaRPr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A07A4F56-0D99-B9ED-1084-8CED11F5C6A7}"/>
              </a:ext>
            </a:extLst>
          </p:cNvPr>
          <p:cNvSpPr txBox="1">
            <a:spLocks/>
          </p:cNvSpPr>
          <p:nvPr/>
        </p:nvSpPr>
        <p:spPr>
          <a:xfrm>
            <a:off x="7831716" y="1993319"/>
            <a:ext cx="3620374" cy="4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000" b="1" u="sng" dirty="0">
                <a:solidFill>
                  <a:srgbClr val="C00000"/>
                </a:solidFill>
              </a:rPr>
              <a:t>LEAN OFFICE</a:t>
            </a:r>
            <a:endParaRPr lang="pl-PL" sz="2000" b="1" u="sng" dirty="0">
              <a:solidFill>
                <a:srgbClr val="C0000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F027095-BB96-3F14-A54E-5BF85E340ABE}"/>
              </a:ext>
            </a:extLst>
          </p:cNvPr>
          <p:cNvSpPr txBox="1"/>
          <p:nvPr/>
        </p:nvSpPr>
        <p:spPr>
          <a:xfrm>
            <a:off x="7546109" y="1290047"/>
            <a:ext cx="3905981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altLang="pl-PL" sz="1600" b="1" dirty="0">
                <a:solidFill>
                  <a:srgbClr val="C00000"/>
                </a:solidFill>
              </a:rPr>
              <a:t>PRZEDSIĘBIORCY i PRACOWNICY firm MŚP</a:t>
            </a:r>
            <a:endParaRPr lang="pl-PL" sz="1600" b="1" dirty="0">
              <a:solidFill>
                <a:srgbClr val="C00000"/>
              </a:solidFill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5157D7E4-5333-88D8-6898-3C0662714D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246" y="2474979"/>
            <a:ext cx="1918347" cy="1306743"/>
          </a:xfrm>
          <a:prstGeom prst="rect">
            <a:avLst/>
          </a:prstGeom>
        </p:spPr>
      </p:pic>
      <p:sp>
        <p:nvSpPr>
          <p:cNvPr id="33" name="Symbol zastępczy zawartości 3">
            <a:extLst>
              <a:ext uri="{FF2B5EF4-FFF2-40B4-BE49-F238E27FC236}">
                <a16:creationId xmlns:a16="http://schemas.microsoft.com/office/drawing/2014/main" id="{29C7F4BE-C974-CFD6-A8E9-AAFCB4F7F774}"/>
              </a:ext>
            </a:extLst>
          </p:cNvPr>
          <p:cNvSpPr txBox="1">
            <a:spLocks/>
          </p:cNvSpPr>
          <p:nvPr/>
        </p:nvSpPr>
        <p:spPr>
          <a:xfrm>
            <a:off x="1223514" y="3905389"/>
            <a:ext cx="3079797" cy="2199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sz="1400" dirty="0"/>
              <a:t>Oprogramowanie biurowe</a:t>
            </a:r>
          </a:p>
          <a:p>
            <a:pPr>
              <a:buFontTx/>
              <a:buChar char="-"/>
            </a:pPr>
            <a:r>
              <a:rPr lang="pl-PL" sz="1400" dirty="0"/>
              <a:t>Rodzaje technologii druku 3D</a:t>
            </a:r>
          </a:p>
          <a:p>
            <a:pPr>
              <a:buFontTx/>
              <a:buChar char="-"/>
            </a:pPr>
            <a:r>
              <a:rPr lang="pl-PL" sz="1400" dirty="0"/>
              <a:t>Sposoby pozyskania modeli do druku</a:t>
            </a:r>
          </a:p>
          <a:p>
            <a:pPr>
              <a:buFontTx/>
              <a:buChar char="-"/>
            </a:pPr>
            <a:r>
              <a:rPr lang="pl-PL" sz="1400" dirty="0"/>
              <a:t>Przygotowanie modelu 3D do wydruku</a:t>
            </a:r>
          </a:p>
          <a:p>
            <a:pPr>
              <a:buFontTx/>
              <a:buChar char="-"/>
            </a:pPr>
            <a:r>
              <a:rPr lang="pl-PL" sz="1400" dirty="0"/>
              <a:t>Finalizacja procesu druku 3D</a:t>
            </a:r>
          </a:p>
          <a:p>
            <a:r>
              <a:rPr lang="pl-PL" sz="1400" dirty="0"/>
              <a:t>66h dydaktycznych</a:t>
            </a:r>
          </a:p>
          <a:p>
            <a:r>
              <a:rPr lang="pl-PL" sz="1400" b="1" dirty="0"/>
              <a:t>Kurs kończy się egzaminem ZSK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997DCACB-1EFC-23D5-8C2B-2669056642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520" y="2474978"/>
            <a:ext cx="1966028" cy="1306743"/>
          </a:xfrm>
          <a:prstGeom prst="rect">
            <a:avLst/>
          </a:prstGeom>
        </p:spPr>
      </p:pic>
      <p:sp>
        <p:nvSpPr>
          <p:cNvPr id="38" name="Symbol zastępczy zawartości 3">
            <a:extLst>
              <a:ext uri="{FF2B5EF4-FFF2-40B4-BE49-F238E27FC236}">
                <a16:creationId xmlns:a16="http://schemas.microsoft.com/office/drawing/2014/main" id="{B8BC04CA-FBE8-13CA-E4FC-488D4EF121B5}"/>
              </a:ext>
            </a:extLst>
          </p:cNvPr>
          <p:cNvSpPr txBox="1">
            <a:spLocks/>
          </p:cNvSpPr>
          <p:nvPr/>
        </p:nvSpPr>
        <p:spPr>
          <a:xfrm>
            <a:off x="4692372" y="3905389"/>
            <a:ext cx="3110325" cy="21998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buFontTx/>
              <a:buChar char="-"/>
            </a:pPr>
            <a:r>
              <a:rPr lang="pl-PL" sz="1400" dirty="0"/>
              <a:t>Przygotowywanie treści marketingowych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Kanały dystrybucji i grupy docelowe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Przepisy prawa autorskiego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Materiały audiowizualne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Systemy zarządzania treścią</a:t>
            </a:r>
          </a:p>
          <a:p>
            <a:pPr algn="ctr" fontAlgn="base">
              <a:buFontTx/>
              <a:buChar char="-"/>
            </a:pPr>
            <a:r>
              <a:rPr lang="pl-PL" sz="1400" dirty="0"/>
              <a:t>Marketing automation</a:t>
            </a:r>
          </a:p>
          <a:p>
            <a:pPr algn="ctr"/>
            <a:r>
              <a:rPr lang="pl-PL" sz="1400" dirty="0"/>
              <a:t>77h dydaktycznych</a:t>
            </a:r>
          </a:p>
          <a:p>
            <a:pPr algn="ctr"/>
            <a:r>
              <a:rPr lang="pl-PL" sz="1400" b="1" dirty="0"/>
              <a:t>Kurs kończy się egzaminem ZSK</a:t>
            </a:r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523F605B-A88D-296F-2BD0-C0970B64FE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905" y="2434804"/>
            <a:ext cx="1971995" cy="1306743"/>
          </a:xfrm>
          <a:prstGeom prst="rect">
            <a:avLst/>
          </a:prstGeom>
        </p:spPr>
      </p:pic>
      <p:sp>
        <p:nvSpPr>
          <p:cNvPr id="41" name="Symbol zastępczy zawartości 3">
            <a:extLst>
              <a:ext uri="{FF2B5EF4-FFF2-40B4-BE49-F238E27FC236}">
                <a16:creationId xmlns:a16="http://schemas.microsoft.com/office/drawing/2014/main" id="{A478F79A-9814-2DE9-3A58-DD7F6DABA75D}"/>
              </a:ext>
            </a:extLst>
          </p:cNvPr>
          <p:cNvSpPr txBox="1">
            <a:spLocks/>
          </p:cNvSpPr>
          <p:nvPr/>
        </p:nvSpPr>
        <p:spPr>
          <a:xfrm>
            <a:off x="8086739" y="3841793"/>
            <a:ext cx="3110325" cy="21998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buNone/>
            </a:pPr>
            <a:r>
              <a:rPr lang="pl-PL" sz="1400" dirty="0"/>
              <a:t>- Rola koordynatora Lean Office</a:t>
            </a:r>
          </a:p>
          <a:p>
            <a:pPr algn="r" fontAlgn="base">
              <a:buFontTx/>
              <a:buChar char="-"/>
            </a:pPr>
            <a:r>
              <a:rPr lang="pl-PL" sz="1400" dirty="0"/>
              <a:t>Analizowanie procesów w organizacji</a:t>
            </a:r>
          </a:p>
          <a:p>
            <a:pPr algn="r" fontAlgn="base">
              <a:buFontTx/>
              <a:buChar char="-"/>
            </a:pPr>
            <a:r>
              <a:rPr lang="pl-PL" sz="1400" dirty="0"/>
              <a:t>Wdrożenia Lean Office</a:t>
            </a:r>
          </a:p>
          <a:p>
            <a:pPr algn="r" fontAlgn="base">
              <a:buFontTx/>
              <a:buChar char="-"/>
            </a:pPr>
            <a:r>
              <a:rPr lang="pl-PL" sz="1400" dirty="0"/>
              <a:t>Ewaluowanie i monitorowanie</a:t>
            </a:r>
          </a:p>
          <a:p>
            <a:pPr algn="r"/>
            <a:r>
              <a:rPr lang="pl-PL" sz="1400" dirty="0"/>
              <a:t>60h dydaktycznych</a:t>
            </a:r>
          </a:p>
          <a:p>
            <a:pPr algn="r"/>
            <a:r>
              <a:rPr lang="pl-PL" sz="1400" dirty="0"/>
              <a:t>Szkolenia mogą być on-line</a:t>
            </a:r>
          </a:p>
          <a:p>
            <a:pPr algn="r"/>
            <a:r>
              <a:rPr lang="pl-PL" sz="1400" b="1" dirty="0"/>
              <a:t>Kurs kończy się egzaminem ZSK</a:t>
            </a:r>
          </a:p>
        </p:txBody>
      </p:sp>
    </p:spTree>
    <p:extLst>
      <p:ext uri="{BB962C8B-B14F-4D97-AF65-F5344CB8AC3E}">
        <p14:creationId xmlns:p14="http://schemas.microsoft.com/office/powerpoint/2010/main" val="166362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5D12CD40-FF7D-88F6-04DF-99D505CADA87}"/>
              </a:ext>
            </a:extLst>
          </p:cNvPr>
          <p:cNvGrpSpPr/>
          <p:nvPr/>
        </p:nvGrpSpPr>
        <p:grpSpPr>
          <a:xfrm>
            <a:off x="3051055" y="376546"/>
            <a:ext cx="6089890" cy="797787"/>
            <a:chOff x="5805405" y="5185772"/>
            <a:chExt cx="6089890" cy="797787"/>
          </a:xfrm>
        </p:grpSpPr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7CD61512-7639-67B2-7794-FC6DBE7D4AC6}"/>
                </a:ext>
              </a:extLst>
            </p:cNvPr>
            <p:cNvSpPr/>
            <p:nvPr/>
          </p:nvSpPr>
          <p:spPr>
            <a:xfrm>
              <a:off x="7834547" y="5197518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1390E819-7788-0FEC-4D9F-0AEA619C5D64}"/>
                </a:ext>
              </a:extLst>
            </p:cNvPr>
            <p:cNvSpPr/>
            <p:nvPr/>
          </p:nvSpPr>
          <p:spPr>
            <a:xfrm>
              <a:off x="7156339" y="5197518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56659C3C-75DA-9C53-41BE-A566ECA0DA6A}"/>
                </a:ext>
              </a:extLst>
            </p:cNvPr>
            <p:cNvSpPr/>
            <p:nvPr/>
          </p:nvSpPr>
          <p:spPr>
            <a:xfrm>
              <a:off x="6473002" y="5205536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B87F32B2-BAB1-E050-2742-E2E95B8F1E7A}"/>
                </a:ext>
              </a:extLst>
            </p:cNvPr>
            <p:cNvSpPr/>
            <p:nvPr/>
          </p:nvSpPr>
          <p:spPr>
            <a:xfrm>
              <a:off x="8478624" y="520744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9785A606-A69D-968C-CFD2-669139586BE8}"/>
                </a:ext>
              </a:extLst>
            </p:cNvPr>
            <p:cNvSpPr/>
            <p:nvPr/>
          </p:nvSpPr>
          <p:spPr>
            <a:xfrm>
              <a:off x="9137788" y="5210748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F6F3B9A2-EB28-6846-1462-C08A7879C7D5}"/>
                </a:ext>
              </a:extLst>
            </p:cNvPr>
            <p:cNvSpPr/>
            <p:nvPr/>
          </p:nvSpPr>
          <p:spPr>
            <a:xfrm>
              <a:off x="9799203" y="5188298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Owal 17">
              <a:extLst>
                <a:ext uri="{FF2B5EF4-FFF2-40B4-BE49-F238E27FC236}">
                  <a16:creationId xmlns:a16="http://schemas.microsoft.com/office/drawing/2014/main" id="{2DCF9137-F505-CB10-E5B4-6EE59B427B2D}"/>
                </a:ext>
              </a:extLst>
            </p:cNvPr>
            <p:cNvSpPr/>
            <p:nvPr/>
          </p:nvSpPr>
          <p:spPr>
            <a:xfrm>
              <a:off x="10462728" y="5185772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EF3CB0DC-FD04-5F80-1436-7FB5863EBC7C}"/>
                </a:ext>
              </a:extLst>
            </p:cNvPr>
            <p:cNvSpPr/>
            <p:nvPr/>
          </p:nvSpPr>
          <p:spPr>
            <a:xfrm>
              <a:off x="11126251" y="5188298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69BC2B86-755F-59C5-333C-DC258BBF4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53116" y="5316635"/>
              <a:ext cx="502710" cy="498674"/>
            </a:xfrm>
            <a:prstGeom prst="rect">
              <a:avLst/>
            </a:prstGeom>
          </p:spPr>
        </p:pic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91DD3DF4-5F6C-86B2-A329-403B670158C7}"/>
                </a:ext>
              </a:extLst>
            </p:cNvPr>
            <p:cNvSpPr/>
            <p:nvPr/>
          </p:nvSpPr>
          <p:spPr>
            <a:xfrm>
              <a:off x="8447901" y="5392069"/>
              <a:ext cx="2871096" cy="390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D073BA5D-699B-2DEC-EF77-039B1E6E8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8167" y="5310127"/>
              <a:ext cx="444978" cy="557989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84E49978-52C2-9D21-EF16-4787B997C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8214" y="5332412"/>
              <a:ext cx="506413" cy="510941"/>
            </a:xfrm>
            <a:prstGeom prst="rect">
              <a:avLst/>
            </a:prstGeom>
          </p:spPr>
        </p:pic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46568BC0-4991-1A15-1EED-946740964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003" y="5305824"/>
              <a:ext cx="475106" cy="537527"/>
            </a:xfrm>
            <a:prstGeom prst="rect">
              <a:avLst/>
            </a:prstGeom>
          </p:spPr>
        </p:pic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FF146BBF-CD46-2A95-9819-D562CF82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4718" y="5331254"/>
              <a:ext cx="506665" cy="495467"/>
            </a:xfrm>
            <a:prstGeom prst="rect">
              <a:avLst/>
            </a:prstGeom>
          </p:spPr>
        </p:pic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4A179FDA-BFB4-6B73-C4A3-30DBA468D83C}"/>
                </a:ext>
              </a:extLst>
            </p:cNvPr>
            <p:cNvSpPr/>
            <p:nvPr/>
          </p:nvSpPr>
          <p:spPr>
            <a:xfrm>
              <a:off x="5805405" y="5223158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7" name="Obraz 26">
              <a:extLst>
                <a:ext uri="{FF2B5EF4-FFF2-40B4-BE49-F238E27FC236}">
                  <a16:creationId xmlns:a16="http://schemas.microsoft.com/office/drawing/2014/main" id="{0BB74E55-9461-8C7C-82A1-A188D1D4C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329" y="5351767"/>
              <a:ext cx="470440" cy="512221"/>
            </a:xfrm>
            <a:prstGeom prst="rect">
              <a:avLst/>
            </a:prstGeom>
          </p:spPr>
        </p:pic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09268F64-0064-7E50-6D5A-010B7778A402}"/>
                </a:ext>
              </a:extLst>
            </p:cNvPr>
            <p:cNvSpPr/>
            <p:nvPr/>
          </p:nvSpPr>
          <p:spPr>
            <a:xfrm>
              <a:off x="6432769" y="5401971"/>
              <a:ext cx="2171020" cy="371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9" name="Obraz 28">
              <a:extLst>
                <a:ext uri="{FF2B5EF4-FFF2-40B4-BE49-F238E27FC236}">
                  <a16:creationId xmlns:a16="http://schemas.microsoft.com/office/drawing/2014/main" id="{01BB5372-5B41-0058-134F-100703A4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6678" y="5342666"/>
              <a:ext cx="500386" cy="484055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3B353701-2F23-D0D8-ED00-61B1CBB9E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6359" y="5338636"/>
              <a:ext cx="503691" cy="513568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01D7EC70-B89D-EAED-BD8D-FAE019F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1514" y="5326852"/>
              <a:ext cx="420171" cy="537137"/>
            </a:xfrm>
            <a:prstGeom prst="rect">
              <a:avLst/>
            </a:prstGeom>
          </p:spPr>
        </p:pic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070F58C-E923-6058-3C1F-FC08A1F110CE}"/>
              </a:ext>
            </a:extLst>
          </p:cNvPr>
          <p:cNvSpPr txBox="1"/>
          <p:nvPr/>
        </p:nvSpPr>
        <p:spPr>
          <a:xfrm>
            <a:off x="171051" y="1554679"/>
            <a:ext cx="1173771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Rozwijanie kompetencji kadry dydaktycznej</a:t>
            </a:r>
          </a:p>
          <a:p>
            <a:pPr algn="ctr"/>
            <a:r>
              <a:rPr lang="pl-PL" sz="3600" b="1" dirty="0"/>
              <a:t>w zakresie doradztwa edukacyjno-zawodowego</a:t>
            </a:r>
            <a:endParaRPr lang="pl-PL" sz="5400" b="1" dirty="0">
              <a:solidFill>
                <a:srgbClr val="C00000"/>
              </a:solidFill>
            </a:endParaRPr>
          </a:p>
          <a:p>
            <a:pPr algn="ctr"/>
            <a:r>
              <a:rPr lang="pl-PL" sz="5400" b="1" dirty="0">
                <a:solidFill>
                  <a:srgbClr val="C00000"/>
                </a:solidFill>
              </a:rPr>
              <a:t>????</a:t>
            </a:r>
            <a:r>
              <a:rPr lang="pl-PL" b="1" dirty="0">
                <a:solidFill>
                  <a:srgbClr val="C00000"/>
                </a:solidFill>
              </a:rPr>
              <a:t> osób w Województwie Dolnośląskim</a:t>
            </a:r>
          </a:p>
          <a:p>
            <a:pPr lvl="5"/>
            <a:endParaRPr lang="pl-PL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5"/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Etap: szkolenia na platformie e-learningowej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on-line z ekspertem</a:t>
            </a:r>
            <a:endParaRPr lang="pl-PL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5"/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 Etap: warsztat w formie stacjonarnej</a:t>
            </a:r>
            <a:endParaRPr lang="pl-PL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wdrażania w szkołach kwalifikacji rynkowych ZSK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zapoznanie z gotowymi materiałami dla doradców zawodowych, w tym VR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przedsiębiorcy opowiedzą o znaczeniu certyfikowanych kwalifikacji rynkowych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testowanie specjalistycznych, mobilnych laboratoriów dla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funkcjonujących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kwalifikacji rynkowych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pl-P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ctr"/>
            <a:r>
              <a:rPr lang="pl-PL" sz="24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Wrocław, Legnica, Wołów, Bolesławiec, Jelenia Góra, Świdnica, Ząbkowice, Milicz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CDC2619-409D-B533-9A9A-4E2EB4CEA7FA}"/>
              </a:ext>
            </a:extLst>
          </p:cNvPr>
          <p:cNvSpPr txBox="1"/>
          <p:nvPr/>
        </p:nvSpPr>
        <p:spPr>
          <a:xfrm>
            <a:off x="9260758" y="2751523"/>
            <a:ext cx="1333209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altLang="pl-PL" sz="1600" b="1" dirty="0">
                <a:solidFill>
                  <a:srgbClr val="C00000"/>
                </a:solidFill>
              </a:rPr>
              <a:t>NAUCZYCIELE</a:t>
            </a:r>
            <a:endParaRPr lang="pl-PL" sz="1600" b="1" dirty="0">
              <a:solidFill>
                <a:srgbClr val="C0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3990FCB-569B-B73E-E53F-0D533B1171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013" y="4415596"/>
            <a:ext cx="1125532" cy="6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7238A86-447E-6B50-39AB-AD2AA0494025}"/>
              </a:ext>
            </a:extLst>
          </p:cNvPr>
          <p:cNvSpPr/>
          <p:nvPr/>
        </p:nvSpPr>
        <p:spPr>
          <a:xfrm>
            <a:off x="872993" y="1813173"/>
            <a:ext cx="108915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Corbel" panose="020B0503020204020204" pitchFamily="34" charset="0"/>
              </a:rPr>
              <a:t>Zbudowanie bliskiej i powtarzalnej współpracy pomiędzy </a:t>
            </a:r>
            <a:r>
              <a:rPr lang="pl-PL" sz="2800" b="1" dirty="0">
                <a:latin typeface="Corbel" panose="020B0503020204020204" pitchFamily="34" charset="0"/>
              </a:rPr>
              <a:t>środowiskiem edukacji a sektorem nowoczesnych usług dla biznesu (NUB)</a:t>
            </a:r>
            <a:r>
              <a:rPr lang="pl-PL" sz="2800" dirty="0">
                <a:latin typeface="Corbel" panose="020B0503020204020204" pitchFamily="34" charset="0"/>
              </a:rPr>
              <a:t>. </a:t>
            </a:r>
          </a:p>
          <a:p>
            <a:endParaRPr lang="pl-PL" dirty="0"/>
          </a:p>
          <a:p>
            <a:r>
              <a:rPr lang="pl-PL" dirty="0"/>
              <a:t>SRK mają charakter doradczo-konsultacyjny wynikający z zapisów ustawy o PARP </a:t>
            </a:r>
            <a:r>
              <a:rPr lang="pl-PL" dirty="0">
                <a:solidFill>
                  <a:schemeClr val="accent2"/>
                </a:solidFill>
              </a:rPr>
              <a:t>(</a:t>
            </a:r>
            <a:r>
              <a:rPr lang="nn-NO" dirty="0" err="1">
                <a:solidFill>
                  <a:schemeClr val="accent2"/>
                </a:solidFill>
              </a:rPr>
              <a:t>Dz.U</a:t>
            </a:r>
            <a:r>
              <a:rPr lang="nn-NO" dirty="0">
                <a:solidFill>
                  <a:schemeClr val="accent2"/>
                </a:solidFill>
              </a:rPr>
              <a:t>. 2000 nr 109 </a:t>
            </a:r>
            <a:r>
              <a:rPr lang="nn-NO" dirty="0" err="1">
                <a:solidFill>
                  <a:schemeClr val="accent2"/>
                </a:solidFill>
              </a:rPr>
              <a:t>poz</a:t>
            </a:r>
            <a:r>
              <a:rPr lang="nn-NO" dirty="0">
                <a:solidFill>
                  <a:schemeClr val="accent2"/>
                </a:solidFill>
              </a:rPr>
              <a:t>. 1158</a:t>
            </a:r>
            <a:r>
              <a:rPr lang="pl-PL" dirty="0">
                <a:solidFill>
                  <a:schemeClr val="accent2"/>
                </a:solidFill>
              </a:rPr>
              <a:t>)</a:t>
            </a:r>
          </a:p>
          <a:p>
            <a:pPr algn="just"/>
            <a:endParaRPr lang="pl-PL" sz="2800" dirty="0">
              <a:latin typeface="Corbel" panose="020B0503020204020204" pitchFamily="34" charset="0"/>
            </a:endParaRPr>
          </a:p>
          <a:p>
            <a:pPr algn="just"/>
            <a:r>
              <a:rPr lang="pl-PL" sz="2000" dirty="0">
                <a:latin typeface="Corbel" panose="020B0503020204020204" pitchFamily="34" charset="0"/>
              </a:rPr>
              <a:t>Rezultat: </a:t>
            </a:r>
          </a:p>
          <a:p>
            <a:pPr algn="just"/>
            <a:r>
              <a:rPr lang="pl-PL" sz="2800" dirty="0">
                <a:solidFill>
                  <a:schemeClr val="accent2"/>
                </a:solidFill>
                <a:latin typeface="Corbel" panose="020B0503020204020204" pitchFamily="34" charset="0"/>
              </a:rPr>
              <a:t>Przygotowywanie kadr umożliwiających konkurowanie </a:t>
            </a:r>
            <a:r>
              <a:rPr lang="pl-PL" sz="2800" b="1" u="sng" dirty="0">
                <a:solidFill>
                  <a:schemeClr val="accent2"/>
                </a:solidFill>
                <a:latin typeface="Corbel" panose="020B0503020204020204" pitchFamily="34" charset="0"/>
              </a:rPr>
              <a:t>lokalnym</a:t>
            </a:r>
            <a:r>
              <a:rPr lang="pl-PL" sz="2800" dirty="0">
                <a:solidFill>
                  <a:schemeClr val="accent2"/>
                </a:solidFill>
                <a:latin typeface="Corbel" panose="020B0503020204020204" pitchFamily="34" charset="0"/>
              </a:rPr>
              <a:t> przedsiębiorcom </a:t>
            </a:r>
            <a:r>
              <a:rPr lang="pl-PL" sz="2400" b="1" dirty="0">
                <a:solidFill>
                  <a:schemeClr val="accent2"/>
                </a:solidFill>
                <a:latin typeface="Corbel" panose="020B0503020204020204" pitchFamily="34" charset="0"/>
              </a:rPr>
              <a:t>– </a:t>
            </a:r>
            <a:r>
              <a:rPr lang="pl-PL" sz="3200" b="1" dirty="0">
                <a:solidFill>
                  <a:schemeClr val="accent2"/>
                </a:solidFill>
                <a:latin typeface="Corbel" panose="020B0503020204020204" pitchFamily="34" charset="0"/>
              </a:rPr>
              <a:t>mix kompetencji i dostępności zasobów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BD5FBD-3138-CFBB-E858-804DE51A2E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20" y="93504"/>
            <a:ext cx="7940160" cy="8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DA1B319F-08E4-B3DB-9FB7-4CC8BE9D7718}"/>
              </a:ext>
            </a:extLst>
          </p:cNvPr>
          <p:cNvGrpSpPr/>
          <p:nvPr/>
        </p:nvGrpSpPr>
        <p:grpSpPr>
          <a:xfrm>
            <a:off x="1304304" y="783780"/>
            <a:ext cx="3045273" cy="402467"/>
            <a:chOff x="2260463" y="2429431"/>
            <a:chExt cx="6089890" cy="797787"/>
          </a:xfrm>
        </p:grpSpPr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43E3AFC3-50DE-DE60-2B4E-FC3E0D28A1B3}"/>
                </a:ext>
              </a:extLst>
            </p:cNvPr>
            <p:cNvSpPr/>
            <p:nvPr/>
          </p:nvSpPr>
          <p:spPr>
            <a:xfrm>
              <a:off x="4289605" y="244117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F95F3D43-5025-FA16-F170-0014AF17FDEE}"/>
                </a:ext>
              </a:extLst>
            </p:cNvPr>
            <p:cNvSpPr/>
            <p:nvPr/>
          </p:nvSpPr>
          <p:spPr>
            <a:xfrm>
              <a:off x="3611397" y="244117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A4C1A9DF-3DCB-6D3C-CAEF-952F3C42C11C}"/>
                </a:ext>
              </a:extLst>
            </p:cNvPr>
            <p:cNvSpPr/>
            <p:nvPr/>
          </p:nvSpPr>
          <p:spPr>
            <a:xfrm>
              <a:off x="2928060" y="2449195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78862AFF-264A-32D8-CD56-BF60DB280A3F}"/>
                </a:ext>
              </a:extLst>
            </p:cNvPr>
            <p:cNvSpPr/>
            <p:nvPr/>
          </p:nvSpPr>
          <p:spPr>
            <a:xfrm>
              <a:off x="4933682" y="2451106"/>
              <a:ext cx="769044" cy="7604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C517AFC3-84D7-5929-1255-8DD8C2459B38}"/>
                </a:ext>
              </a:extLst>
            </p:cNvPr>
            <p:cNvSpPr/>
            <p:nvPr/>
          </p:nvSpPr>
          <p:spPr>
            <a:xfrm>
              <a:off x="5592846" y="245440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DDF08A34-86F9-2AA7-D644-E59D69C9CF03}"/>
                </a:ext>
              </a:extLst>
            </p:cNvPr>
            <p:cNvSpPr/>
            <p:nvPr/>
          </p:nvSpPr>
          <p:spPr>
            <a:xfrm>
              <a:off x="6254261" y="243195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A8874CED-B0E7-C710-B1A2-99A3C83EA751}"/>
                </a:ext>
              </a:extLst>
            </p:cNvPr>
            <p:cNvSpPr/>
            <p:nvPr/>
          </p:nvSpPr>
          <p:spPr>
            <a:xfrm>
              <a:off x="6917786" y="2429431"/>
              <a:ext cx="769044" cy="7604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258C2532-3779-60E0-C0FD-E02C5E7BDB16}"/>
                </a:ext>
              </a:extLst>
            </p:cNvPr>
            <p:cNvSpPr/>
            <p:nvPr/>
          </p:nvSpPr>
          <p:spPr>
            <a:xfrm>
              <a:off x="7581309" y="243195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54" name="Obraz 53">
              <a:extLst>
                <a:ext uri="{FF2B5EF4-FFF2-40B4-BE49-F238E27FC236}">
                  <a16:creationId xmlns:a16="http://schemas.microsoft.com/office/drawing/2014/main" id="{0F50C6E2-720D-D575-C3D8-373580956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8174" y="2560294"/>
              <a:ext cx="502710" cy="498674"/>
            </a:xfrm>
            <a:prstGeom prst="rect">
              <a:avLst/>
            </a:prstGeom>
          </p:spPr>
        </p:pic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8EBCEC0-2ED0-142C-9586-4C6FDEDA7DDC}"/>
                </a:ext>
              </a:extLst>
            </p:cNvPr>
            <p:cNvSpPr/>
            <p:nvPr/>
          </p:nvSpPr>
          <p:spPr>
            <a:xfrm>
              <a:off x="4902959" y="2635728"/>
              <a:ext cx="2871096" cy="390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6" name="Obraz 55">
              <a:extLst>
                <a:ext uri="{FF2B5EF4-FFF2-40B4-BE49-F238E27FC236}">
                  <a16:creationId xmlns:a16="http://schemas.microsoft.com/office/drawing/2014/main" id="{BDC9D4E8-565A-D824-8378-A09EA01B0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3225" y="2553786"/>
              <a:ext cx="444978" cy="557989"/>
            </a:xfrm>
            <a:prstGeom prst="rect">
              <a:avLst/>
            </a:prstGeom>
          </p:spPr>
        </p:pic>
        <p:pic>
          <p:nvPicPr>
            <p:cNvPr id="57" name="Obraz 56">
              <a:extLst>
                <a:ext uri="{FF2B5EF4-FFF2-40B4-BE49-F238E27FC236}">
                  <a16:creationId xmlns:a16="http://schemas.microsoft.com/office/drawing/2014/main" id="{419BAF5E-C080-1019-5F5C-FA4E98DF0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3272" y="2576071"/>
              <a:ext cx="506413" cy="510941"/>
            </a:xfrm>
            <a:prstGeom prst="rect">
              <a:avLst/>
            </a:prstGeom>
          </p:spPr>
        </p:pic>
        <p:pic>
          <p:nvPicPr>
            <p:cNvPr id="58" name="Obraz 57">
              <a:extLst>
                <a:ext uri="{FF2B5EF4-FFF2-40B4-BE49-F238E27FC236}">
                  <a16:creationId xmlns:a16="http://schemas.microsoft.com/office/drawing/2014/main" id="{EB769336-DEC0-4324-20B2-A91562A91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2061" y="2549483"/>
              <a:ext cx="475106" cy="537527"/>
            </a:xfrm>
            <a:prstGeom prst="rect">
              <a:avLst/>
            </a:prstGeom>
          </p:spPr>
        </p:pic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D7E14727-A186-C2C1-69DA-76C3632C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776" y="2574913"/>
              <a:ext cx="506665" cy="495467"/>
            </a:xfrm>
            <a:prstGeom prst="rect">
              <a:avLst/>
            </a:prstGeom>
          </p:spPr>
        </p:pic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D748489C-6F3F-DF94-4638-A05F89B54206}"/>
                </a:ext>
              </a:extLst>
            </p:cNvPr>
            <p:cNvSpPr/>
            <p:nvPr/>
          </p:nvSpPr>
          <p:spPr>
            <a:xfrm>
              <a:off x="2260463" y="2466817"/>
              <a:ext cx="769044" cy="760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1" name="Obraz 60">
              <a:extLst>
                <a:ext uri="{FF2B5EF4-FFF2-40B4-BE49-F238E27FC236}">
                  <a16:creationId xmlns:a16="http://schemas.microsoft.com/office/drawing/2014/main" id="{5B695A93-117F-64FE-A454-7F8480819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387" y="2595426"/>
              <a:ext cx="470440" cy="512221"/>
            </a:xfrm>
            <a:prstGeom prst="rect">
              <a:avLst/>
            </a:prstGeom>
          </p:spPr>
        </p:pic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CDF9521E-37F2-9BF0-F1AD-FD2FF3F3F3D5}"/>
                </a:ext>
              </a:extLst>
            </p:cNvPr>
            <p:cNvSpPr/>
            <p:nvPr/>
          </p:nvSpPr>
          <p:spPr>
            <a:xfrm>
              <a:off x="2887827" y="2645630"/>
              <a:ext cx="2171020" cy="371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3" name="Obraz 62">
              <a:extLst>
                <a:ext uri="{FF2B5EF4-FFF2-40B4-BE49-F238E27FC236}">
                  <a16:creationId xmlns:a16="http://schemas.microsoft.com/office/drawing/2014/main" id="{E7441763-EF74-5D02-8448-E1D88F5A1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736" y="2586325"/>
              <a:ext cx="500386" cy="484055"/>
            </a:xfrm>
            <a:prstGeom prst="rect">
              <a:avLst/>
            </a:prstGeom>
          </p:spPr>
        </p:pic>
        <p:pic>
          <p:nvPicPr>
            <p:cNvPr id="64" name="Obraz 63">
              <a:extLst>
                <a:ext uri="{FF2B5EF4-FFF2-40B4-BE49-F238E27FC236}">
                  <a16:creationId xmlns:a16="http://schemas.microsoft.com/office/drawing/2014/main" id="{136BBB6F-B8DC-E8B0-634A-46057DE8F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1417" y="2582295"/>
              <a:ext cx="503691" cy="513568"/>
            </a:xfrm>
            <a:prstGeom prst="rect">
              <a:avLst/>
            </a:prstGeom>
          </p:spPr>
        </p:pic>
        <p:pic>
          <p:nvPicPr>
            <p:cNvPr id="65" name="Obraz 64">
              <a:extLst>
                <a:ext uri="{FF2B5EF4-FFF2-40B4-BE49-F238E27FC236}">
                  <a16:creationId xmlns:a16="http://schemas.microsoft.com/office/drawing/2014/main" id="{92426D48-8098-528A-6B40-8CCC27B5D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6572" y="2570511"/>
              <a:ext cx="420171" cy="537137"/>
            </a:xfrm>
            <a:prstGeom prst="rect">
              <a:avLst/>
            </a:prstGeom>
          </p:spPr>
        </p:pic>
      </p:grpSp>
      <p:sp>
        <p:nvSpPr>
          <p:cNvPr id="67" name="Tytuł 1">
            <a:extLst>
              <a:ext uri="{FF2B5EF4-FFF2-40B4-BE49-F238E27FC236}">
                <a16:creationId xmlns:a16="http://schemas.microsoft.com/office/drawing/2014/main" id="{01DCD497-37AA-0DD3-4267-E51C515C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89" y="0"/>
            <a:ext cx="4383974" cy="1017866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Cyfrowa Reindustrializacja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560FBB-B53A-BAFC-4F0C-64DD58FB37D8}"/>
              </a:ext>
            </a:extLst>
          </p:cNvPr>
          <p:cNvSpPr txBox="1"/>
          <p:nvPr/>
        </p:nvSpPr>
        <p:spPr>
          <a:xfrm>
            <a:off x="1104916" y="2561022"/>
            <a:ext cx="3666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Uczniowie szkól ogólnokształcących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726183C-502E-A15E-DB30-4FC9EAAB1E12}"/>
              </a:ext>
            </a:extLst>
          </p:cNvPr>
          <p:cNvSpPr txBox="1"/>
          <p:nvPr/>
        </p:nvSpPr>
        <p:spPr>
          <a:xfrm>
            <a:off x="1115191" y="3250940"/>
            <a:ext cx="3666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Studenci uniwersytetó</a:t>
            </a:r>
            <a:r>
              <a:rPr lang="pl-PL" b="1" dirty="0"/>
              <a:t>w</a:t>
            </a:r>
            <a:r>
              <a:rPr lang="pl-PL" sz="1800" b="1" dirty="0"/>
              <a:t>, akademii i szkół wyższych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E4DF32-22DC-ED4B-4432-E408850161ED}"/>
              </a:ext>
            </a:extLst>
          </p:cNvPr>
          <p:cNvSpPr txBox="1"/>
          <p:nvPr/>
        </p:nvSpPr>
        <p:spPr>
          <a:xfrm>
            <a:off x="1115191" y="4150924"/>
            <a:ext cx="3666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Przekwalifikowanie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2061255-AE47-FCDC-AF89-31725E962F2A}"/>
              </a:ext>
            </a:extLst>
          </p:cNvPr>
          <p:cNvSpPr txBox="1"/>
          <p:nvPr/>
        </p:nvSpPr>
        <p:spPr>
          <a:xfrm>
            <a:off x="7697658" y="4490645"/>
            <a:ext cx="1856602" cy="923330"/>
          </a:xfrm>
          <a:prstGeom prst="rect">
            <a:avLst/>
          </a:prstGeom>
          <a:solidFill>
            <a:srgbClr val="FFE0B7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umiejętności </a:t>
            </a:r>
          </a:p>
          <a:p>
            <a:pPr algn="ctr"/>
            <a:r>
              <a:rPr lang="pl-PL" b="1" dirty="0">
                <a:solidFill>
                  <a:srgbClr val="C00000"/>
                </a:solidFill>
              </a:rPr>
              <a:t>zweryfikowane </a:t>
            </a:r>
          </a:p>
          <a:p>
            <a:pPr algn="ctr"/>
            <a:r>
              <a:rPr lang="pl-PL" b="1" dirty="0">
                <a:solidFill>
                  <a:srgbClr val="C00000"/>
                </a:solidFill>
              </a:rPr>
              <a:t>u pracodawcy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C93F937-14CF-7C89-9136-A82CC686E33A}"/>
              </a:ext>
            </a:extLst>
          </p:cNvPr>
          <p:cNvSpPr txBox="1"/>
          <p:nvPr/>
        </p:nvSpPr>
        <p:spPr>
          <a:xfrm>
            <a:off x="7697658" y="1641849"/>
            <a:ext cx="1856602" cy="923330"/>
          </a:xfrm>
          <a:prstGeom prst="rect">
            <a:avLst/>
          </a:prstGeom>
          <a:solidFill>
            <a:srgbClr val="FFE0B7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p</a:t>
            </a:r>
            <a:r>
              <a:rPr lang="pl-PL" sz="1800" b="1" dirty="0">
                <a:solidFill>
                  <a:srgbClr val="C00000"/>
                </a:solidFill>
              </a:rPr>
              <a:t>rofesjonalna </a:t>
            </a:r>
          </a:p>
          <a:p>
            <a:pPr algn="ctr"/>
            <a:r>
              <a:rPr lang="pl-PL" sz="1800" b="1" dirty="0">
                <a:solidFill>
                  <a:srgbClr val="C00000"/>
                </a:solidFill>
              </a:rPr>
              <a:t>diagnoza i doradztwo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C23BDA4-1544-18AE-E665-4E83C0CB4539}"/>
              </a:ext>
            </a:extLst>
          </p:cNvPr>
          <p:cNvSpPr txBox="1"/>
          <p:nvPr/>
        </p:nvSpPr>
        <p:spPr>
          <a:xfrm>
            <a:off x="9845245" y="3032682"/>
            <a:ext cx="1856602" cy="923330"/>
          </a:xfrm>
          <a:prstGeom prst="rect">
            <a:avLst/>
          </a:prstGeom>
          <a:solidFill>
            <a:srgbClr val="FFE0B7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 kwalifikacje rynkowe</a:t>
            </a:r>
          </a:p>
          <a:p>
            <a:pPr algn="ctr"/>
            <a:r>
              <a:rPr lang="pl-PL" b="1" dirty="0">
                <a:solidFill>
                  <a:srgbClr val="C00000"/>
                </a:solidFill>
              </a:rPr>
              <a:t>z ZSK</a:t>
            </a:r>
          </a:p>
        </p:txBody>
      </p:sp>
      <p:sp>
        <p:nvSpPr>
          <p:cNvPr id="18" name="Wygięta strzałka 17">
            <a:extLst>
              <a:ext uri="{FF2B5EF4-FFF2-40B4-BE49-F238E27FC236}">
                <a16:creationId xmlns:a16="http://schemas.microsoft.com/office/drawing/2014/main" id="{EED43007-477A-F459-E886-02E4CD09E667}"/>
              </a:ext>
            </a:extLst>
          </p:cNvPr>
          <p:cNvSpPr/>
          <p:nvPr/>
        </p:nvSpPr>
        <p:spPr>
          <a:xfrm rot="10800000">
            <a:off x="9845245" y="4209488"/>
            <a:ext cx="1117259" cy="923331"/>
          </a:xfrm>
          <a:prstGeom prst="bentArrow">
            <a:avLst/>
          </a:prstGeom>
          <a:solidFill>
            <a:srgbClr val="B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Wygięta strzałka 18">
            <a:extLst>
              <a:ext uri="{FF2B5EF4-FFF2-40B4-BE49-F238E27FC236}">
                <a16:creationId xmlns:a16="http://schemas.microsoft.com/office/drawing/2014/main" id="{DC126C1F-AE63-361B-2F58-0FE7D616B638}"/>
              </a:ext>
            </a:extLst>
          </p:cNvPr>
          <p:cNvSpPr/>
          <p:nvPr/>
        </p:nvSpPr>
        <p:spPr>
          <a:xfrm rot="5400000">
            <a:off x="9942209" y="1768942"/>
            <a:ext cx="923330" cy="1117259"/>
          </a:xfrm>
          <a:prstGeom prst="bentArrow">
            <a:avLst/>
          </a:prstGeom>
          <a:solidFill>
            <a:srgbClr val="B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3A730F3D-E560-51BA-989E-FE1D2D047C12}"/>
              </a:ext>
            </a:extLst>
          </p:cNvPr>
          <p:cNvSpPr/>
          <p:nvPr/>
        </p:nvSpPr>
        <p:spPr>
          <a:xfrm>
            <a:off x="7697656" y="3250940"/>
            <a:ext cx="1856601" cy="5547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TALENT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39478AE-04A6-8818-2BD7-821EEB18701B}"/>
              </a:ext>
            </a:extLst>
          </p:cNvPr>
          <p:cNvSpPr txBox="1"/>
          <p:nvPr/>
        </p:nvSpPr>
        <p:spPr>
          <a:xfrm>
            <a:off x="5550069" y="3028820"/>
            <a:ext cx="1856602" cy="923330"/>
          </a:xfrm>
          <a:prstGeom prst="rect">
            <a:avLst/>
          </a:prstGeom>
          <a:solidFill>
            <a:srgbClr val="FFE0B7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cyfrowe technologie i zielony ład</a:t>
            </a:r>
          </a:p>
        </p:txBody>
      </p:sp>
      <p:sp>
        <p:nvSpPr>
          <p:cNvPr id="22" name="Wygięta strzałka 21">
            <a:extLst>
              <a:ext uri="{FF2B5EF4-FFF2-40B4-BE49-F238E27FC236}">
                <a16:creationId xmlns:a16="http://schemas.microsoft.com/office/drawing/2014/main" id="{2268E2E4-2F3E-DFAB-94BC-66C35C21EB17}"/>
              </a:ext>
            </a:extLst>
          </p:cNvPr>
          <p:cNvSpPr/>
          <p:nvPr/>
        </p:nvSpPr>
        <p:spPr>
          <a:xfrm rot="16200000">
            <a:off x="6386376" y="4112524"/>
            <a:ext cx="923330" cy="1117259"/>
          </a:xfrm>
          <a:prstGeom prst="bentArrow">
            <a:avLst/>
          </a:prstGeom>
          <a:solidFill>
            <a:srgbClr val="B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Wygięta strzałka 22">
            <a:extLst>
              <a:ext uri="{FF2B5EF4-FFF2-40B4-BE49-F238E27FC236}">
                <a16:creationId xmlns:a16="http://schemas.microsoft.com/office/drawing/2014/main" id="{9A7BC0B6-D775-A728-8CF1-25A1A1A4C493}"/>
              </a:ext>
            </a:extLst>
          </p:cNvPr>
          <p:cNvSpPr/>
          <p:nvPr/>
        </p:nvSpPr>
        <p:spPr>
          <a:xfrm>
            <a:off x="6289411" y="1865905"/>
            <a:ext cx="1117259" cy="923331"/>
          </a:xfrm>
          <a:prstGeom prst="bentArrow">
            <a:avLst/>
          </a:prstGeom>
          <a:solidFill>
            <a:srgbClr val="B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72959A5-AC54-FE8E-A9AA-7B52C1B8A2E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518" y="169934"/>
            <a:ext cx="1358549" cy="8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5B4E8F3-ED7E-3DE1-0526-538204B84A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57" y="381272"/>
            <a:ext cx="4395804" cy="17269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8FFE10C-C1DE-C5E4-2438-8485776956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87" y="2367534"/>
            <a:ext cx="4925208" cy="148983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A9A4574-3647-2CDE-D62E-BD3C8DED15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69" y="4321252"/>
            <a:ext cx="4326792" cy="1489832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5EB878E-B511-BB71-27BA-F462E1EC19EF}"/>
              </a:ext>
            </a:extLst>
          </p:cNvPr>
          <p:cNvSpPr txBox="1"/>
          <p:nvPr/>
        </p:nvSpPr>
        <p:spPr>
          <a:xfrm>
            <a:off x="5957082" y="61073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5"/>
              </a:rPr>
              <a:t>https://sektorowaradanub.pl/o-radzie/deklaracja-czlonkowska/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9506C32-42B5-0C10-E4A7-2CFAE96E97B1}"/>
              </a:ext>
            </a:extLst>
          </p:cNvPr>
          <p:cNvSpPr txBox="1"/>
          <p:nvPr/>
        </p:nvSpPr>
        <p:spPr>
          <a:xfrm>
            <a:off x="5242329" y="2505670"/>
            <a:ext cx="2868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C00000"/>
                </a:solidFill>
              </a:rPr>
              <a:t>1..2..3</a:t>
            </a:r>
            <a:endParaRPr lang="pl-PL" sz="5400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C6E0458-8306-9AD5-1913-8702041A8F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376" y="381272"/>
            <a:ext cx="3557637" cy="50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8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99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E96ACF54-CC86-D694-797C-E91ED31E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136" y="690663"/>
            <a:ext cx="10787973" cy="48151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500" b="1" dirty="0">
                <a:solidFill>
                  <a:srgbClr val="BF0000"/>
                </a:solidFill>
                <a:latin typeface="Calibri" panose="020F0502020204030204" pitchFamily="34" charset="0"/>
              </a:rPr>
              <a:t>sektor Nowoczesne Usługi Biznesowe (NUB)</a:t>
            </a:r>
          </a:p>
          <a:p>
            <a:pPr marL="0" indent="0">
              <a:buNone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ielość definicji, wielość zakresów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g raportów firm doradczo - konsultingowych BSS (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Business Service </a:t>
            </a:r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 to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BPO, SSC, R&amp;D, ITO </a:t>
            </a:r>
            <a:r>
              <a:rPr lang="pl-PL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gaming</a:t>
            </a:r>
            <a:r>
              <a:rPr lang="pl-PL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smartcity</a:t>
            </a:r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e-commerce/</a:t>
            </a:r>
            <a:r>
              <a:rPr lang="pl-PL" sz="2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edutech</a:t>
            </a:r>
            <a:r>
              <a:rPr lang="pl-PL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ielość procesów biznesowych i wielość stanowisk pracy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ektor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statu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nascendi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kontekście definicyjnym, sektor wyodrębniony w realnej gospodarce (</a:t>
            </a:r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Mordor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ponad </a:t>
            </a:r>
            <a:r>
              <a:rPr lang="pl-PL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centrów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BSS w Polsce, ok.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pl-PL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tys.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bezpośrednio zatrudnionych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wpływ na ok 5% PKB</a:t>
            </a:r>
          </a:p>
          <a:p>
            <a:pPr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oczne zatrudnienia na poziomie ponad 5% nowych miejsc pracy</a:t>
            </a:r>
          </a:p>
        </p:txBody>
      </p:sp>
    </p:spTree>
    <p:extLst>
      <p:ext uri="{BB962C8B-B14F-4D97-AF65-F5344CB8AC3E}">
        <p14:creationId xmlns:p14="http://schemas.microsoft.com/office/powerpoint/2010/main" val="332318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27FE5EC5-790C-03E2-2683-F2895EC909A8}"/>
              </a:ext>
            </a:extLst>
          </p:cNvPr>
          <p:cNvSpPr/>
          <p:nvPr/>
        </p:nvSpPr>
        <p:spPr>
          <a:xfrm>
            <a:off x="1732240" y="1442624"/>
            <a:ext cx="8727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800" dirty="0">
                <a:solidFill>
                  <a:srgbClr val="C00000"/>
                </a:solidFill>
              </a:rPr>
              <a:t>VUCA</a:t>
            </a:r>
          </a:p>
          <a:p>
            <a:pPr algn="ctr"/>
            <a:r>
              <a:rPr lang="pl-PL" sz="3600" dirty="0">
                <a:solidFill>
                  <a:srgbClr val="C00000"/>
                </a:solidFill>
              </a:rPr>
              <a:t>V</a:t>
            </a:r>
            <a:r>
              <a:rPr lang="pl-PL" sz="2400" dirty="0">
                <a:solidFill>
                  <a:srgbClr val="C00000"/>
                </a:solidFill>
              </a:rPr>
              <a:t> = zmienność  (</a:t>
            </a:r>
            <a:r>
              <a:rPr lang="pl-PL" sz="2400" dirty="0" err="1">
                <a:solidFill>
                  <a:srgbClr val="C00000"/>
                </a:solidFill>
              </a:rPr>
              <a:t>volatility</a:t>
            </a:r>
            <a:r>
              <a:rPr lang="pl-PL" sz="2400" dirty="0">
                <a:solidFill>
                  <a:srgbClr val="C00000"/>
                </a:solidFill>
              </a:rPr>
              <a:t>)	</a:t>
            </a:r>
            <a:r>
              <a:rPr lang="pl-PL" sz="3600" dirty="0">
                <a:solidFill>
                  <a:srgbClr val="C00000"/>
                </a:solidFill>
              </a:rPr>
              <a:t>U</a:t>
            </a:r>
            <a:r>
              <a:rPr lang="pl-PL" sz="2400" dirty="0">
                <a:solidFill>
                  <a:srgbClr val="C00000"/>
                </a:solidFill>
              </a:rPr>
              <a:t> = niepewność (</a:t>
            </a:r>
            <a:r>
              <a:rPr lang="pl-PL" sz="2400" dirty="0" err="1">
                <a:solidFill>
                  <a:srgbClr val="C00000"/>
                </a:solidFill>
              </a:rPr>
              <a:t>uncertainty</a:t>
            </a:r>
            <a:r>
              <a:rPr lang="pl-PL" sz="2400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pl-PL" sz="3600" dirty="0">
                <a:solidFill>
                  <a:srgbClr val="C00000"/>
                </a:solidFill>
              </a:rPr>
              <a:t>C</a:t>
            </a:r>
            <a:r>
              <a:rPr lang="pl-PL" sz="2400" dirty="0">
                <a:solidFill>
                  <a:srgbClr val="C00000"/>
                </a:solidFill>
              </a:rPr>
              <a:t> = złożoność (</a:t>
            </a:r>
            <a:r>
              <a:rPr lang="pl-PL" sz="2400" dirty="0" err="1">
                <a:solidFill>
                  <a:srgbClr val="C00000"/>
                </a:solidFill>
              </a:rPr>
              <a:t>complexity</a:t>
            </a:r>
            <a:r>
              <a:rPr lang="pl-PL" sz="2400" dirty="0">
                <a:solidFill>
                  <a:srgbClr val="C00000"/>
                </a:solidFill>
              </a:rPr>
              <a:t>)	</a:t>
            </a:r>
            <a:r>
              <a:rPr lang="pl-PL" sz="3600" dirty="0">
                <a:solidFill>
                  <a:srgbClr val="C00000"/>
                </a:solidFill>
              </a:rPr>
              <a:t>A </a:t>
            </a:r>
            <a:r>
              <a:rPr lang="pl-PL" sz="2400" dirty="0">
                <a:solidFill>
                  <a:srgbClr val="C00000"/>
                </a:solidFill>
              </a:rPr>
              <a:t>= niejednoznaczność (</a:t>
            </a:r>
            <a:r>
              <a:rPr lang="pl-PL" sz="2400" dirty="0" err="1">
                <a:solidFill>
                  <a:srgbClr val="C00000"/>
                </a:solidFill>
              </a:rPr>
              <a:t>ambiguity</a:t>
            </a:r>
            <a:r>
              <a:rPr lang="pl-PL" sz="2400" dirty="0">
                <a:solidFill>
                  <a:srgbClr val="C00000"/>
                </a:solidFill>
              </a:rPr>
              <a:t>)</a:t>
            </a: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0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B1FEE61-2121-4BD9-3AF5-203125C67124}"/>
              </a:ext>
            </a:extLst>
          </p:cNvPr>
          <p:cNvSpPr/>
          <p:nvPr/>
        </p:nvSpPr>
        <p:spPr>
          <a:xfrm>
            <a:off x="892879" y="337698"/>
            <a:ext cx="10200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BF0000"/>
                </a:solidFill>
                <a:latin typeface="Calibri" panose="020F0502020204030204" pitchFamily="34" charset="0"/>
              </a:rPr>
              <a:t>Prognozowane zmiany na rynku pracy. </a:t>
            </a:r>
            <a:r>
              <a:rPr lang="pl-PL" sz="3200" b="1" dirty="0" err="1">
                <a:solidFill>
                  <a:srgbClr val="BF0000"/>
                </a:solidFill>
                <a:latin typeface="Calibri" panose="020F0502020204030204" pitchFamily="34" charset="0"/>
              </a:rPr>
              <a:t>Przegląd</a:t>
            </a:r>
            <a:r>
              <a:rPr lang="pl-PL" sz="3200" b="1" dirty="0">
                <a:solidFill>
                  <a:srgbClr val="BF0000"/>
                </a:solidFill>
                <a:latin typeface="Calibri" panose="020F0502020204030204" pitchFamily="34" charset="0"/>
              </a:rPr>
              <a:t> scenariuszy </a:t>
            </a:r>
          </a:p>
          <a:p>
            <a:r>
              <a:rPr lang="pl-PL" sz="1200" dirty="0">
                <a:latin typeface="Calibri" panose="020F0502020204030204" pitchFamily="34" charset="0"/>
              </a:rPr>
              <a:t>Raport opracowany przez Instytut Analiz Rynku Pracy, w oparciu o przegląd literatury przedmiotu, na zlecenie Polskiej Agencji Rozwoju </a:t>
            </a:r>
            <a:r>
              <a:rPr lang="pl-PL" sz="1200" dirty="0" err="1">
                <a:latin typeface="Calibri" panose="020F0502020204030204" pitchFamily="34" charset="0"/>
              </a:rPr>
              <a:t>Przedsiębiorczości</a:t>
            </a:r>
            <a:r>
              <a:rPr lang="pl-PL" sz="1200" dirty="0">
                <a:latin typeface="Calibri" panose="020F0502020204030204" pitchFamily="34" charset="0"/>
              </a:rPr>
              <a:t>.</a:t>
            </a:r>
            <a:br>
              <a:rPr lang="pl-PL" sz="1200" dirty="0">
                <a:latin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</a:rPr>
              <a:t>Warszawa, maj 2022 </a:t>
            </a:r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15B8CE4-E010-029F-AB35-838CD2C09D9D}"/>
              </a:ext>
            </a:extLst>
          </p:cNvPr>
          <p:cNvSpPr/>
          <p:nvPr/>
        </p:nvSpPr>
        <p:spPr>
          <a:xfrm>
            <a:off x="892879" y="1510810"/>
            <a:ext cx="11052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OECD - </a:t>
            </a:r>
            <a:r>
              <a:rPr lang="pl-PL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65%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dzieci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rozpoczynających edukację będzie pracować w zawodach, które nie istnieją</a:t>
            </a:r>
            <a:endParaRPr lang="pl-PL" sz="20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5CE978E-6EC7-CB4C-84B8-968498F017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930" y="2530213"/>
            <a:ext cx="2001316" cy="4192650"/>
          </a:xfrm>
          <a:prstGeom prst="rect">
            <a:avLst/>
          </a:prstGeom>
        </p:spPr>
      </p:pic>
      <p:pic>
        <p:nvPicPr>
          <p:cNvPr id="9" name="Google Shape;3213;p409">
            <a:extLst>
              <a:ext uri="{FF2B5EF4-FFF2-40B4-BE49-F238E27FC236}">
                <a16:creationId xmlns:a16="http://schemas.microsoft.com/office/drawing/2014/main" id="{618B5FF2-BBCE-32D5-E8D3-45780F10FD63}"/>
              </a:ext>
            </a:extLst>
          </p:cNvPr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486" y="2287500"/>
            <a:ext cx="2547625" cy="45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627AD60-4ADD-C9E0-DB1C-78A054CD10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126" y="3204771"/>
            <a:ext cx="3485360" cy="158404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55865C9-9A16-1FD1-7A2F-D4042488FE18}"/>
              </a:ext>
            </a:extLst>
          </p:cNvPr>
          <p:cNvSpPr txBox="1"/>
          <p:nvPr/>
        </p:nvSpPr>
        <p:spPr>
          <a:xfrm>
            <a:off x="4432601" y="4977858"/>
            <a:ext cx="3646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Kim z zawodu jest Leon Avatar 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454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5027E5-1977-5486-EFDF-AFF2CFF5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477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C59A7FC-5840-8E05-6E08-F90723455740}"/>
              </a:ext>
            </a:extLst>
          </p:cNvPr>
          <p:cNvSpPr txBox="1"/>
          <p:nvPr/>
        </p:nvSpPr>
        <p:spPr>
          <a:xfrm>
            <a:off x="3689281" y="5920409"/>
            <a:ext cx="81184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*Source: ARK Investment Management LLC, 2019. The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underlying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data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assumes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that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all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innovation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platforms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follow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a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characteristic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investment and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realization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cycle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of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similar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duration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. Data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Sources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Helpman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, E. (2010). General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Purpose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Technologies and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Economic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Growth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.;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Brynjolfsson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, E., &amp;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McAfee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, A. (2018). The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second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machine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age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.; Kurzweil, R. (2016). The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singularity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is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near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Certain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of the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statements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contained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in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this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item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may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be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statements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of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future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expectations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and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other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forward-looking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statements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that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are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based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on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ARK’s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current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views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and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assumptions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, and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involve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known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and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unknown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risks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and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uncertainties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that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could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cause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actual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results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, performance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or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events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to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differ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materially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from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those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expressed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or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implied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in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such</a:t>
            </a:r>
            <a:r>
              <a:rPr lang="pl-PL" sz="1000" b="0" i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1000" b="0" i="1" u="none" strike="noStrike" dirty="0" err="1">
                <a:solidFill>
                  <a:schemeClr val="bg1"/>
                </a:solidFill>
                <a:effectLst/>
              </a:rPr>
              <a:t>statements</a:t>
            </a:r>
            <a:endParaRPr lang="pl-PL" sz="10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7FE527D-C18A-39DE-B0DB-64A2C7D95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7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5027E5-1977-5486-EFDF-AFF2CFF5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477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6E41AEF-0573-997C-BDCD-C4DF395E0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694" y="112645"/>
            <a:ext cx="3472179" cy="2940959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2F32BC82-574B-CEF4-6FFD-3A479FF5A5C0}"/>
              </a:ext>
            </a:extLst>
          </p:cNvPr>
          <p:cNvSpPr/>
          <p:nvPr/>
        </p:nvSpPr>
        <p:spPr>
          <a:xfrm>
            <a:off x="3074380" y="2037307"/>
            <a:ext cx="6043239" cy="278338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600" b="1" dirty="0">
                <a:solidFill>
                  <a:srgbClr val="C00000"/>
                </a:solidFill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327888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EF778AE8-E874-C585-B1F4-031EE0F35515}"/>
              </a:ext>
            </a:extLst>
          </p:cNvPr>
          <p:cNvSpPr/>
          <p:nvPr/>
        </p:nvSpPr>
        <p:spPr>
          <a:xfrm>
            <a:off x="731386" y="2630173"/>
            <a:ext cx="284615" cy="2664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E5F1AA67-0191-6ED9-E7F0-F6AFA7C985DE}"/>
              </a:ext>
            </a:extLst>
          </p:cNvPr>
          <p:cNvSpPr/>
          <p:nvPr/>
        </p:nvSpPr>
        <p:spPr>
          <a:xfrm>
            <a:off x="742493" y="2005432"/>
            <a:ext cx="284615" cy="2664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3415C5DE-29F4-00A8-F073-DBB84C118FBF}"/>
              </a:ext>
            </a:extLst>
          </p:cNvPr>
          <p:cNvSpPr/>
          <p:nvPr/>
        </p:nvSpPr>
        <p:spPr>
          <a:xfrm>
            <a:off x="741487" y="1689520"/>
            <a:ext cx="284615" cy="2664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713D374-FC42-17A3-1A1E-8F1BA0E7DE55}"/>
              </a:ext>
            </a:extLst>
          </p:cNvPr>
          <p:cNvGrpSpPr/>
          <p:nvPr/>
        </p:nvGrpSpPr>
        <p:grpSpPr>
          <a:xfrm>
            <a:off x="5398941" y="6216809"/>
            <a:ext cx="6935988" cy="312686"/>
            <a:chOff x="7781149" y="156675"/>
            <a:chExt cx="4910106" cy="378059"/>
          </a:xfrm>
        </p:grpSpPr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A09B967F-6F90-779B-69F5-892152A2BB30}"/>
                </a:ext>
              </a:extLst>
            </p:cNvPr>
            <p:cNvSpPr/>
            <p:nvPr/>
          </p:nvSpPr>
          <p:spPr>
            <a:xfrm>
              <a:off x="7781149" y="156675"/>
              <a:ext cx="1198320" cy="37805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rgbClr val="C00000"/>
                  </a:solidFill>
                </a:rPr>
                <a:t>TALENT</a:t>
              </a: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A0F861F3-8C5B-AD9B-9290-8EE0E0642DE7}"/>
                </a:ext>
              </a:extLst>
            </p:cNvPr>
            <p:cNvSpPr txBox="1"/>
            <p:nvPr/>
          </p:nvSpPr>
          <p:spPr>
            <a:xfrm>
              <a:off x="8979469" y="162609"/>
              <a:ext cx="3711786" cy="37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bg1"/>
                  </a:solidFill>
                </a:rPr>
                <a:t>uczeń/student/pracownik/przedsiębiorca/urzędnik/nauczyciel</a:t>
              </a:r>
            </a:p>
          </p:txBody>
        </p:sp>
      </p:grpSp>
      <p:sp>
        <p:nvSpPr>
          <p:cNvPr id="10" name="Owal 9">
            <a:extLst>
              <a:ext uri="{FF2B5EF4-FFF2-40B4-BE49-F238E27FC236}">
                <a16:creationId xmlns:a16="http://schemas.microsoft.com/office/drawing/2014/main" id="{16DE734C-470C-B85D-6624-DACE923AB6FF}"/>
              </a:ext>
            </a:extLst>
          </p:cNvPr>
          <p:cNvSpPr/>
          <p:nvPr/>
        </p:nvSpPr>
        <p:spPr>
          <a:xfrm>
            <a:off x="811373" y="270933"/>
            <a:ext cx="3252625" cy="10639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>
                <a:solidFill>
                  <a:srgbClr val="C00000"/>
                </a:solidFill>
              </a:rPr>
              <a:t>TALENT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0084EE6-1795-768F-13C7-571ADC4E61CE}"/>
              </a:ext>
            </a:extLst>
          </p:cNvPr>
          <p:cNvSpPr txBox="1"/>
          <p:nvPr/>
        </p:nvSpPr>
        <p:spPr>
          <a:xfrm>
            <a:off x="723319" y="1606996"/>
            <a:ext cx="112849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1. Kompetencje językowe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– 2 języki obce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2. Kompetencje merytoryczne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– zaawansowane systemy informatyczne np. ERP, zarządzanie projektami, finanse-rachunkowość, sztuczna inteligencja,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cyberbezpieczeństwo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,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metaverse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, robotyka itp.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3. Kompetencje miękkie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– zarządzanie konfliktem, praca hybrydowa i efektywna praca zdalna,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szerokokontekstowość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, zarządzanie obciążeniem kognitywnym, umiejętność uczenia się</a:t>
            </a:r>
          </a:p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Corbel"/>
            </a:endParaRPr>
          </a:p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Corbel"/>
            </a:endParaRPr>
          </a:p>
          <a:p>
            <a:pPr algn="ctr"/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niezbędny w sektorze </a:t>
            </a:r>
            <a:r>
              <a:rPr lang="pl-PL" sz="2800" b="1" dirty="0">
                <a:solidFill>
                  <a:srgbClr val="C00000"/>
                </a:solidFill>
                <a:latin typeface="Corbel"/>
              </a:rPr>
              <a:t>NUB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na stanowiskach </a:t>
            </a:r>
            <a:r>
              <a:rPr lang="pl-PL" sz="2800" b="1" dirty="0" err="1">
                <a:solidFill>
                  <a:srgbClr val="C00000"/>
                </a:solidFill>
                <a:latin typeface="Corbel"/>
              </a:rPr>
              <a:t>middle</a:t>
            </a:r>
            <a:r>
              <a:rPr lang="pl-PL" sz="2800" b="1" dirty="0">
                <a:solidFill>
                  <a:srgbClr val="C00000"/>
                </a:solidFill>
                <a:latin typeface="Corbel"/>
              </a:rPr>
              <a:t> </a:t>
            </a:r>
            <a:r>
              <a:rPr lang="pl-PL" sz="2800" b="1" dirty="0" err="1">
                <a:solidFill>
                  <a:srgbClr val="C00000"/>
                </a:solidFill>
                <a:latin typeface="Corbel"/>
              </a:rPr>
              <a:t>level</a:t>
            </a:r>
            <a:endParaRPr lang="pl-PL" sz="2800" b="1" dirty="0">
              <a:solidFill>
                <a:srgbClr val="C00000"/>
              </a:solidFill>
              <a:latin typeface="Corbel"/>
            </a:endParaRPr>
          </a:p>
          <a:p>
            <a:pPr algn="ctr"/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i</a:t>
            </a:r>
          </a:p>
          <a:p>
            <a:pPr algn="ctr"/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gotowy do założenia </a:t>
            </a:r>
            <a:r>
              <a:rPr lang="pl-PL" sz="2800" b="1" dirty="0">
                <a:solidFill>
                  <a:srgbClr val="C00000"/>
                </a:solidFill>
                <a:latin typeface="Corbel"/>
              </a:rPr>
              <a:t>własnej działalności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/ pracy w innych miejscach wymagających nowoczesnych kompetencji</a:t>
            </a:r>
          </a:p>
        </p:txBody>
      </p:sp>
    </p:spTree>
    <p:extLst>
      <p:ext uri="{BB962C8B-B14F-4D97-AF65-F5344CB8AC3E}">
        <p14:creationId xmlns:p14="http://schemas.microsoft.com/office/powerpoint/2010/main" val="264576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D78CF5C9-3343-41BE-C023-5FCCB6FD587B}"/>
              </a:ext>
            </a:extLst>
          </p:cNvPr>
          <p:cNvSpPr/>
          <p:nvPr/>
        </p:nvSpPr>
        <p:spPr>
          <a:xfrm>
            <a:off x="2292345" y="1967061"/>
            <a:ext cx="76073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solidFill>
                  <a:srgbClr val="C00000"/>
                </a:solidFill>
              </a:rPr>
              <a:t>C = złożoność</a:t>
            </a:r>
          </a:p>
          <a:p>
            <a:pPr algn="ctr"/>
            <a:r>
              <a:rPr lang="pl-PL" sz="3200" dirty="0">
                <a:solidFill>
                  <a:srgbClr val="C00000"/>
                </a:solidFill>
              </a:rPr>
              <a:t>(</a:t>
            </a:r>
            <a:r>
              <a:rPr lang="pl-PL" sz="3200" dirty="0" err="1">
                <a:solidFill>
                  <a:srgbClr val="C00000"/>
                </a:solidFill>
              </a:rPr>
              <a:t>complexity</a:t>
            </a:r>
            <a:r>
              <a:rPr lang="pl-PL" sz="3200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pl-PL" sz="6000" dirty="0">
                <a:solidFill>
                  <a:srgbClr val="C00000"/>
                </a:solidFill>
              </a:rPr>
              <a:t>A = niejednoznaczność</a:t>
            </a:r>
          </a:p>
          <a:p>
            <a:pPr algn="ctr"/>
            <a:r>
              <a:rPr lang="pl-PL" sz="3200" dirty="0">
                <a:solidFill>
                  <a:srgbClr val="C00000"/>
                </a:solidFill>
              </a:rPr>
              <a:t>(</a:t>
            </a:r>
            <a:r>
              <a:rPr lang="pl-PL" sz="3200" dirty="0" err="1">
                <a:solidFill>
                  <a:srgbClr val="C00000"/>
                </a:solidFill>
              </a:rPr>
              <a:t>ambiguity</a:t>
            </a:r>
            <a:r>
              <a:rPr lang="pl-PL" sz="3200" dirty="0">
                <a:solidFill>
                  <a:srgbClr val="C00000"/>
                </a:solidFill>
              </a:rPr>
              <a:t>)</a:t>
            </a:r>
            <a:endParaRPr lang="pl-PL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33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11949</TotalTime>
  <Words>976</Words>
  <Application>Microsoft Office PowerPoint</Application>
  <PresentationFormat>Panoramiczny</PresentationFormat>
  <Paragraphs>211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VUCA</vt:lpstr>
      <vt:lpstr>Prezentacja programu PowerPoint</vt:lpstr>
      <vt:lpstr>Prezentacja programu PowerPoint</vt:lpstr>
      <vt:lpstr>Prezentacja programu PowerPoint</vt:lpstr>
      <vt:lpstr>Prezentacja programu PowerPoint</vt:lpstr>
      <vt:lpstr>Róbmy to</vt:lpstr>
      <vt:lpstr>Cyfrowa Reindustrializacja</vt:lpstr>
      <vt:lpstr>DRUK 3D</vt:lpstr>
      <vt:lpstr>Prezentacja programu PowerPoint</vt:lpstr>
      <vt:lpstr>Cyfrowa Reindustrializacja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Migałka</dc:creator>
  <cp:lastModifiedBy>Łukasz Wysocki</cp:lastModifiedBy>
  <cp:revision>191</cp:revision>
  <cp:lastPrinted>2022-09-26T15:36:59Z</cp:lastPrinted>
  <dcterms:created xsi:type="dcterms:W3CDTF">2022-05-05T11:45:30Z</dcterms:created>
  <dcterms:modified xsi:type="dcterms:W3CDTF">2023-02-17T07:39:04Z</dcterms:modified>
</cp:coreProperties>
</file>