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843" r:id="rId4"/>
    <p:sldId id="257" r:id="rId5"/>
    <p:sldId id="844" r:id="rId6"/>
    <p:sldId id="845" r:id="rId7"/>
    <p:sldId id="848" r:id="rId8"/>
    <p:sldId id="847" r:id="rId9"/>
    <p:sldId id="846" r:id="rId10"/>
    <p:sldId id="850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2" r:id="rId20"/>
    <p:sldId id="860" r:id="rId21"/>
    <p:sldId id="861" r:id="rId22"/>
    <p:sldId id="842" r:id="rId23"/>
    <p:sldId id="25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EAA3-A5A3-43FD-B6C2-3164870EE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13C5BF-B572-A54E-98DD-F9FC252D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C56DF-0ABB-7998-D17F-253D8CA2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19C93-5B26-56C5-169D-460D429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4155B-3B16-A03F-0490-776F2AA4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8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6C98F-A7F6-C470-9545-4B0B8682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FB01EC-F384-8A84-CB79-0F9F7DB0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27DB4-FBC5-EBE0-4622-16F7956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AF92A6-F903-9A84-B715-43F10EF5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F99E6-7EC5-2FB4-6670-9CABEC6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A2B8E-ECBA-D916-6841-7BE2F746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F4B423-7874-BEDE-81A4-12E086D4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0DBFC5-8F6D-8322-84BF-739D2C1C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6540D-D527-864E-10DF-57918B5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5901D-915C-CE54-D7F9-216A95D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98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199A6-EB6D-4D08-8A84-72587F4D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B315C5-6529-429D-B16C-3751843AC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388BCD-B1AB-46AD-9CBD-9C7237A0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21F01A-B26B-4A06-9B61-090DDEAD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CD51D-900A-4782-B983-7B51EEFB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8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56C5A-7A5C-4831-814A-9D21500C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2996C-4594-48F9-A950-367C389C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D0A463-DB8C-4438-8BC0-67E1B434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96362A-5385-4FA6-8C1D-EFD9CFA8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18C8A8-D596-4BF4-A904-4A3B73B1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60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C56AC-AAFD-4C4D-8A51-B8FA3881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68593E-807F-42FA-8636-764E703B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41AEFB-DA04-43AB-B1A2-FF6EC173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E4A98C-3E65-42F1-B4B7-752823ED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486A3-D1A4-4D4B-8AA9-FBB9044F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41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A2A78-CF32-4210-A43F-6B1B7B3B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D21F8-FA00-4AC7-A048-A08D8DDF9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799BB7-C73A-4C01-991E-D278A6325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D6BB4F-4F52-434E-86B1-95E57253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4AB8A9-D574-4373-A203-54E506BA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195AB2-9451-4A38-8679-629F1B7E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69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0A227-709C-43DA-8192-42D0EDE5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5A5A96-4FFE-44DC-B645-BF69E021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CCC121-3FF0-465D-A354-3A397A89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3C3839-E1FD-48BA-A15D-09E5B679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862850-C8A9-4206-9581-985BB9168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9BD32A-1014-4C82-A09F-D24CDB32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E034633-D5D6-4863-AE3D-1BD667AC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DA042E9-725E-427B-85B4-77A1AAAC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0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4F0B08-B677-4351-9B17-D42CE68B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8AEA8B0-56F6-426C-98CA-FEC624D3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E534A2-77E4-4048-B5B5-54265D83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173D35-7D7F-4378-AFA6-A8FBD295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99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A1C2D3-6661-429B-B7D2-179AD3D6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B6246C-B1FB-42AB-A193-D462C179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C12F4E-5718-4093-BEF7-D70BB83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23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F2D29-7748-4DEE-9363-881F710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67C58-6F0D-4F5A-A646-8DD6CF4A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658A1B-57DE-4D46-BDAE-6D0F58D3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7BDC03-742C-428F-B0F6-72E34F04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C3AEDA-9AA8-4905-8BB7-29D341F3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574112-8D58-49EF-90C7-52C244E9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9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0EA9-C24F-919B-32F3-D587DCF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CC9D4-D40C-1108-7D3D-48FA9BD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C41D-B2EA-C35F-55E7-75D2DBC0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C4375-C306-EF37-C95B-5F944BB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84260-5F28-F2C8-1D65-46E9F681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19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23D4F-D3C1-4FA5-AADD-68953BE5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896B356-03B6-47FF-91CB-36131DE0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A24BE9-71C8-4E9D-9DC4-5C55B9C3F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A09AC-14C7-4CCD-8C1D-5A15C430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0F6DBE-665E-4634-AEEF-59E4C99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8FD5F-31A6-422D-9431-D505785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81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E2FE7-066A-49F6-BD91-98797DD0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9F3051-4F4D-4F5E-8C92-574625A66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840600-34B3-4053-9140-0F1C5D10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21762-9B6F-4397-942E-3769209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58D584-70DB-4DF5-9A34-7D55110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78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3E830A-3657-4DD8-B772-F412E74CA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9B91A5-2F9D-4102-B5D5-F94716374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15540-F597-4468-93E9-8D43C0F4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FE8004-17C0-48AB-8F90-98EC7569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A1FC6A-81A0-4893-848C-9F145953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3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CCC6C-9EE3-C47F-67BC-F4E6E395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5A001-A907-1074-60DC-BA60C53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26708-D80E-C605-6F0C-8611B5FF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923EF-B373-5441-14AD-4BF3423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378A9E-7DB1-798E-C0A6-C147FC09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B5C2C-EA2B-D821-28E0-264D7F1D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B35633-6E32-6DC5-816C-9F412D6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E249C7-7C61-1AA1-44EB-6295F46B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B2CA-48E8-CC3A-FB53-8FF7E2E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AD6F62-B77C-53B6-A12C-6EB59FD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A76B4-226F-6D45-6D50-564B170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541-A37E-EB5C-1E9F-C6517F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1A5BB-4D6F-7A95-3D0C-86C66D9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200EEF-683A-8380-4770-042BCF37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466CF1-A862-DA2F-861E-704038AC7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78FD8-A695-B41D-5319-7908EE81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EA396F-7D95-6C0D-B8A2-0D2CAA0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9D0A2F-FEE2-E7E2-B9C3-0CC3D2BB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DBD383-4DC8-CCA2-70DA-B1EFC63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70E06-278B-785B-147D-EEAD1B4A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86665A-76C6-2825-EACC-9058902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EB26D1-8C80-73A7-7BB2-79E8D0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2248A0-4F82-8898-5D22-03A4972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4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DFCB229-AB35-8653-2E01-4E3F8A80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4DDCD4-3552-3144-5387-FE31FEF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2FDB0B-42C0-E008-1809-6D5C6310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AECB0-A67D-4746-25E7-240A855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29564-CA62-DF90-0846-DA3E1EDB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6CB08C-90AB-8FAA-0867-FAD7B3AC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27A8E-D0A9-4623-DC37-BE41545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3CAD41-EB5D-2631-7827-7F71425F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87B2B-2E3F-1E34-9EBB-23A967AE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5E9C-E316-F3DF-F236-DE15039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F24E99-B795-7688-0C40-276A72055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73EF8F-2BF5-4569-8942-79526773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28001-9A6C-50FB-1512-C90A12B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A644BE-7D17-F723-06FD-9B1828B0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98AAC8-84B1-0634-CCA1-387D73C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5F86C1-120C-B1BD-561D-F613C96D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00D17B-521A-80B9-362A-F3705824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2D7D6-B407-22D7-45DB-BEC07B3A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BBA5-4BA8-484C-B45B-1716AD05A1E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FF9ED-922A-E006-3941-349CF243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4828C4-FFFE-E46F-54F2-CEB48B007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B525-83BC-4C15-B7A7-A68C9CFF3B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6FC1FAE-B522-48F1-8239-74E98BCD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62A163-A9C8-406D-9D18-B7C6A00F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295D7-7EF1-4003-ABC0-4B8C0F19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6712-C50F-4269-9948-7F761F15A1AA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3A9455-62F4-4085-8586-203F07CF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4D4BED-34D7-453B-AE30-60B2BDA01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B231-88A9-4C67-B9A1-010273E8B6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978EFF-DE73-25BD-DF73-796BC98E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483" y="4724594"/>
            <a:ext cx="9956800" cy="91916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działań Sektorowej Rady ds. Kompetencji NUB – dr Bartosz Sobotka – Animator SRKNUB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28D50E-B05D-916A-35A4-4D17F11B2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F42E8BDE-7255-169E-2581-EC64CD6F3BDE}"/>
              </a:ext>
            </a:extLst>
          </p:cNvPr>
          <p:cNvSpPr txBox="1">
            <a:spLocks/>
          </p:cNvSpPr>
          <p:nvPr/>
        </p:nvSpPr>
        <p:spPr>
          <a:xfrm>
            <a:off x="1367883" y="4876994"/>
            <a:ext cx="995680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działań Sektorowej Rady ds. Kompetencji NUB – dr Bartosz Sobotka – Animator SRKNUB</a:t>
            </a:r>
            <a:endParaRPr lang="pl-PL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kierunku kształcenia na </a:t>
            </a:r>
            <a:r>
              <a:rPr lang="pl-PL" sz="20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Politechnice Lubelskiej 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(Finanse i rachunkowość I st.)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we współpracy z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Genpact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m.in.:</a:t>
            </a: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relacjami z klientami na rynkach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Podstawy rewizji finansowej,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Outsourcing 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offshoring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usług finansowych,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Utworzenie specjalności w Górnośląskiej Wyższej Szkole Handlowej im. W. Korfantego w Katowicach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(Sztuczna Inteligencja w zarządzaniu I st.)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do sztucznej inteligencji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Wykorzystanie elementów sztucznej inteligencji w zarządzaniu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Psychologia sztucznej inteligencji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78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 specjalności w Wyższej Szkole Gospodarki w Bydgoszczy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(International Business II st.) we współpracy z ATOS</a:t>
            </a:r>
            <a:endParaRPr lang="pl-PL" sz="2000" dirty="0">
              <a:solidFill>
                <a:srgbClr val="F79646"/>
              </a:solidFill>
              <a:latin typeface="Corbel"/>
            </a:endParaRP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Zarządzanie projektami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Rozwój kompetencji miękkich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zadań praktycznych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3"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Uruchomienie na Uniwersytetach: Opolskim i Zielonogórskim specjalności w oparciu o wdrożone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Macierze Edukacyjne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ERP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(innowacyjne środowiska dydaktyczne odwzorowujące realne środowiska biznesowe: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prekonfiguracja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baz danych, realne procesy)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Wprowadzenie innowacji pedagogicznej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w Zespole Szkół Ekonomiczno- Usługowych w Zabrzu  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ramach kształcenia Technika Ekonomisty – włączono do podstawy programowej efekty nauczania kwalifikacji rynkowej systemu </a:t>
            </a:r>
            <a:r>
              <a:rPr lang="pl-PL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Zarządzanie relacjami z klientem z wykorzystaniem systemu CRM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3252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Przygotowanie materiałów dla doradców zawodowych na uczelniach i w szkołach średnich na temat sektora usług biznesowych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2F71E-1F83-469B-B591-82F1B69F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05" y="1656951"/>
            <a:ext cx="2402032" cy="339576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93762E0-9BE7-4908-86C8-BD1395933651}"/>
              </a:ext>
            </a:extLst>
          </p:cNvPr>
          <p:cNvSpPr/>
          <p:nvPr/>
        </p:nvSpPr>
        <p:spPr>
          <a:xfrm>
            <a:off x="5006898" y="2071921"/>
            <a:ext cx="53956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Rada konsultowała również </a:t>
            </a:r>
            <a:r>
              <a:rPr lang="pl-PL" sz="24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”Zintegrowaną Strategię Umiejętności 2030”</a:t>
            </a:r>
          </a:p>
          <a:p>
            <a:pPr algn="ctr"/>
            <a:r>
              <a:rPr lang="pl-PL" sz="24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nastawioną na wspieranie i finansowanie współpracy sektora edukacji, doradców zawodowych i przedsiębiorców, w oparciu o kwalifikacje rynkowe funkcjonujące w </a:t>
            </a:r>
            <a:r>
              <a:rPr lang="pl-PL" sz="20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Zintegrowanym Systemie Kwalifikacji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35DCBF1-6FFD-4D96-8480-18C37853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3" y="5398277"/>
            <a:ext cx="840711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C7201A-1683-4718-805A-EAA5C3EBC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460" y="1920109"/>
            <a:ext cx="7620660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95" y="94631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badania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1548978-2A65-4E32-BC2D-BA9D74F1C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083" y="1479630"/>
            <a:ext cx="7998645" cy="10486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095261-79FA-453E-A315-50BBDC51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95" y="2450507"/>
            <a:ext cx="4682134" cy="27739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B6D8BF-494A-4C23-83D7-29141809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82" y="2237129"/>
            <a:ext cx="524911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6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Działanai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wyniki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Ponad połowa przedsiębiorców ma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pozytywne doświadczenia 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związane z zatrudnianiem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Widzą, że zatrudnianie osób 50+ jest ważne, ale przedsiębiorstwa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nie są gotowe na ich zatrudnianie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To co może zachęcić do zatrudniania osób 50+ to przede wszystkim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ulga podatkowa i finansowanie szkoleń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pracowników 50+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Osoby 50+ są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chętne do nabywania nowych umiejętności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, ale mają obawy przed zmianą stanowiska pracy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Pracownicy</a:t>
            </a:r>
            <a:r>
              <a:rPr lang="pl-PL" sz="2200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pl-PL" sz="2200" b="1" dirty="0">
                <a:solidFill>
                  <a:srgbClr val="F79646"/>
                </a:solidFill>
                <a:ea typeface="Cambria" panose="02040503050406030204" pitchFamily="18" charset="0"/>
              </a:rPr>
              <a:t>50+ byliby szansą dla rozwoju sektora </a:t>
            </a:r>
            <a:r>
              <a:rPr lang="pl-PL" sz="2200" b="1" dirty="0">
                <a:solidFill>
                  <a:prstClr val="black"/>
                </a:solidFill>
                <a:ea typeface="Cambria" panose="02040503050406030204" pitchFamily="18" charset="0"/>
              </a:rPr>
              <a:t>ze względu na doświadczenia pracowników, odmienną kulturę pracy od młodszych osób i skłonność do przekazywania wiedzy innym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94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ekspertyzy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wykorzystania akademickich inkubatorów przedsiębiorczości do świadczenia usług outsourcingowych na rzecz lokalnych przedsiębiorstw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 </a:t>
            </a:r>
            <a:b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</a:b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 - autor prof. Mirosław Grewiński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możliwość świadczenia usług przez lokalne przedsiębiorstwa na rzecz instytucji finansowych/ przedsiębiorstw z branży </a:t>
            </a:r>
            <a:r>
              <a:rPr lang="pl-P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BPO</a:t>
            </a: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(podzlecanie usług outsourcingowych) w obszarze księgowości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-  autor prof. Artur Paździor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Analiza możliwości wdrożenia modelu turkusowego zarządzania w centrum outsourcingowym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Case 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study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autor Monika Sobiecka (</a:t>
            </a:r>
            <a:r>
              <a:rPr lang="pl-PL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Billenium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53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SRK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Wydanie </a:t>
            </a:r>
            <a:r>
              <a:rPr lang="pl-PL" b="1" dirty="0">
                <a:solidFill>
                  <a:srgbClr val="F79646"/>
                </a:solidFill>
                <a:latin typeface="Corbel"/>
              </a:rPr>
              <a:t>rekomendacji SRKNUB 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w zakresie kształtowania kompetencji dla sektora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oraz rozmowy z samorządami województw, kuratoriami oświaty, agencjami rozwoju regionalnego, uczelniami, spółkami zarządzającymi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SSE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100 spotkań w okresie czerwiec 2021 – marzec 2022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42812-6818-462A-9939-79BC37C1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098" y="4001294"/>
            <a:ext cx="581608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6884EC1-9ADD-4B32-A763-86B990D9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5317" y="609707"/>
            <a:ext cx="1865538" cy="27373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896CDB-AB59-42CD-8B62-E9206C77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3" y="592835"/>
            <a:ext cx="2228529" cy="31971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3B10EC-CF42-4747-8402-8176C5271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15" y="609707"/>
            <a:ext cx="1725318" cy="25239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A24F29B-B9EB-44CE-BC8B-8634FE8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520" y="592835"/>
            <a:ext cx="1865538" cy="2754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DCDF47-A86C-4D91-B2ED-1585765806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3" y="592835"/>
            <a:ext cx="1769375" cy="26144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96384F-9695-45C7-A02E-B0BCF8737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54" y="3299352"/>
            <a:ext cx="4505334" cy="25788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445513-A24D-44D7-96B3-4CA249AC5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946" y="3595166"/>
            <a:ext cx="1700931" cy="22435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A419EFE-C863-421F-BEE9-0ABBBA26E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971" y="3207284"/>
            <a:ext cx="1676545" cy="247519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198365E-AD1A-47A0-9A59-690614F8EF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5856" y="3133670"/>
            <a:ext cx="1713124" cy="253005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AC3119F-028C-4A92-87A6-BEDA574FF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75" y="3299352"/>
            <a:ext cx="167654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E8271-F039-4E92-A67A-F486ADF9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2"/>
          <a:stretch/>
        </p:blipFill>
        <p:spPr>
          <a:xfrm>
            <a:off x="130035" y="111512"/>
            <a:ext cx="11980189" cy="6695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588FB-0835-488D-AF7C-9A4E14C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9A05-E66B-434B-9FD9-8C1182D9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Czy roboty nas zastąpią?</a:t>
            </a:r>
          </a:p>
        </p:txBody>
      </p:sp>
    </p:spTree>
    <p:extLst>
      <p:ext uri="{BB962C8B-B14F-4D97-AF65-F5344CB8AC3E}">
        <p14:creationId xmlns:p14="http://schemas.microsoft.com/office/powerpoint/2010/main" val="234447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osie dyskusji – kierunki rozwoju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2D5155E-657A-4305-94A5-2653867C0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78003"/>
              </p:ext>
            </p:extLst>
          </p:nvPr>
        </p:nvGraphicFramePr>
        <p:xfrm>
          <a:off x="702527" y="1405055"/>
          <a:ext cx="10961649" cy="4288506"/>
        </p:xfrm>
        <a:graphic>
          <a:graphicData uri="http://schemas.openxmlformats.org/drawingml/2006/table">
            <a:tbl>
              <a:tblPr firstRow="1" firstCol="1" bandRow="1"/>
              <a:tblGrid>
                <a:gridCol w="5048232">
                  <a:extLst>
                    <a:ext uri="{9D8B030D-6E8A-4147-A177-3AD203B41FA5}">
                      <a16:colId xmlns:a16="http://schemas.microsoft.com/office/drawing/2014/main" val="639479433"/>
                    </a:ext>
                  </a:extLst>
                </a:gridCol>
                <a:gridCol w="544284">
                  <a:extLst>
                    <a:ext uri="{9D8B030D-6E8A-4147-A177-3AD203B41FA5}">
                      <a16:colId xmlns:a16="http://schemas.microsoft.com/office/drawing/2014/main" val="834693603"/>
                    </a:ext>
                  </a:extLst>
                </a:gridCol>
                <a:gridCol w="5369133">
                  <a:extLst>
                    <a:ext uri="{9D8B030D-6E8A-4147-A177-3AD203B41FA5}">
                      <a16:colId xmlns:a16="http://schemas.microsoft.com/office/drawing/2014/main" val="119202733"/>
                    </a:ext>
                  </a:extLst>
                </a:gridCol>
              </a:tblGrid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Koniec arbitrażu kosztowego jest schyłkiem branży?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Poczynione inwestycje w tworzenie branży jako przeszkoda upadku?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3237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umiejętności managerskich w celu rozwoju bardziej zaawansowanych procesów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„stworzona” klasa średniego zarządu wzmocni inne sektory (dyfuzja wiedzy i umiejętności, np. result based management  - 8%)?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5719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kapitału i decyzyjności (lepkość kapitału)?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szansa dla podmiotów z polskim kapitałem zagospodarowania rynku?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48553"/>
                  </a:ext>
                </a:extLst>
              </a:tr>
              <a:tr h="81886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Automatyzacja i robotyzacja?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Które procesy będą najpierw zautomatyzowane?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Regulacje prawne i renesans humanistyki?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Customizacja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rozwiązań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24661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Working from anywhere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Kwestia jakości życia w PL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3276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 zrobić aby sektor był oparty na wiedzy i wartości dodanej dla polskiej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PL może być centrum </a:t>
                      </a:r>
                      <a:r>
                        <a:rPr lang="pl-PL" sz="18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R&amp;D</a:t>
                      </a: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dla robotyzacji i automatyzacji;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345736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Demografia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Migranci z Ukrainy, Białorusi,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99384"/>
                  </a:ext>
                </a:extLst>
              </a:tr>
              <a:tr h="2750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300.000 osób to asset dla gospodarki?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czy nie?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1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4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E8271-F039-4E92-A67A-F486ADF9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72"/>
          <a:stretch/>
        </p:blipFill>
        <p:spPr>
          <a:xfrm>
            <a:off x="130035" y="111512"/>
            <a:ext cx="11980189" cy="6695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4588FB-0835-488D-AF7C-9A4E14C6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9A05-E66B-434B-9FD9-8C1182D9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06E632-B7E0-4CC6-864D-EBE763669E49}"/>
              </a:ext>
            </a:extLst>
          </p:cNvPr>
          <p:cNvSpPr txBox="1"/>
          <p:nvPr/>
        </p:nvSpPr>
        <p:spPr>
          <a:xfrm>
            <a:off x="706658" y="601161"/>
            <a:ext cx="52592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pl-PL" sz="4400" b="1" dirty="0">
                <a:solidFill>
                  <a:prstClr val="white"/>
                </a:solidFill>
                <a:latin typeface="Calibri" panose="020F0502020204030204"/>
              </a:rPr>
              <a:t>Czy roboty nas zastąpią?</a:t>
            </a:r>
          </a:p>
        </p:txBody>
      </p:sp>
    </p:spTree>
    <p:extLst>
      <p:ext uri="{BB962C8B-B14F-4D97-AF65-F5344CB8AC3E}">
        <p14:creationId xmlns:p14="http://schemas.microsoft.com/office/powerpoint/2010/main" val="52635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działalności Sektorowej Rady </a:t>
            </a:r>
            <a:b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ds. Kompetencji 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Zbudowanie bliskiej współpracy pomiędzy 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środowiskiem edukacji a sektorem nowoczesnych usług dla biznesu (</a:t>
            </a:r>
            <a:r>
              <a:rPr lang="pl-PL" b="1" dirty="0" err="1">
                <a:solidFill>
                  <a:prstClr val="black"/>
                </a:solidFill>
                <a:latin typeface="Corbel" panose="020B0503020204020204" pitchFamily="34" charset="0"/>
              </a:rPr>
              <a:t>NUB</a:t>
            </a:r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r>
              <a:rPr lang="pl-PL" dirty="0">
                <a:solidFill>
                  <a:prstClr val="black"/>
                </a:solidFill>
                <a:latin typeface="Corbel" panose="020B0503020204020204" pitchFamily="34" charset="0"/>
              </a:rPr>
              <a:t>, poprzez wzajemne poznanie potrzeb, możliwości i ograniczeń oraz prowadzenie działań mających na celu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rgbClr val="F79646"/>
                </a:solidFill>
                <a:latin typeface="Corbel" panose="020B0503020204020204" pitchFamily="34" charset="0"/>
              </a:rPr>
              <a:t>optymalne przygotowywanie kadr dla gospodarki.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EC7E33-D81A-4327-B1F6-51A9B193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08" y="4563306"/>
            <a:ext cx="5281159" cy="13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9" y="10407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założycieli SRKNUB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89"/>
            <a:ext cx="6599663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20. letnie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doświadczenie w zakresie przygotowywania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contentu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edukacyjnego dostosowanego do potrzeb rynku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partnerów w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sz="2200" dirty="0">
              <a:solidFill>
                <a:prstClr val="black">
                  <a:lumMod val="50000"/>
                  <a:lumOff val="50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250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współpracujących Uczelni i organów prowadzących szkoły zawodowe/średnie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Ponad 15,000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osób, które uczestniczyły w projektach, polegających na dostosowaniu kompetencji do wyzwań rynku pracy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Partnerstwo strategiczne z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Aptech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 Ltd/ 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Radą  ds. kompetencji </a:t>
            </a:r>
            <a:r>
              <a:rPr lang="pl-PL" sz="2200" b="1" dirty="0" err="1">
                <a:solidFill>
                  <a:srgbClr val="F79646"/>
                </a:solidFill>
                <a:latin typeface="Corbel"/>
              </a:rPr>
              <a:t>Nasscom</a:t>
            </a:r>
            <a:r>
              <a:rPr lang="pl-PL" sz="2200" b="1" dirty="0">
                <a:solidFill>
                  <a:srgbClr val="F79646"/>
                </a:solidFill>
                <a:latin typeface="Corbel"/>
              </a:rPr>
              <a:t>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(Indie)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pl-PL" sz="2200" b="1" dirty="0">
                <a:solidFill>
                  <a:srgbClr val="F79646"/>
                </a:solidFill>
                <a:latin typeface="Corbel"/>
              </a:rPr>
              <a:t>Liczne </a:t>
            </a:r>
            <a:r>
              <a:rPr lang="pl-PL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nagrody na forum PL i </a:t>
            </a:r>
            <a:r>
              <a:rPr lang="pl-PL" sz="2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</a:rPr>
              <a:t>CEE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DAEDBE-45A5-4169-9ADE-F5D5255A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3" y="1491089"/>
            <a:ext cx="3828620" cy="28775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48AB2B4-D2FA-4724-9189-EDAD4490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882" y="3863779"/>
            <a:ext cx="205453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Wyzwanie dla sektora edukacji </a:t>
            </a:r>
            <a:b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procesie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894"/>
            <a:ext cx="10515600" cy="4251790"/>
          </a:xfrm>
        </p:spPr>
        <p:txBody>
          <a:bodyPr/>
          <a:lstStyle/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dla sektora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to kompetencje dla innych sektorów gospodarki (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kompetencje horyzontalne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(</a:t>
            </a:r>
            <a:r>
              <a:rPr lang="pl-PL" sz="25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cross-</a:t>
            </a:r>
            <a:r>
              <a:rPr lang="pl-PL" sz="25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cutting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Podstawowy profil kompetencyjny </a:t>
            </a:r>
            <a:r>
              <a:rPr lang="pl-PL" sz="25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NUB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będzie powiązany z 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konwergencją zawodów</a:t>
            </a:r>
            <a:r>
              <a:rPr lang="pl-PL" sz="2500" dirty="0">
                <a:solidFill>
                  <a:srgbClr val="F7964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(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IThumanista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biomatyk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, </a:t>
            </a:r>
            <a:r>
              <a:rPr lang="pl-PL" sz="2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filozofoinżynier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) </a:t>
            </a:r>
          </a:p>
          <a:p>
            <a:pPr marL="571500" lvl="0" indent="-571500">
              <a:lnSpc>
                <a:spcPct val="10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Przyszłym (acz nieodległym) 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modelem łączącym pracownika z pracodawcą będzie „chmura talentów”, czyli krótkoterminowe wynajmowanie wysoko wykwalifikowanych pracowników (</a:t>
            </a:r>
            <a:r>
              <a:rPr lang="pl-PL" sz="2500" b="1" dirty="0" err="1">
                <a:solidFill>
                  <a:srgbClr val="F79646"/>
                </a:solidFill>
                <a:latin typeface="Corbel" panose="020B0503020204020204" pitchFamily="34" charset="0"/>
              </a:rPr>
              <a:t>uberyzacja</a:t>
            </a:r>
            <a:r>
              <a:rPr lang="pl-PL" sz="2500" b="1" dirty="0">
                <a:solidFill>
                  <a:srgbClr val="F79646"/>
                </a:solidFill>
                <a:latin typeface="Corbel" panose="020B0503020204020204" pitchFamily="34" charset="0"/>
              </a:rPr>
              <a:t> siły roboczej</a:t>
            </a:r>
            <a:r>
              <a:rPr lang="pl-PL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); </a:t>
            </a:r>
            <a:r>
              <a:rPr lang="pl-PL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</a:rPr>
              <a:t>efektywny międzynarodowy podział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7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CA8E39-6D87-4BD0-B1F7-8D8C113BC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6547" y="2959567"/>
            <a:ext cx="4919898" cy="93886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DB38807-17A3-49A4-A9EF-1A4EA095DFC7}"/>
              </a:ext>
            </a:extLst>
          </p:cNvPr>
          <p:cNvSpPr/>
          <p:nvPr/>
        </p:nvSpPr>
        <p:spPr>
          <a:xfrm>
            <a:off x="2074127" y="4252228"/>
            <a:ext cx="788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Cyfryzacja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realne wykorzystanie technologii typu Lean Office / Smart City itp.</a:t>
            </a:r>
          </a:p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Reindustrializacja 2.0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konkurencyjny przemysł np. Druk 3D, RPA, ML,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BDA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 itp.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239FFC-1FC4-43E0-B627-DD13BA4D840F}"/>
              </a:ext>
            </a:extLst>
          </p:cNvPr>
          <p:cNvSpPr/>
          <p:nvPr/>
        </p:nvSpPr>
        <p:spPr>
          <a:xfrm>
            <a:off x="2074127" y="1964678"/>
            <a:ext cx="9155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Cyfrowa Reindustrializacja</a:t>
            </a:r>
            <a:b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pl-PL" sz="5400" b="1" dirty="0">
                <a:solidFill>
                  <a:srgbClr val="70AD47"/>
                </a:solidFill>
                <a:latin typeface="Corbel" panose="020B0503020204020204" pitchFamily="34" charset="0"/>
                <a:ea typeface="+mj-ea"/>
                <a:cs typeface="+mj-cs"/>
              </a:rPr>
              <a:t>							</a:t>
            </a:r>
            <a:r>
              <a:rPr lang="pl-PL" sz="5400" b="1" dirty="0">
                <a:solidFill>
                  <a:srgbClr val="4472C4">
                    <a:lumMod val="75000"/>
                  </a:srgbClr>
                </a:solidFill>
                <a:latin typeface="Corbel" panose="020B0503020204020204" pitchFamily="34" charset="0"/>
                <a:ea typeface="+mj-ea"/>
                <a:cs typeface="+mj-cs"/>
              </a:rPr>
              <a:t>2050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05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METAkompetencje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3E914A-78CF-483A-855F-6D681A7B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872" y="1516182"/>
            <a:ext cx="1709066" cy="435133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25E7565-7203-4FFC-8C9A-648B98C76DAE}"/>
              </a:ext>
            </a:extLst>
          </p:cNvPr>
          <p:cNvSpPr/>
          <p:nvPr/>
        </p:nvSpPr>
        <p:spPr>
          <a:xfrm>
            <a:off x="1786053" y="187082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(Machine Learning)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(Mobile Tech)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Artifical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Automation)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Security)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(Internet of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BCH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Computing)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(Big Data Analytics)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(Virtual/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TaaS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as a Service)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628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07" y="3112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kadr dla: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1A583E0-73B8-4508-A907-079A879C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440" y="1172221"/>
            <a:ext cx="7565792" cy="199356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495ABB-D494-4AAA-8A27-99215A9F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82" y="3165786"/>
            <a:ext cx="7114649" cy="15119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3946DFA-2C8D-4638-928D-409261D32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272" y="4677725"/>
            <a:ext cx="718780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93D7-E0F4-3129-BB3E-006F1CB0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3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sektora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</a:t>
            </a: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oparciu o </a:t>
            </a:r>
            <a:r>
              <a:rPr lang="pl-PL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ZSK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01668A-49DA-D8C7-F633-E3FD3307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996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Oparcie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Rekomendacji POWER 2.21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na kwalifikacjach rynkowych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i jej implementacja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Zaangażowanie przedsiębiorstw z sektora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w przygotowywanie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srgbClr val="F79646"/>
              </a:solidFill>
              <a:latin typeface="Corbel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Programowanie i obsługiwanie procesu druku 3D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relacjami z klientem z wykorzystaniem systemu CRM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Wdrażanie i koordynowanie procesów biznesowych (Lean Office)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Planowanie, tworzenie i dystrybuowanie treści marketingowych (</a:t>
            </a:r>
            <a:r>
              <a:rPr lang="pl-PL" sz="16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content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marketing)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Zarządzanie konfliktami w organizacji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Projektowanie i prowadzenie treningu rozwoju kompetencji sprzedażowych 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pl-PL" sz="2000" b="1" dirty="0">
              <a:solidFill>
                <a:prstClr val="black">
                  <a:lumMod val="65000"/>
                  <a:lumOff val="35000"/>
                </a:prstClr>
              </a:solidFill>
              <a:latin typeface="Corbel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Rozpoznawanie systemu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ZSK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przez sektor </a:t>
            </a:r>
            <a:r>
              <a:rPr lang="pl-PL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NUB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 – ponad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400 wydanych certyfikatów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Modyfikacja programów kształcenia na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8 uczelniach, </a:t>
            </a:r>
            <a:r>
              <a:rPr lang="pl-PL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/>
              </a:rPr>
              <a:t>polegająca na włączeniu do programu studiów krótkich form kształcenia  - 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kwalifikacji rynkowych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ZSK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dedykowanych dla sektora </a:t>
            </a:r>
            <a:r>
              <a:rPr lang="pl-PL" sz="2000" b="1" dirty="0" err="1">
                <a:solidFill>
                  <a:srgbClr val="F79646"/>
                </a:solidFill>
                <a:latin typeface="Corbel"/>
              </a:rPr>
              <a:t>NUB</a:t>
            </a:r>
            <a:r>
              <a:rPr lang="pl-PL" sz="2000" b="1" dirty="0">
                <a:solidFill>
                  <a:srgbClr val="F79646"/>
                </a:solidFill>
                <a:latin typeface="Corbel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43F0B7-06D9-4080-AD93-D31FBEB4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41" y="2454922"/>
            <a:ext cx="2979532" cy="9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1062</Words>
  <Application>Microsoft Office PowerPoint</Application>
  <PresentationFormat>Panoramiczny</PresentationFormat>
  <Paragraphs>118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Symbol</vt:lpstr>
      <vt:lpstr>Wingdings</vt:lpstr>
      <vt:lpstr>Motyw pakietu Office</vt:lpstr>
      <vt:lpstr>2_Motyw pakietu Office</vt:lpstr>
      <vt:lpstr>Prezentacja programu PowerPoint</vt:lpstr>
      <vt:lpstr>Prezentacja programu PowerPoint</vt:lpstr>
      <vt:lpstr>Cel działalności Sektorowej Rady  ds. Kompetencji NUB</vt:lpstr>
      <vt:lpstr>Doświadczenie założycieli SRKNUB</vt:lpstr>
      <vt:lpstr>Wyzwanie dla sektora edukacji  w procesie kształcenia</vt:lpstr>
      <vt:lpstr>Prezentacja programu PowerPoint</vt:lpstr>
      <vt:lpstr>METAkompetencje</vt:lpstr>
      <vt:lpstr>Przygotowanie kadr dla:</vt:lpstr>
      <vt:lpstr>Rozwój sektora NUB w oparciu o ZSK</vt:lpstr>
      <vt:lpstr>Działania SRK NUB</vt:lpstr>
      <vt:lpstr>Działania SRK NUB</vt:lpstr>
      <vt:lpstr>Działania SRK NUB</vt:lpstr>
      <vt:lpstr>Prezentacja programu PowerPoint</vt:lpstr>
      <vt:lpstr>Prezentacja programu PowerPoint</vt:lpstr>
      <vt:lpstr>Działania SRK NUB - badania</vt:lpstr>
      <vt:lpstr>Działanai SRK NUB  - wyniki badań</vt:lpstr>
      <vt:lpstr>Działania SRK NUB - ekspertyzy</vt:lpstr>
      <vt:lpstr>Działania SRK NUB - rekomendacje</vt:lpstr>
      <vt:lpstr>Prezentacja programu PowerPoint</vt:lpstr>
      <vt:lpstr>Najważniejsze osie dyskusji – kierunki rozwoju sektora NUB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Migałka</dc:creator>
  <cp:lastModifiedBy>Edyta Migałka</cp:lastModifiedBy>
  <cp:revision>19</cp:revision>
  <dcterms:created xsi:type="dcterms:W3CDTF">2022-05-05T11:45:30Z</dcterms:created>
  <dcterms:modified xsi:type="dcterms:W3CDTF">2022-06-20T14:28:20Z</dcterms:modified>
</cp:coreProperties>
</file>