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4099423" r:id="rId4"/>
    <p:sldId id="4099470" r:id="rId5"/>
    <p:sldId id="264" r:id="rId6"/>
    <p:sldId id="4099418" r:id="rId7"/>
    <p:sldId id="4099463" r:id="rId8"/>
    <p:sldId id="4099471" r:id="rId9"/>
    <p:sldId id="4099473" r:id="rId10"/>
    <p:sldId id="4099453" r:id="rId11"/>
    <p:sldId id="4099474" r:id="rId12"/>
    <p:sldId id="4099468" r:id="rId13"/>
    <p:sldId id="4099456" r:id="rId14"/>
    <p:sldId id="260" r:id="rId15"/>
    <p:sldId id="4099472" r:id="rId16"/>
    <p:sldId id="4099467" r:id="rId17"/>
    <p:sldId id="4099422" r:id="rId18"/>
    <p:sldId id="4099426" r:id="rId19"/>
    <p:sldId id="4099428" r:id="rId20"/>
    <p:sldId id="4099438" r:id="rId21"/>
    <p:sldId id="4099469" r:id="rId22"/>
    <p:sldId id="4099465" r:id="rId23"/>
    <p:sldId id="4099478" r:id="rId24"/>
    <p:sldId id="4099475" r:id="rId25"/>
    <p:sldId id="4099477" r:id="rId26"/>
    <p:sldId id="4099431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13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2BF29-6C41-0740-A4DF-C7D8E9DD079E}" type="datetimeFigureOut">
              <a:rPr lang="pl-PL" smtClean="0"/>
              <a:t>2022-10-26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BCFAF-60EF-D249-97D7-0330405BEA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35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1E7599AD-081D-9341-A913-A789F66216C4}" type="slidenum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fia Pro" pitchFamily="2" charset="0"/>
                <a:cs typeface="Arial" panose="020B0604020202020204"/>
                <a:sym typeface="Arial" panose="020B0604020202020204"/>
              </a:rPr>
              <a:t>6</a:t>
            </a:fld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fia Pro" pitchFamily="2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6BEAA3-A5A3-43FD-B6C2-3164870EE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13C5BF-B572-A54E-98DD-F9FC252DB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53C56DF-0ABB-7998-D17F-253D8CA2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3219C93-5B26-56C5-169D-460D429B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24155B-3B16-A03F-0490-776F2AA4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4185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B6C98F-A7F6-C470-9545-4B0B8682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0FB01EC-F384-8A84-CB79-0F9F7DB0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727DB4-FBC5-EBE0-4622-16F7956C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AF92A6-F903-9A84-B715-43F10EF55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DF99E6-7EC5-2FB4-6670-9CABEC615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704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77A2B8E-ECBA-D916-6841-7BE2F746C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AF4B423-7874-BEDE-81A4-12E086D4C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0DBFC5-8F6D-8322-84BF-739D2C1C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5C6540D-D527-864E-10DF-57918B529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55901D-915C-CE54-D7F9-216A95D3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984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tem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2533" y="3047096"/>
            <a:ext cx="11449051" cy="76381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3000" b="1" i="0">
                <a:solidFill>
                  <a:schemeClr val="bg1"/>
                </a:solidFill>
                <a:latin typeface="Sofia Pro" pitchFamily="2" charset="0"/>
              </a:defRPr>
            </a:lvl1pPr>
            <a:lvl2pPr>
              <a:buNone/>
              <a:defRPr>
                <a:latin typeface="Sofia Pro Regular" panose="020B0000000000000000" pitchFamily="34" charset="77"/>
              </a:defRPr>
            </a:lvl2pPr>
            <a:lvl3pPr>
              <a:buNone/>
              <a:defRPr>
                <a:latin typeface="Sofia Pro Regular" panose="020B0000000000000000" pitchFamily="34" charset="77"/>
              </a:defRPr>
            </a:lvl3pPr>
            <a:lvl4pPr>
              <a:buNone/>
              <a:defRPr>
                <a:latin typeface="Sofia Pro Regular" panose="020B0000000000000000" pitchFamily="34" charset="77"/>
              </a:defRPr>
            </a:lvl4pPr>
            <a:lvl5pPr>
              <a:buNone/>
              <a:defRPr>
                <a:latin typeface="Sofia Pro Regular" panose="020B0000000000000000" pitchFamily="34" charset="77"/>
              </a:defRPr>
            </a:lvl5pPr>
          </a:lstStyle>
          <a:p>
            <a:pPr lvl="0"/>
            <a:r>
              <a:rPr lang="en-GB" dirty="0"/>
              <a:t>Statement Sofia Pro Bold 30pt.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1477" y="368302"/>
            <a:ext cx="11449051" cy="2993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 spc="225">
                <a:solidFill>
                  <a:schemeClr val="bg1"/>
                </a:solidFill>
                <a:latin typeface="Sofia Pro" pitchFamily="2" charset="0"/>
              </a:defRPr>
            </a:lvl1pPr>
            <a:lvl2pPr>
              <a:buNone/>
              <a:defRPr>
                <a:latin typeface="Sofia Pro Regular" panose="020B0000000000000000" pitchFamily="34" charset="77"/>
              </a:defRPr>
            </a:lvl2pPr>
            <a:lvl3pPr>
              <a:buNone/>
              <a:defRPr>
                <a:latin typeface="Sofia Pro Regular" panose="020B0000000000000000" pitchFamily="34" charset="77"/>
              </a:defRPr>
            </a:lvl3pPr>
            <a:lvl4pPr>
              <a:buNone/>
              <a:defRPr>
                <a:latin typeface="Sofia Pro Regular" panose="020B0000000000000000" pitchFamily="34" charset="77"/>
              </a:defRPr>
            </a:lvl4pPr>
            <a:lvl5pPr>
              <a:buNone/>
              <a:defRPr>
                <a:latin typeface="Sofia Pro Regular" panose="020B0000000000000000" pitchFamily="34" charset="77"/>
              </a:defRPr>
            </a:lvl5pPr>
          </a:lstStyle>
          <a:p>
            <a:pPr lvl="0"/>
            <a:r>
              <a:rPr lang="en-GB" dirty="0"/>
              <a:t>BREADCRUMB SOFIA PRO 12pt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3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9E0EA9-C24F-919B-32F3-D587DCFE4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CCC9D4-D40C-1108-7D3D-48FA9BD7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10C41D-B2EA-C35F-55E7-75D2DBC03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9C4375-C306-EF37-C95B-5F944BBF1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9284260-5F28-F2C8-1D65-46E9F681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041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DCCC6C-9EE3-C47F-67BC-F4E6E395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75A001-A907-1074-60DC-BA60C538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4F26708-D80E-C605-6F0C-8611B5FF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B923EF-B373-5441-14AD-4BF3423A2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C378A9E-7DB1-798E-C0A6-C147FC09B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290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1B5C2C-EA2B-D821-28E0-264D7F1D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B35633-6E32-6DC5-816C-9F412D6F5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DE249C7-7C61-1AA1-44EB-6295F46B1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28B2CA-48E8-CC3A-FB53-8FF7E2EC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6AD6F62-B77C-53B6-A12C-6EB59FDD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31A76B4-226F-6D45-6D50-564B17048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97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77541-A37E-EB5C-1E9F-C6517F6F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471A5BB-4D6F-7A95-3D0C-86C66D9EC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C200EEF-683A-8380-4770-042BCF37A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3466CF1-A862-DA2F-861E-704038AC7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BD78FD8-A695-B41D-5319-7908EE815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4EA396F-7D95-6C0D-B8A2-0D2CAA0E7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C9D0A2F-FEE2-E7E2-B9C3-0CC3D2BB5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FDBD383-4DC8-CCA2-70DA-B1EFC638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68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670E06-278B-785B-147D-EEAD1B4A5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786665A-76C6-2825-EACC-90589024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9EB26D1-8C80-73A7-7BB2-79E8D08DB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2248A0-4F82-8898-5D22-03A497281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141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DFCB229-AB35-8653-2E01-4E3F8A804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84DDCD4-3552-3144-5387-FE31FEF9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42FDB0B-42C0-E008-1809-6D5C6310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488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0AECB0-A67D-4746-25E7-240A8552D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629564-CA62-DF90-0846-DA3E1EDB6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66CB08C-90AB-8FAA-0867-FAD7B3ACB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2827A8E-D0A9-4623-DC37-BE41545E7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73CAD41-EB5D-2631-7827-7F71425F2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687B2B-2E3F-1E34-9EBB-23A967AE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34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E15E9C-E316-F3DF-F236-DE15039E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9F24E99-B795-7688-0C40-276A72055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673EF8F-2BF5-4569-8942-795267739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7B28001-9A6C-50FB-1512-C90A12B85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0A644BE-7D17-F723-06FD-9B1828B0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898AAC8-84B1-0634-CCA1-387D73C1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86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65F86C1-120C-B1BD-561D-F613C96D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00D17B-521A-80B9-362A-F37058247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2D7D6-B407-22D7-45DB-BEC07B3A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4BBA5-4BA8-484C-B45B-1716AD05A1E7}" type="datetimeFigureOut">
              <a:rPr lang="pl-PL" smtClean="0"/>
              <a:t>2022-10-26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3FF9ED-922A-E006-3941-349CF243C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4828C4-FFFE-E46F-54F2-CEB48B007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471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423918D-9ADF-D57E-64C7-BAA807EC8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ED86E8A-AFFA-6ED1-EE80-61496C30804B}"/>
              </a:ext>
            </a:extLst>
          </p:cNvPr>
          <p:cNvSpPr txBox="1"/>
          <p:nvPr/>
        </p:nvSpPr>
        <p:spPr>
          <a:xfrm>
            <a:off x="2829560" y="4994572"/>
            <a:ext cx="653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accent2"/>
                </a:solidFill>
              </a:rPr>
              <a:t>Przewodniczący SRK NUB – Piotr Fałek</a:t>
            </a:r>
          </a:p>
        </p:txBody>
      </p:sp>
    </p:spTree>
    <p:extLst>
      <p:ext uri="{BB962C8B-B14F-4D97-AF65-F5344CB8AC3E}">
        <p14:creationId xmlns:p14="http://schemas.microsoft.com/office/powerpoint/2010/main" val="1315764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a 44">
            <a:extLst>
              <a:ext uri="{FF2B5EF4-FFF2-40B4-BE49-F238E27FC236}">
                <a16:creationId xmlns:a16="http://schemas.microsoft.com/office/drawing/2014/main" id="{5E097ED5-C9E7-92EA-53AD-AEC5D38540A8}"/>
              </a:ext>
            </a:extLst>
          </p:cNvPr>
          <p:cNvGrpSpPr/>
          <p:nvPr/>
        </p:nvGrpSpPr>
        <p:grpSpPr>
          <a:xfrm>
            <a:off x="2832760" y="2361249"/>
            <a:ext cx="7666336" cy="932578"/>
            <a:chOff x="3229115" y="2398430"/>
            <a:chExt cx="7666336" cy="932578"/>
          </a:xfrm>
        </p:grpSpPr>
        <p:sp>
          <p:nvSpPr>
            <p:cNvPr id="46" name="Owal 45">
              <a:extLst>
                <a:ext uri="{FF2B5EF4-FFF2-40B4-BE49-F238E27FC236}">
                  <a16:creationId xmlns:a16="http://schemas.microsoft.com/office/drawing/2014/main" id="{43E3AFC3-50DE-DE60-2B4E-FC3E0D28A1B3}"/>
                </a:ext>
              </a:extLst>
            </p:cNvPr>
            <p:cNvSpPr/>
            <p:nvPr/>
          </p:nvSpPr>
          <p:spPr>
            <a:xfrm>
              <a:off x="5258257" y="241017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Owal 46">
              <a:extLst>
                <a:ext uri="{FF2B5EF4-FFF2-40B4-BE49-F238E27FC236}">
                  <a16:creationId xmlns:a16="http://schemas.microsoft.com/office/drawing/2014/main" id="{F95F3D43-5025-FA16-F170-0014AF17FDEE}"/>
                </a:ext>
              </a:extLst>
            </p:cNvPr>
            <p:cNvSpPr/>
            <p:nvPr/>
          </p:nvSpPr>
          <p:spPr>
            <a:xfrm>
              <a:off x="4580049" y="241017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Owal 47">
              <a:extLst>
                <a:ext uri="{FF2B5EF4-FFF2-40B4-BE49-F238E27FC236}">
                  <a16:creationId xmlns:a16="http://schemas.microsoft.com/office/drawing/2014/main" id="{A4C1A9DF-3DCB-6D3C-CAEF-952F3C42C11C}"/>
                </a:ext>
              </a:extLst>
            </p:cNvPr>
            <p:cNvSpPr/>
            <p:nvPr/>
          </p:nvSpPr>
          <p:spPr>
            <a:xfrm>
              <a:off x="3896712" y="2418194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Owal 48">
              <a:extLst>
                <a:ext uri="{FF2B5EF4-FFF2-40B4-BE49-F238E27FC236}">
                  <a16:creationId xmlns:a16="http://schemas.microsoft.com/office/drawing/2014/main" id="{78862AFF-264A-32D8-CD56-BF60DB280A3F}"/>
                </a:ext>
              </a:extLst>
            </p:cNvPr>
            <p:cNvSpPr/>
            <p:nvPr/>
          </p:nvSpPr>
          <p:spPr>
            <a:xfrm>
              <a:off x="5902334" y="2420105"/>
              <a:ext cx="769044" cy="76040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Owal 49">
              <a:extLst>
                <a:ext uri="{FF2B5EF4-FFF2-40B4-BE49-F238E27FC236}">
                  <a16:creationId xmlns:a16="http://schemas.microsoft.com/office/drawing/2014/main" id="{C517AFC3-84D7-5929-1255-8DD8C2459B38}"/>
                </a:ext>
              </a:extLst>
            </p:cNvPr>
            <p:cNvSpPr/>
            <p:nvPr/>
          </p:nvSpPr>
          <p:spPr>
            <a:xfrm>
              <a:off x="6561498" y="242340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1" name="Owal 50">
              <a:extLst>
                <a:ext uri="{FF2B5EF4-FFF2-40B4-BE49-F238E27FC236}">
                  <a16:creationId xmlns:a16="http://schemas.microsoft.com/office/drawing/2014/main" id="{DDF08A34-86F9-2AA7-D644-E59D69C9CF03}"/>
                </a:ext>
              </a:extLst>
            </p:cNvPr>
            <p:cNvSpPr/>
            <p:nvPr/>
          </p:nvSpPr>
          <p:spPr>
            <a:xfrm>
              <a:off x="7222913" y="240095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Owal 51">
              <a:extLst>
                <a:ext uri="{FF2B5EF4-FFF2-40B4-BE49-F238E27FC236}">
                  <a16:creationId xmlns:a16="http://schemas.microsoft.com/office/drawing/2014/main" id="{A8874CED-B0E7-C710-B1A2-99A3C83EA751}"/>
                </a:ext>
              </a:extLst>
            </p:cNvPr>
            <p:cNvSpPr/>
            <p:nvPr/>
          </p:nvSpPr>
          <p:spPr>
            <a:xfrm>
              <a:off x="7886438" y="2398430"/>
              <a:ext cx="769044" cy="76040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Owal 52">
              <a:extLst>
                <a:ext uri="{FF2B5EF4-FFF2-40B4-BE49-F238E27FC236}">
                  <a16:creationId xmlns:a16="http://schemas.microsoft.com/office/drawing/2014/main" id="{258C2532-3779-60E0-C0FD-E02C5E7BDB16}"/>
                </a:ext>
              </a:extLst>
            </p:cNvPr>
            <p:cNvSpPr/>
            <p:nvPr/>
          </p:nvSpPr>
          <p:spPr>
            <a:xfrm>
              <a:off x="8549961" y="240095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0F50C6E2-720D-D575-C3D8-37358095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6826" y="2529293"/>
              <a:ext cx="502710" cy="498674"/>
            </a:xfrm>
            <a:prstGeom prst="rect">
              <a:avLst/>
            </a:prstGeom>
          </p:spPr>
        </p:pic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B8EBCEC0-2ED0-142C-9586-4C6FDEDA7DDC}"/>
                </a:ext>
              </a:extLst>
            </p:cNvPr>
            <p:cNvSpPr/>
            <p:nvPr/>
          </p:nvSpPr>
          <p:spPr>
            <a:xfrm>
              <a:off x="5871611" y="2604727"/>
              <a:ext cx="2871096" cy="390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BDC9D4E8-565A-D824-8378-A09EA01B0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1877" y="2522785"/>
              <a:ext cx="444978" cy="557989"/>
            </a:xfrm>
            <a:prstGeom prst="rect">
              <a:avLst/>
            </a:prstGeom>
          </p:spPr>
        </p:pic>
        <p:pic>
          <p:nvPicPr>
            <p:cNvPr id="57" name="Obraz 56">
              <a:extLst>
                <a:ext uri="{FF2B5EF4-FFF2-40B4-BE49-F238E27FC236}">
                  <a16:creationId xmlns:a16="http://schemas.microsoft.com/office/drawing/2014/main" id="{419BAF5E-C080-1019-5F5C-FA4E98DF0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1924" y="2545070"/>
              <a:ext cx="506413" cy="510941"/>
            </a:xfrm>
            <a:prstGeom prst="rect">
              <a:avLst/>
            </a:prstGeom>
          </p:spPr>
        </p:pic>
        <p:pic>
          <p:nvPicPr>
            <p:cNvPr id="58" name="Obraz 57">
              <a:extLst>
                <a:ext uri="{FF2B5EF4-FFF2-40B4-BE49-F238E27FC236}">
                  <a16:creationId xmlns:a16="http://schemas.microsoft.com/office/drawing/2014/main" id="{EB769336-DEC0-4324-20B2-A91562A91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0713" y="2518482"/>
              <a:ext cx="475106" cy="537527"/>
            </a:xfrm>
            <a:prstGeom prst="rect">
              <a:avLst/>
            </a:prstGeom>
          </p:spPr>
        </p:pic>
        <p:pic>
          <p:nvPicPr>
            <p:cNvPr id="59" name="Obraz 58">
              <a:extLst>
                <a:ext uri="{FF2B5EF4-FFF2-40B4-BE49-F238E27FC236}">
                  <a16:creationId xmlns:a16="http://schemas.microsoft.com/office/drawing/2014/main" id="{D7E14727-A186-C2C1-69DA-76C3632CE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8428" y="2543912"/>
              <a:ext cx="506665" cy="495467"/>
            </a:xfrm>
            <a:prstGeom prst="rect">
              <a:avLst/>
            </a:prstGeom>
          </p:spPr>
        </p:pic>
        <p:sp>
          <p:nvSpPr>
            <p:cNvPr id="60" name="Owal 59">
              <a:extLst>
                <a:ext uri="{FF2B5EF4-FFF2-40B4-BE49-F238E27FC236}">
                  <a16:creationId xmlns:a16="http://schemas.microsoft.com/office/drawing/2014/main" id="{D748489C-6F3F-DF94-4638-A05F89B54206}"/>
                </a:ext>
              </a:extLst>
            </p:cNvPr>
            <p:cNvSpPr/>
            <p:nvPr/>
          </p:nvSpPr>
          <p:spPr>
            <a:xfrm>
              <a:off x="3229115" y="243581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1" name="Obraz 60">
              <a:extLst>
                <a:ext uri="{FF2B5EF4-FFF2-40B4-BE49-F238E27FC236}">
                  <a16:creationId xmlns:a16="http://schemas.microsoft.com/office/drawing/2014/main" id="{5B695A93-117F-64FE-A454-7F8480819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6039" y="2564425"/>
              <a:ext cx="470440" cy="512221"/>
            </a:xfrm>
            <a:prstGeom prst="rect">
              <a:avLst/>
            </a:prstGeom>
          </p:spPr>
        </p:pic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CDF9521E-37F2-9BF0-F1AD-FD2FF3F3F3D5}"/>
                </a:ext>
              </a:extLst>
            </p:cNvPr>
            <p:cNvSpPr/>
            <p:nvPr/>
          </p:nvSpPr>
          <p:spPr>
            <a:xfrm>
              <a:off x="3856479" y="2614629"/>
              <a:ext cx="2171020" cy="371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3" name="Obraz 62">
              <a:extLst>
                <a:ext uri="{FF2B5EF4-FFF2-40B4-BE49-F238E27FC236}">
                  <a16:creationId xmlns:a16="http://schemas.microsoft.com/office/drawing/2014/main" id="{E7441763-EF74-5D02-8448-E1D88F5A1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0388" y="2555324"/>
              <a:ext cx="500386" cy="484055"/>
            </a:xfrm>
            <a:prstGeom prst="rect">
              <a:avLst/>
            </a:prstGeom>
          </p:spPr>
        </p:pic>
        <p:pic>
          <p:nvPicPr>
            <p:cNvPr id="64" name="Obraz 63">
              <a:extLst>
                <a:ext uri="{FF2B5EF4-FFF2-40B4-BE49-F238E27FC236}">
                  <a16:creationId xmlns:a16="http://schemas.microsoft.com/office/drawing/2014/main" id="{136BBB6F-B8DC-E8B0-634A-46057DE8F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0069" y="2551294"/>
              <a:ext cx="503691" cy="513568"/>
            </a:xfrm>
            <a:prstGeom prst="rect">
              <a:avLst/>
            </a:prstGeom>
          </p:spPr>
        </p:pic>
        <p:pic>
          <p:nvPicPr>
            <p:cNvPr id="65" name="Obraz 64">
              <a:extLst>
                <a:ext uri="{FF2B5EF4-FFF2-40B4-BE49-F238E27FC236}">
                  <a16:creationId xmlns:a16="http://schemas.microsoft.com/office/drawing/2014/main" id="{92426D48-8098-528A-6B40-8CCC27B5D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5224" y="2539510"/>
              <a:ext cx="420171" cy="537137"/>
            </a:xfrm>
            <a:prstGeom prst="rect">
              <a:avLst/>
            </a:prstGeom>
          </p:spPr>
        </p:pic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3471000E-B986-36DA-C7AB-9B5433F31F07}"/>
                </a:ext>
              </a:extLst>
            </p:cNvPr>
            <p:cNvSpPr/>
            <p:nvPr/>
          </p:nvSpPr>
          <p:spPr>
            <a:xfrm>
              <a:off x="7058118" y="2992454"/>
              <a:ext cx="383733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pl-PL" sz="1600" dirty="0"/>
                <a:t>przewaga</a:t>
              </a:r>
              <a:r>
                <a:rPr lang="pl-PL" sz="1600" b="1" dirty="0">
                  <a:solidFill>
                    <a:srgbClr val="FF0000"/>
                  </a:solidFill>
                </a:rPr>
                <a:t> konkurencyjna = </a:t>
              </a:r>
              <a:r>
                <a:rPr lang="pl-PL" sz="1600" dirty="0"/>
                <a:t>atrakcyjna </a:t>
              </a:r>
              <a:r>
                <a:rPr lang="pl-PL" sz="1600" b="1" dirty="0">
                  <a:solidFill>
                    <a:srgbClr val="FF0000"/>
                  </a:solidFill>
                </a:rPr>
                <a:t>praca</a:t>
              </a:r>
            </a:p>
          </p:txBody>
        </p:sp>
      </p:grpSp>
      <p:sp>
        <p:nvSpPr>
          <p:cNvPr id="67" name="Tytuł 1">
            <a:extLst>
              <a:ext uri="{FF2B5EF4-FFF2-40B4-BE49-F238E27FC236}">
                <a16:creationId xmlns:a16="http://schemas.microsoft.com/office/drawing/2014/main" id="{01DCD497-37AA-0DD3-4267-E51C515C0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638" y="1028074"/>
            <a:ext cx="9969831" cy="1017866"/>
          </a:xfrm>
        </p:spPr>
        <p:txBody>
          <a:bodyPr>
            <a:noAutofit/>
          </a:bodyPr>
          <a:lstStyle/>
          <a:p>
            <a:pPr algn="r"/>
            <a:r>
              <a:rPr lang="pl-PL" sz="6600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Cyfrowa Reindustrializacja</a:t>
            </a:r>
            <a:endParaRPr lang="en-GB" sz="6600" b="1" dirty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68" name="Prostokąt 67">
            <a:extLst>
              <a:ext uri="{FF2B5EF4-FFF2-40B4-BE49-F238E27FC236}">
                <a16:creationId xmlns:a16="http://schemas.microsoft.com/office/drawing/2014/main" id="{B2896122-1AB5-4130-C0A8-A950B21504BD}"/>
              </a:ext>
            </a:extLst>
          </p:cNvPr>
          <p:cNvSpPr/>
          <p:nvPr/>
        </p:nvSpPr>
        <p:spPr>
          <a:xfrm>
            <a:off x="2830055" y="4911596"/>
            <a:ext cx="82988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Cyfryzacja 2.0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realne i powszechne wykorzystanie technologii cyfrowych typu RPA, ML, BDA, VR, AI </a:t>
            </a:r>
          </a:p>
          <a:p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Reindustrializacja 2.0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konkurencyjny przemysł wykorzystuje te technologie w całym łańcuchu wartości</a:t>
            </a:r>
          </a:p>
        </p:txBody>
      </p:sp>
    </p:spTree>
    <p:extLst>
      <p:ext uri="{BB962C8B-B14F-4D97-AF65-F5344CB8AC3E}">
        <p14:creationId xmlns:p14="http://schemas.microsoft.com/office/powerpoint/2010/main" val="374891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az 35">
            <a:extLst>
              <a:ext uri="{FF2B5EF4-FFF2-40B4-BE49-F238E27FC236}">
                <a16:creationId xmlns:a16="http://schemas.microsoft.com/office/drawing/2014/main" id="{5FCE701C-8BFC-9024-8875-185D55E5DD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327" y="2873506"/>
            <a:ext cx="3773155" cy="1525776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9091FAB7-3EDE-9073-19BF-DCA8B21BEC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958" y="1168570"/>
            <a:ext cx="3897594" cy="1531327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3F9CF628-66A0-0092-A5F0-3BFBB730DD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68" y="2876967"/>
            <a:ext cx="3829071" cy="1522315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61214507-37C2-15A7-DF94-8FADA5B405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1188360"/>
            <a:ext cx="3773156" cy="1539914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0E388B99-0F62-6AAC-62FC-6D4CFFFABE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1" y="0"/>
            <a:ext cx="4509604" cy="1542372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455F24EA-682A-E9A2-7280-6F693F14095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52" y="4626439"/>
            <a:ext cx="7772400" cy="1161480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520B870F-94DA-3249-E15D-34F44C58B7C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729" y="4792109"/>
            <a:ext cx="1294848" cy="764804"/>
          </a:xfrm>
          <a:prstGeom prst="rect">
            <a:avLst/>
          </a:prstGeom>
        </p:spPr>
      </p:pic>
      <p:cxnSp>
        <p:nvCxnSpPr>
          <p:cNvPr id="44" name="Łącznik prosty 43">
            <a:extLst>
              <a:ext uri="{FF2B5EF4-FFF2-40B4-BE49-F238E27FC236}">
                <a16:creationId xmlns:a16="http://schemas.microsoft.com/office/drawing/2014/main" id="{2E318582-051E-0468-6FE9-71499BAF66AD}"/>
              </a:ext>
            </a:extLst>
          </p:cNvPr>
          <p:cNvCxnSpPr/>
          <p:nvPr/>
        </p:nvCxnSpPr>
        <p:spPr>
          <a:xfrm>
            <a:off x="4780156" y="5787919"/>
            <a:ext cx="41110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44">
            <a:extLst>
              <a:ext uri="{FF2B5EF4-FFF2-40B4-BE49-F238E27FC236}">
                <a16:creationId xmlns:a16="http://schemas.microsoft.com/office/drawing/2014/main" id="{9A81D946-686A-12BE-00D9-13A606DCFCCB}"/>
              </a:ext>
            </a:extLst>
          </p:cNvPr>
          <p:cNvCxnSpPr>
            <a:cxnSpLocks/>
          </p:cNvCxnSpPr>
          <p:nvPr/>
        </p:nvCxnSpPr>
        <p:spPr>
          <a:xfrm>
            <a:off x="1689652" y="4862368"/>
            <a:ext cx="70900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546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EBED7A-9141-9635-DB55-E6BE1748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814" y="2766218"/>
            <a:ext cx="456837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8800" b="1" dirty="0">
                <a:solidFill>
                  <a:srgbClr val="C00000"/>
                </a:solidFill>
              </a:rPr>
              <a:t>TALENT</a:t>
            </a:r>
            <a:br>
              <a:rPr lang="pl-PL" sz="8800" b="1" dirty="0">
                <a:solidFill>
                  <a:srgbClr val="C00000"/>
                </a:solidFill>
              </a:rPr>
            </a:br>
            <a:r>
              <a:rPr lang="pl-PL" sz="3600" b="1" dirty="0" err="1">
                <a:solidFill>
                  <a:srgbClr val="C00000"/>
                </a:solidFill>
              </a:rPr>
              <a:t>Holistic</a:t>
            </a:r>
            <a:r>
              <a:rPr lang="pl-PL" sz="3600" b="1" dirty="0">
                <a:solidFill>
                  <a:srgbClr val="C00000"/>
                </a:solidFill>
              </a:rPr>
              <a:t> Human</a:t>
            </a:r>
          </a:p>
        </p:txBody>
      </p:sp>
    </p:spTree>
    <p:extLst>
      <p:ext uri="{BB962C8B-B14F-4D97-AF65-F5344CB8AC3E}">
        <p14:creationId xmlns:p14="http://schemas.microsoft.com/office/powerpoint/2010/main" val="1805355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28BAC34B-09FD-6899-DB44-AB2BD34172BC}"/>
              </a:ext>
            </a:extLst>
          </p:cNvPr>
          <p:cNvSpPr txBox="1"/>
          <p:nvPr/>
        </p:nvSpPr>
        <p:spPr>
          <a:xfrm>
            <a:off x="787008" y="112544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Dron</a:t>
            </a:r>
            <a:endParaRPr lang="pl-PL" sz="32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B03B757-A0CB-70AC-908D-FB6F3FE4B067}"/>
              </a:ext>
            </a:extLst>
          </p:cNvPr>
          <p:cNvSpPr txBox="1"/>
          <p:nvPr/>
        </p:nvSpPr>
        <p:spPr>
          <a:xfrm>
            <a:off x="787007" y="392989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Druk 3D</a:t>
            </a:r>
            <a:endParaRPr lang="pl-PL" sz="3200" dirty="0"/>
          </a:p>
        </p:txBody>
      </p:sp>
      <p:pic>
        <p:nvPicPr>
          <p:cNvPr id="1026" name="Picture 2" descr="Dron na komunie - jaki wybrać, polecane modele dla dzieci">
            <a:extLst>
              <a:ext uri="{FF2B5EF4-FFF2-40B4-BE49-F238E27FC236}">
                <a16:creationId xmlns:a16="http://schemas.microsoft.com/office/drawing/2014/main" id="{0F7C5198-81E7-B704-7E4D-E64D461B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6370" y="551061"/>
            <a:ext cx="3077275" cy="173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ony Bayraktar będą produkowane w Ukrainie. Rosja już grozi - WP Wiadomości">
            <a:extLst>
              <a:ext uri="{FF2B5EF4-FFF2-40B4-BE49-F238E27FC236}">
                <a16:creationId xmlns:a16="http://schemas.microsoft.com/office/drawing/2014/main" id="{A8AA5AEB-91F6-E4E1-5137-27A53C560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6104" y="564083"/>
            <a:ext cx="4034028" cy="268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97FA63B-B21C-BA4F-7D59-0A380A53C8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111" y="3011221"/>
            <a:ext cx="4034028" cy="268122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2A3CA15-C040-4274-78FE-487B9FE612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273" y="3100374"/>
            <a:ext cx="1825468" cy="234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00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72990029-2E88-ABB6-E7DB-8DD48F4F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48" y="135626"/>
            <a:ext cx="8728975" cy="11430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pl-PL" sz="2400" b="1" dirty="0">
                <a:solidFill>
                  <a:srgbClr val="BF0000"/>
                </a:solidFill>
                <a:latin typeface="Calibri" panose="020F0502020204030204" pitchFamily="34" charset="0"/>
                <a:ea typeface="+mn-ea"/>
                <a:cs typeface="+mn-cs"/>
              </a:rPr>
              <a:t>Oczekiwane efekty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A9C4785-18F8-77C2-CAFD-0AAC75197EFA}"/>
              </a:ext>
            </a:extLst>
          </p:cNvPr>
          <p:cNvSpPr txBox="1"/>
          <p:nvPr/>
        </p:nvSpPr>
        <p:spPr>
          <a:xfrm>
            <a:off x="818148" y="1179259"/>
            <a:ext cx="1116530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TALENT:</a:t>
            </a:r>
          </a:p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Kompetencje językowe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– 2 języki obce </a:t>
            </a:r>
          </a:p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Kompetencje merytoryczne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– zaawansowane systemy informatyczne np. ERP, zarządzanie projektami, finanse-rachunkowość, sztuczna inteligencja,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cyberbezpieczeństwo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,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metaverse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, robotyka itp.</a:t>
            </a:r>
          </a:p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Kompetencje miękkie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– zarządzanie konfliktem, praca hybrydowa i efektywna praca zdalna,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szerokokontekstowość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, zarządzanie obciążeniem kognitywnym, umiejętność uczenia się</a:t>
            </a:r>
          </a:p>
          <a:p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pPr algn="ctr"/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Taki TALENT jest gotowy do podjęcia pracy w sektorze NUB </a:t>
            </a:r>
          </a:p>
          <a:p>
            <a:pPr algn="ctr"/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na stanowiskach </a:t>
            </a:r>
            <a:r>
              <a:rPr lang="pl-PL" sz="2800" b="1" dirty="0" err="1">
                <a:solidFill>
                  <a:srgbClr val="C00000"/>
                </a:solidFill>
                <a:latin typeface="Corbel"/>
              </a:rPr>
              <a:t>middle</a:t>
            </a:r>
            <a:r>
              <a:rPr lang="pl-PL" sz="2800" b="1" dirty="0">
                <a:solidFill>
                  <a:srgbClr val="C00000"/>
                </a:solidFill>
                <a:latin typeface="Corbel"/>
              </a:rPr>
              <a:t> </a:t>
            </a:r>
            <a:r>
              <a:rPr lang="pl-PL" sz="2800" b="1" dirty="0" err="1">
                <a:solidFill>
                  <a:srgbClr val="C00000"/>
                </a:solidFill>
                <a:latin typeface="Corbel"/>
              </a:rPr>
              <a:t>level</a:t>
            </a:r>
            <a:endParaRPr lang="pl-PL" sz="2800" b="1" dirty="0">
              <a:solidFill>
                <a:srgbClr val="C00000"/>
              </a:solidFill>
              <a:latin typeface="Corbel"/>
            </a:endParaRPr>
          </a:p>
          <a:p>
            <a:pPr algn="ctr"/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pPr algn="ctr"/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pPr algn="ctr"/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lub założenia </a:t>
            </a:r>
            <a:r>
              <a:rPr lang="pl-PL" sz="2000" b="1" dirty="0">
                <a:solidFill>
                  <a:srgbClr val="C00000"/>
                </a:solidFill>
                <a:latin typeface="Corbel"/>
              </a:rPr>
              <a:t>własnej działalności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/ pracy w innych miejscach wymagających nowoczesnych kompetencji</a:t>
            </a:r>
          </a:p>
        </p:txBody>
      </p:sp>
    </p:spTree>
    <p:extLst>
      <p:ext uri="{BB962C8B-B14F-4D97-AF65-F5344CB8AC3E}">
        <p14:creationId xmlns:p14="http://schemas.microsoft.com/office/powerpoint/2010/main" val="2645766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3E8864D-D6E0-70AC-F9EE-87D706C909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500256"/>
            <a:ext cx="7772400" cy="29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49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D78CF5C9-3343-41BE-C023-5FCCB6FD587B}"/>
              </a:ext>
            </a:extLst>
          </p:cNvPr>
          <p:cNvSpPr/>
          <p:nvPr/>
        </p:nvSpPr>
        <p:spPr>
          <a:xfrm>
            <a:off x="2292345" y="1967061"/>
            <a:ext cx="760730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dirty="0">
                <a:solidFill>
                  <a:srgbClr val="C00000"/>
                </a:solidFill>
              </a:rPr>
              <a:t>C = złożoność</a:t>
            </a:r>
          </a:p>
          <a:p>
            <a:pPr algn="ctr"/>
            <a:r>
              <a:rPr lang="pl-PL" sz="3200" dirty="0">
                <a:solidFill>
                  <a:srgbClr val="C00000"/>
                </a:solidFill>
              </a:rPr>
              <a:t>(</a:t>
            </a:r>
            <a:r>
              <a:rPr lang="pl-PL" sz="3200" dirty="0" err="1">
                <a:solidFill>
                  <a:srgbClr val="C00000"/>
                </a:solidFill>
              </a:rPr>
              <a:t>complexity</a:t>
            </a:r>
            <a:r>
              <a:rPr lang="pl-PL" sz="3200" dirty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pl-PL" sz="6000" dirty="0">
                <a:solidFill>
                  <a:srgbClr val="C00000"/>
                </a:solidFill>
              </a:rPr>
              <a:t>A = niejednoznaczność</a:t>
            </a:r>
          </a:p>
          <a:p>
            <a:pPr algn="ctr"/>
            <a:r>
              <a:rPr lang="pl-PL" sz="3200" dirty="0">
                <a:solidFill>
                  <a:srgbClr val="C00000"/>
                </a:solidFill>
              </a:rPr>
              <a:t>(</a:t>
            </a:r>
            <a:r>
              <a:rPr lang="pl-PL" sz="3200" dirty="0" err="1">
                <a:solidFill>
                  <a:srgbClr val="C00000"/>
                </a:solidFill>
              </a:rPr>
              <a:t>ambiguity</a:t>
            </a:r>
            <a:r>
              <a:rPr lang="pl-PL" sz="3200" dirty="0">
                <a:solidFill>
                  <a:srgbClr val="C00000"/>
                </a:solidFill>
              </a:rPr>
              <a:t>)</a:t>
            </a:r>
            <a:endParaRPr lang="pl-PL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33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EE034AB-2AEE-CC0E-CCA8-636963002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154278"/>
              </p:ext>
            </p:extLst>
          </p:nvPr>
        </p:nvGraphicFramePr>
        <p:xfrm>
          <a:off x="1448239" y="1186683"/>
          <a:ext cx="10358749" cy="487680"/>
        </p:xfrm>
        <a:graphic>
          <a:graphicData uri="http://schemas.openxmlformats.org/drawingml/2006/table">
            <a:tbl>
              <a:tblPr/>
              <a:tblGrid>
                <a:gridCol w="10358749">
                  <a:extLst>
                    <a:ext uri="{9D8B030D-6E8A-4147-A177-3AD203B41FA5}">
                      <a16:colId xmlns:a16="http://schemas.microsoft.com/office/drawing/2014/main" val="23405365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effectLst/>
                          <a:latin typeface="Helvetica" pitchFamily="2" charset="0"/>
                        </a:rPr>
                        <a:t>1. </a:t>
                      </a:r>
                      <a:r>
                        <a:rPr lang="pl-PL" sz="1800" b="1" u="sng" dirty="0">
                          <a:effectLst/>
                          <a:latin typeface="Helvetica" pitchFamily="2" charset="0"/>
                        </a:rPr>
                        <a:t>Zwiększenie mocy </a:t>
                      </a:r>
                      <a:r>
                        <a:rPr lang="pl-PL" sz="1800" u="sng" dirty="0">
                          <a:effectLst/>
                          <a:latin typeface="Helvetica" pitchFamily="2" charset="0"/>
                        </a:rPr>
                        <a:t>„Power </a:t>
                      </a:r>
                      <a:r>
                        <a:rPr lang="pl-PL" sz="1800" u="sng" dirty="0" err="1">
                          <a:effectLst/>
                          <a:latin typeface="Helvetica" pitchFamily="2" charset="0"/>
                        </a:rPr>
                        <a:t>Up</a:t>
                      </a:r>
                      <a:r>
                        <a:rPr lang="pl-PL" sz="1800" u="sng" dirty="0">
                          <a:effectLst/>
                          <a:latin typeface="Helvetica" pitchFamily="2" charset="0"/>
                        </a:rPr>
                        <a:t>”</a:t>
                      </a:r>
                    </a:p>
                    <a:p>
                      <a:pPr algn="ctr"/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przyszłościowe, czyste technologie, </a:t>
                      </a:r>
                      <a:r>
                        <a:rPr lang="pl-PL" sz="1400" b="1" dirty="0">
                          <a:effectLst/>
                          <a:latin typeface="Helvetica" pitchFamily="2" charset="0"/>
                        </a:rPr>
                        <a:t>przyspieszenie rozwoju i wykorzystania </a:t>
                      </a:r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odnawialnych źródeł energii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4046178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731D039-B983-F3E9-9DEB-C19E843E4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2215"/>
              </p:ext>
            </p:extLst>
          </p:nvPr>
        </p:nvGraphicFramePr>
        <p:xfrm>
          <a:off x="1448240" y="1821488"/>
          <a:ext cx="10358748" cy="487680"/>
        </p:xfrm>
        <a:graphic>
          <a:graphicData uri="http://schemas.openxmlformats.org/drawingml/2006/table">
            <a:tbl>
              <a:tblPr/>
              <a:tblGrid>
                <a:gridCol w="10358748">
                  <a:extLst>
                    <a:ext uri="{9D8B030D-6E8A-4147-A177-3AD203B41FA5}">
                      <a16:colId xmlns:a16="http://schemas.microsoft.com/office/drawing/2014/main" val="25502636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pl-PL" dirty="0">
                          <a:effectLst/>
                          <a:latin typeface="Helvetica" pitchFamily="2" charset="0"/>
                        </a:rPr>
                        <a:t>2. </a:t>
                      </a:r>
                      <a:r>
                        <a:rPr lang="pl-PL" b="1" u="sng" dirty="0">
                          <a:effectLst/>
                          <a:latin typeface="Helvetica" pitchFamily="2" charset="0"/>
                        </a:rPr>
                        <a:t>Renowacja</a:t>
                      </a:r>
                      <a:r>
                        <a:rPr lang="pl-PL" u="sng" dirty="0"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„</a:t>
                      </a:r>
                      <a:r>
                        <a:rPr lang="pl-PL" i="1" u="sng" dirty="0" err="1">
                          <a:effectLst/>
                          <a:latin typeface="Helvetica" pitchFamily="2" charset="0"/>
                        </a:rPr>
                        <a:t>Renovate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” </a:t>
                      </a:r>
                      <a:endParaRPr lang="pl-PL" u="sng" dirty="0">
                        <a:effectLst/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pl-PL" sz="1400" b="1" dirty="0">
                          <a:effectLst/>
                          <a:latin typeface="Helvetica" pitchFamily="2" charset="0"/>
                        </a:rPr>
                        <a:t>poprawa efektywności </a:t>
                      </a:r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energetycznej budynków publicznych i prywatnych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700729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367E869-6863-BD96-ECD2-6BC22AEFC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972670"/>
              </p:ext>
            </p:extLst>
          </p:nvPr>
        </p:nvGraphicFramePr>
        <p:xfrm>
          <a:off x="1441308" y="2426494"/>
          <a:ext cx="10358748" cy="487680"/>
        </p:xfrm>
        <a:graphic>
          <a:graphicData uri="http://schemas.openxmlformats.org/drawingml/2006/table">
            <a:tbl>
              <a:tblPr/>
              <a:tblGrid>
                <a:gridCol w="10358748">
                  <a:extLst>
                    <a:ext uri="{9D8B030D-6E8A-4147-A177-3AD203B41FA5}">
                      <a16:colId xmlns:a16="http://schemas.microsoft.com/office/drawing/2014/main" val="770816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l-PL" dirty="0">
                          <a:effectLst/>
                          <a:latin typeface="Helvetica" pitchFamily="2" charset="0"/>
                        </a:rPr>
                        <a:t>3. </a:t>
                      </a:r>
                      <a:r>
                        <a:rPr lang="pl-PL" b="1" u="sng" dirty="0">
                          <a:effectLst/>
                          <a:latin typeface="Helvetica" pitchFamily="2" charset="0"/>
                        </a:rPr>
                        <a:t>Doładowanie i tankowanie 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„</a:t>
                      </a:r>
                      <a:r>
                        <a:rPr lang="pl-PL" i="1" u="sng" dirty="0" err="1">
                          <a:effectLst/>
                          <a:latin typeface="Helvetica" pitchFamily="2" charset="0"/>
                        </a:rPr>
                        <a:t>Recharge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 and </a:t>
                      </a:r>
                      <a:r>
                        <a:rPr lang="pl-PL" i="1" u="sng" dirty="0" err="1">
                          <a:effectLst/>
                          <a:latin typeface="Helvetica" pitchFamily="2" charset="0"/>
                        </a:rPr>
                        <a:t>refuel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” </a:t>
                      </a:r>
                      <a:endParaRPr lang="pl-PL" u="sng" dirty="0">
                        <a:effectLst/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pl-PL" sz="1400" b="1" dirty="0">
                          <a:effectLst/>
                          <a:latin typeface="Helvetica" pitchFamily="2" charset="0"/>
                        </a:rPr>
                        <a:t>wykorzystanie</a:t>
                      </a:r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 zrównoważonego, dostępnego i inteligentnego transportu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867101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5F18CC9-0E51-209B-B3D2-B757E13F4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897102"/>
              </p:ext>
            </p:extLst>
          </p:nvPr>
        </p:nvGraphicFramePr>
        <p:xfrm>
          <a:off x="1448240" y="3025181"/>
          <a:ext cx="10351816" cy="487680"/>
        </p:xfrm>
        <a:graphic>
          <a:graphicData uri="http://schemas.openxmlformats.org/drawingml/2006/table">
            <a:tbl>
              <a:tblPr/>
              <a:tblGrid>
                <a:gridCol w="10351816">
                  <a:extLst>
                    <a:ext uri="{9D8B030D-6E8A-4147-A177-3AD203B41FA5}">
                      <a16:colId xmlns:a16="http://schemas.microsoft.com/office/drawing/2014/main" val="27707505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pl-PL" dirty="0">
                          <a:effectLst/>
                          <a:latin typeface="Helvetica" pitchFamily="2" charset="0"/>
                        </a:rPr>
                        <a:t>4.</a:t>
                      </a:r>
                      <a:r>
                        <a:rPr lang="pl-PL" b="1" dirty="0"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pl-PL" b="1" u="sng" dirty="0">
                          <a:effectLst/>
                          <a:latin typeface="Helvetica" pitchFamily="2" charset="0"/>
                        </a:rPr>
                        <a:t>Łączność</a:t>
                      </a:r>
                      <a:r>
                        <a:rPr lang="pl-PL" b="1" i="0" u="sng" dirty="0"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„Connect” </a:t>
                      </a:r>
                      <a:endParaRPr lang="pl-PL" u="sng" dirty="0">
                        <a:effectLst/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pl-PL" sz="1400" b="1" dirty="0">
                          <a:effectLst/>
                          <a:latin typeface="Helvetica" pitchFamily="2" charset="0"/>
                        </a:rPr>
                        <a:t>rozwój usług </a:t>
                      </a:r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szerokopasmowych w tym technologii 5G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947634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9CC0925B-9F8F-D540-B781-10EBF1FE9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85850"/>
              </p:ext>
            </p:extLst>
          </p:nvPr>
        </p:nvGraphicFramePr>
        <p:xfrm>
          <a:off x="1441309" y="3638233"/>
          <a:ext cx="10365679" cy="487680"/>
        </p:xfrm>
        <a:graphic>
          <a:graphicData uri="http://schemas.openxmlformats.org/drawingml/2006/table">
            <a:tbl>
              <a:tblPr/>
              <a:tblGrid>
                <a:gridCol w="10365679">
                  <a:extLst>
                    <a:ext uri="{9D8B030D-6E8A-4147-A177-3AD203B41FA5}">
                      <a16:colId xmlns:a16="http://schemas.microsoft.com/office/drawing/2014/main" val="5562689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pl-PL" dirty="0">
                          <a:effectLst/>
                          <a:latin typeface="Helvetica" pitchFamily="2" charset="0"/>
                        </a:rPr>
                        <a:t>5. </a:t>
                      </a:r>
                      <a:r>
                        <a:rPr lang="pl-PL" b="1" u="sng" dirty="0">
                          <a:effectLst/>
                          <a:latin typeface="Helvetica" pitchFamily="2" charset="0"/>
                        </a:rPr>
                        <a:t>Modernizacja</a:t>
                      </a:r>
                      <a:r>
                        <a:rPr lang="pl-PL" i="0" u="sng" dirty="0"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„</a:t>
                      </a:r>
                      <a:r>
                        <a:rPr lang="pl-PL" i="1" u="sng" dirty="0" err="1">
                          <a:effectLst/>
                          <a:latin typeface="Helvetica" pitchFamily="2" charset="0"/>
                        </a:rPr>
                        <a:t>Modernise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” </a:t>
                      </a:r>
                      <a:endParaRPr lang="pl-PL" u="sng" dirty="0">
                        <a:effectLst/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pl-PL" sz="1400" b="1" dirty="0">
                          <a:effectLst/>
                          <a:latin typeface="Helvetica" pitchFamily="2" charset="0"/>
                        </a:rPr>
                        <a:t>cyfryzacja usług publicznych</a:t>
                      </a:r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, w tym systemów sądownictwa i opieki zdrowotnej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393471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E5B77A3-1CF0-64E6-F94D-F950C950E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538986"/>
              </p:ext>
            </p:extLst>
          </p:nvPr>
        </p:nvGraphicFramePr>
        <p:xfrm>
          <a:off x="1420802" y="4228874"/>
          <a:ext cx="10386186" cy="487680"/>
        </p:xfrm>
        <a:graphic>
          <a:graphicData uri="http://schemas.openxmlformats.org/drawingml/2006/table">
            <a:tbl>
              <a:tblPr/>
              <a:tblGrid>
                <a:gridCol w="10386186">
                  <a:extLst>
                    <a:ext uri="{9D8B030D-6E8A-4147-A177-3AD203B41FA5}">
                      <a16:colId xmlns:a16="http://schemas.microsoft.com/office/drawing/2014/main" val="20564357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pl-PL" dirty="0">
                          <a:effectLst/>
                          <a:latin typeface="Helvetica" pitchFamily="2" charset="0"/>
                        </a:rPr>
                        <a:t>6. </a:t>
                      </a:r>
                      <a:r>
                        <a:rPr lang="pl-PL" b="1" u="sng" dirty="0">
                          <a:effectLst/>
                          <a:latin typeface="Helvetica" pitchFamily="2" charset="0"/>
                        </a:rPr>
                        <a:t>Zwiększenie skali 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„</a:t>
                      </a:r>
                      <a:r>
                        <a:rPr lang="pl-PL" i="1" u="sng" dirty="0" err="1">
                          <a:effectLst/>
                          <a:latin typeface="Helvetica" pitchFamily="2" charset="0"/>
                        </a:rPr>
                        <a:t>Scale-up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” </a:t>
                      </a:r>
                      <a:endParaRPr lang="pl-PL" u="sng" dirty="0">
                        <a:effectLst/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pl-PL" sz="1400" b="1" dirty="0">
                          <a:effectLst/>
                          <a:latin typeface="Helvetica" pitchFamily="2" charset="0"/>
                        </a:rPr>
                        <a:t>zwiększenie zdolności przetwarzania danych </a:t>
                      </a:r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w chmurze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789689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F1D5354-9A2C-C8AA-277C-84E459BEA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956227"/>
              </p:ext>
            </p:extLst>
          </p:nvPr>
        </p:nvGraphicFramePr>
        <p:xfrm>
          <a:off x="1420801" y="4882124"/>
          <a:ext cx="10386188" cy="701040"/>
        </p:xfrm>
        <a:graphic>
          <a:graphicData uri="http://schemas.openxmlformats.org/drawingml/2006/table">
            <a:tbl>
              <a:tblPr/>
              <a:tblGrid>
                <a:gridCol w="10386188">
                  <a:extLst>
                    <a:ext uri="{9D8B030D-6E8A-4147-A177-3AD203B41FA5}">
                      <a16:colId xmlns:a16="http://schemas.microsoft.com/office/drawing/2014/main" val="17668162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l-PL" dirty="0">
                          <a:effectLst/>
                          <a:latin typeface="Helvetica" pitchFamily="2" charset="0"/>
                        </a:rPr>
                        <a:t>7. </a:t>
                      </a:r>
                      <a:r>
                        <a:rPr lang="pl-PL" b="1" u="sng" dirty="0">
                          <a:effectLst/>
                          <a:latin typeface="Helvetica" pitchFamily="2" charset="0"/>
                        </a:rPr>
                        <a:t>Zmiana i podnoszenie kwalifikacji 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„</a:t>
                      </a:r>
                      <a:r>
                        <a:rPr lang="pl-PL" i="1" u="sng" dirty="0" err="1">
                          <a:effectLst/>
                          <a:latin typeface="Helvetica" pitchFamily="2" charset="0"/>
                        </a:rPr>
                        <a:t>Reskill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 and </a:t>
                      </a:r>
                      <a:r>
                        <a:rPr lang="pl-PL" i="1" u="sng" dirty="0" err="1">
                          <a:effectLst/>
                          <a:latin typeface="Helvetica" pitchFamily="2" charset="0"/>
                        </a:rPr>
                        <a:t>upskill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” </a:t>
                      </a:r>
                      <a:endParaRPr lang="pl-PL" u="sng" dirty="0">
                        <a:effectLst/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dostosowanie systemów kształcenia w celu wspierania rozwoju umiejętności cyfrowych oraz zapewnienia kształcenia i szkolenia zawodowego dla wszystkich grup wiekowych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443942"/>
                  </a:ext>
                </a:extLst>
              </a:tr>
            </a:tbl>
          </a:graphicData>
        </a:graphic>
      </p:graphicFrame>
      <p:grpSp>
        <p:nvGrpSpPr>
          <p:cNvPr id="18" name="Grupa 17">
            <a:extLst>
              <a:ext uri="{FF2B5EF4-FFF2-40B4-BE49-F238E27FC236}">
                <a16:creationId xmlns:a16="http://schemas.microsoft.com/office/drawing/2014/main" id="{F739C2FA-4A02-8D41-57CD-016427FED89E}"/>
              </a:ext>
            </a:extLst>
          </p:cNvPr>
          <p:cNvGrpSpPr/>
          <p:nvPr/>
        </p:nvGrpSpPr>
        <p:grpSpPr>
          <a:xfrm>
            <a:off x="4287781" y="1275145"/>
            <a:ext cx="4324900" cy="4756109"/>
            <a:chOff x="4287781" y="1275145"/>
            <a:chExt cx="4324900" cy="4756109"/>
          </a:xfrm>
        </p:grpSpPr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1D0B0862-6921-AC92-B251-F9305D26EF8B}"/>
                </a:ext>
              </a:extLst>
            </p:cNvPr>
            <p:cNvSpPr/>
            <p:nvPr/>
          </p:nvSpPr>
          <p:spPr>
            <a:xfrm>
              <a:off x="4688114" y="4819516"/>
              <a:ext cx="3924567" cy="1211738"/>
            </a:xfrm>
            <a:prstGeom prst="ellipse">
              <a:avLst/>
            </a:prstGeom>
            <a:solidFill>
              <a:srgbClr val="92D050">
                <a:alpha val="5257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 b="1" dirty="0">
                <a:solidFill>
                  <a:schemeClr val="accent6"/>
                </a:solidFill>
              </a:endParaRPr>
            </a:p>
            <a:p>
              <a:pPr algn="ctr"/>
              <a:endParaRPr lang="pl-PL" sz="2000" b="1" dirty="0">
                <a:solidFill>
                  <a:schemeClr val="accent6"/>
                </a:solidFill>
              </a:endParaRPr>
            </a:p>
            <a:p>
              <a:pPr algn="ctr"/>
              <a:r>
                <a:rPr lang="pl-PL" sz="2000" b="1" dirty="0">
                  <a:solidFill>
                    <a:schemeClr val="accent6"/>
                  </a:solidFill>
                </a:rPr>
                <a:t>kompetencje</a:t>
              </a:r>
            </a:p>
          </p:txBody>
        </p:sp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EBC097CB-3BC8-70A6-2BB8-4837D8ED28E4}"/>
                </a:ext>
              </a:extLst>
            </p:cNvPr>
            <p:cNvGrpSpPr/>
            <p:nvPr/>
          </p:nvGrpSpPr>
          <p:grpSpPr>
            <a:xfrm>
              <a:off x="4287781" y="1275145"/>
              <a:ext cx="2859923" cy="3320103"/>
              <a:chOff x="2771800" y="1900065"/>
              <a:chExt cx="2859923" cy="3320103"/>
            </a:xfrm>
          </p:grpSpPr>
          <p:sp>
            <p:nvSpPr>
              <p:cNvPr id="11" name="Owal 10">
                <a:extLst>
                  <a:ext uri="{FF2B5EF4-FFF2-40B4-BE49-F238E27FC236}">
                    <a16:creationId xmlns:a16="http://schemas.microsoft.com/office/drawing/2014/main" id="{B5970B7F-0874-6C23-4180-09EDA40D10E6}"/>
                  </a:ext>
                </a:extLst>
              </p:cNvPr>
              <p:cNvSpPr/>
              <p:nvPr/>
            </p:nvSpPr>
            <p:spPr>
              <a:xfrm>
                <a:off x="4398897" y="1900065"/>
                <a:ext cx="1232826" cy="228404"/>
              </a:xfrm>
              <a:prstGeom prst="ellipse">
                <a:avLst/>
              </a:prstGeom>
              <a:solidFill>
                <a:srgbClr val="92D050">
                  <a:alpha val="6038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>
                    <a:solidFill>
                      <a:schemeClr val="accent6"/>
                    </a:solidFill>
                  </a:rPr>
                  <a:t>kompetencje</a:t>
                </a:r>
              </a:p>
            </p:txBody>
          </p:sp>
          <p:sp>
            <p:nvSpPr>
              <p:cNvPr id="12" name="Owal 11">
                <a:extLst>
                  <a:ext uri="{FF2B5EF4-FFF2-40B4-BE49-F238E27FC236}">
                    <a16:creationId xmlns:a16="http://schemas.microsoft.com/office/drawing/2014/main" id="{98FB2F5B-23B8-583E-16B3-764253DFEE67}"/>
                  </a:ext>
                </a:extLst>
              </p:cNvPr>
              <p:cNvSpPr/>
              <p:nvPr/>
            </p:nvSpPr>
            <p:spPr>
              <a:xfrm>
                <a:off x="3174761" y="2567411"/>
                <a:ext cx="1224136" cy="201024"/>
              </a:xfrm>
              <a:prstGeom prst="ellipse">
                <a:avLst/>
              </a:prstGeom>
              <a:solidFill>
                <a:srgbClr val="92D050">
                  <a:alpha val="6038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>
                    <a:solidFill>
                      <a:schemeClr val="accent6"/>
                    </a:solidFill>
                  </a:rPr>
                  <a:t>kompetencje</a:t>
                </a:r>
              </a:p>
            </p:txBody>
          </p:sp>
          <p:sp>
            <p:nvSpPr>
              <p:cNvPr id="13" name="Owal 12">
                <a:extLst>
                  <a:ext uri="{FF2B5EF4-FFF2-40B4-BE49-F238E27FC236}">
                    <a16:creationId xmlns:a16="http://schemas.microsoft.com/office/drawing/2014/main" id="{8C87873C-761E-CD42-DF83-4A9C11604467}"/>
                  </a:ext>
                </a:extLst>
              </p:cNvPr>
              <p:cNvSpPr/>
              <p:nvPr/>
            </p:nvSpPr>
            <p:spPr>
              <a:xfrm>
                <a:off x="2771800" y="3484448"/>
                <a:ext cx="1152128" cy="243138"/>
              </a:xfrm>
              <a:prstGeom prst="ellipse">
                <a:avLst/>
              </a:prstGeom>
              <a:solidFill>
                <a:srgbClr val="92D050">
                  <a:alpha val="6038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>
                    <a:solidFill>
                      <a:schemeClr val="accent6"/>
                    </a:solidFill>
                  </a:rPr>
                  <a:t>kompetencje</a:t>
                </a:r>
              </a:p>
            </p:txBody>
          </p:sp>
          <p:sp>
            <p:nvSpPr>
              <p:cNvPr id="14" name="Owal 13">
                <a:extLst>
                  <a:ext uri="{FF2B5EF4-FFF2-40B4-BE49-F238E27FC236}">
                    <a16:creationId xmlns:a16="http://schemas.microsoft.com/office/drawing/2014/main" id="{527D73BD-4702-601E-59B9-FCDCD18147AB}"/>
                  </a:ext>
                </a:extLst>
              </p:cNvPr>
              <p:cNvSpPr/>
              <p:nvPr/>
            </p:nvSpPr>
            <p:spPr>
              <a:xfrm>
                <a:off x="3246769" y="4084999"/>
                <a:ext cx="1152128" cy="243138"/>
              </a:xfrm>
              <a:prstGeom prst="ellipse">
                <a:avLst/>
              </a:prstGeom>
              <a:solidFill>
                <a:srgbClr val="92D050">
                  <a:alpha val="6038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>
                    <a:solidFill>
                      <a:schemeClr val="accent6"/>
                    </a:solidFill>
                  </a:rPr>
                  <a:t>kompetencje</a:t>
                </a:r>
              </a:p>
            </p:txBody>
          </p:sp>
          <p:sp>
            <p:nvSpPr>
              <p:cNvPr id="15" name="Owal 14">
                <a:extLst>
                  <a:ext uri="{FF2B5EF4-FFF2-40B4-BE49-F238E27FC236}">
                    <a16:creationId xmlns:a16="http://schemas.microsoft.com/office/drawing/2014/main" id="{C31C3128-4B47-649A-C285-E191F83819F7}"/>
                  </a:ext>
                </a:extLst>
              </p:cNvPr>
              <p:cNvSpPr/>
              <p:nvPr/>
            </p:nvSpPr>
            <p:spPr>
              <a:xfrm>
                <a:off x="3804543" y="4859375"/>
                <a:ext cx="1336597" cy="360793"/>
              </a:xfrm>
              <a:prstGeom prst="ellipse">
                <a:avLst/>
              </a:prstGeom>
              <a:solidFill>
                <a:srgbClr val="92D050">
                  <a:alpha val="6038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>
                    <a:solidFill>
                      <a:schemeClr val="accent6"/>
                    </a:solidFill>
                  </a:rPr>
                  <a:t>kompetencje</a:t>
                </a:r>
              </a:p>
            </p:txBody>
          </p:sp>
        </p:grpSp>
      </p:grpSp>
      <p:sp>
        <p:nvSpPr>
          <p:cNvPr id="16" name="Tytuł 1">
            <a:extLst>
              <a:ext uri="{FF2B5EF4-FFF2-40B4-BE49-F238E27FC236}">
                <a16:creationId xmlns:a16="http://schemas.microsoft.com/office/drawing/2014/main" id="{F2161386-11C1-51A7-7DA6-374EB10A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48" y="135626"/>
            <a:ext cx="8728975" cy="11430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pl-PL" sz="2400" b="1" dirty="0">
                <a:solidFill>
                  <a:srgbClr val="BF0000"/>
                </a:solidFill>
                <a:latin typeface="Calibri" panose="020F0502020204030204" pitchFamily="34" charset="0"/>
                <a:ea typeface="+mn-ea"/>
                <a:cs typeface="+mn-cs"/>
              </a:rPr>
              <a:t>7 projektów flagowych UE</a:t>
            </a:r>
          </a:p>
        </p:txBody>
      </p:sp>
    </p:spTree>
    <p:extLst>
      <p:ext uri="{BB962C8B-B14F-4D97-AF65-F5344CB8AC3E}">
        <p14:creationId xmlns:p14="http://schemas.microsoft.com/office/powerpoint/2010/main" val="2509846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F9E47FA-0D40-C907-CE65-CF1B1B9A65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709" y="785449"/>
            <a:ext cx="7443789" cy="465563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F39D6C0-6727-D1E4-2467-63C467C758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211" y="297513"/>
            <a:ext cx="1132010" cy="48793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BA64CF1-1CB6-B605-F851-157DF4ABB4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10" y="537519"/>
            <a:ext cx="2828398" cy="4725144"/>
          </a:xfrm>
          <a:prstGeom prst="rect">
            <a:avLst/>
          </a:prstGeo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52C8FD8F-1932-6594-E959-21EBBB4DE8FB}"/>
              </a:ext>
            </a:extLst>
          </p:cNvPr>
          <p:cNvCxnSpPr/>
          <p:nvPr/>
        </p:nvCxnSpPr>
        <p:spPr>
          <a:xfrm>
            <a:off x="4432109" y="1734658"/>
            <a:ext cx="1619286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65A8F311-B2D3-F08A-BB83-6A2EFD79D302}"/>
              </a:ext>
            </a:extLst>
          </p:cNvPr>
          <p:cNvCxnSpPr/>
          <p:nvPr/>
        </p:nvCxnSpPr>
        <p:spPr>
          <a:xfrm>
            <a:off x="9763179" y="4823688"/>
            <a:ext cx="1619286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167DD091-2D0D-4FD6-AD40-D36DB98EF84B}"/>
              </a:ext>
            </a:extLst>
          </p:cNvPr>
          <p:cNvCxnSpPr/>
          <p:nvPr/>
        </p:nvCxnSpPr>
        <p:spPr>
          <a:xfrm>
            <a:off x="4355909" y="3797919"/>
            <a:ext cx="1619286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67C183D2-8BAB-75D9-6BB7-6B5FD6F2AA7E}"/>
              </a:ext>
            </a:extLst>
          </p:cNvPr>
          <p:cNvCxnSpPr/>
          <p:nvPr/>
        </p:nvCxnSpPr>
        <p:spPr>
          <a:xfrm>
            <a:off x="5493047" y="4961434"/>
            <a:ext cx="1619286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C2D3626-4BB9-D9FF-18BF-DEEE8F38E616}"/>
              </a:ext>
            </a:extLst>
          </p:cNvPr>
          <p:cNvCxnSpPr/>
          <p:nvPr/>
        </p:nvCxnSpPr>
        <p:spPr>
          <a:xfrm>
            <a:off x="9475964" y="1881196"/>
            <a:ext cx="1619286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560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zentacja FERS 3.0-3.pdf" descr="Prezentacja FERS 3.0-3.pdf">
            <a:extLst>
              <a:ext uri="{FF2B5EF4-FFF2-40B4-BE49-F238E27FC236}">
                <a16:creationId xmlns:a16="http://schemas.microsoft.com/office/drawing/2014/main" id="{5055D2FD-D0B8-40DE-E40D-FBBC445927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119" y="0"/>
            <a:ext cx="10457234" cy="588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Owal 2">
            <a:extLst>
              <a:ext uri="{FF2B5EF4-FFF2-40B4-BE49-F238E27FC236}">
                <a16:creationId xmlns:a16="http://schemas.microsoft.com/office/drawing/2014/main" id="{ECD7095B-4863-4661-6CF8-56B5FA9B5555}"/>
              </a:ext>
            </a:extLst>
          </p:cNvPr>
          <p:cNvSpPr/>
          <p:nvPr/>
        </p:nvSpPr>
        <p:spPr>
          <a:xfrm>
            <a:off x="6902824" y="197224"/>
            <a:ext cx="3227294" cy="1335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7935F380-0759-F0C4-3DBB-B2F10BE4B237}"/>
              </a:ext>
            </a:extLst>
          </p:cNvPr>
          <p:cNvSpPr/>
          <p:nvPr/>
        </p:nvSpPr>
        <p:spPr>
          <a:xfrm>
            <a:off x="7279342" y="4428566"/>
            <a:ext cx="3227294" cy="1335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C6BC9D7A-4DBE-E0FB-D245-F94C7009C4E4}"/>
              </a:ext>
            </a:extLst>
          </p:cNvPr>
          <p:cNvSpPr/>
          <p:nvPr/>
        </p:nvSpPr>
        <p:spPr>
          <a:xfrm>
            <a:off x="7593107" y="1605356"/>
            <a:ext cx="3227294" cy="1335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8BBC7109-121E-D127-B1E4-9085A288C143}"/>
              </a:ext>
            </a:extLst>
          </p:cNvPr>
          <p:cNvSpPr/>
          <p:nvPr/>
        </p:nvSpPr>
        <p:spPr>
          <a:xfrm>
            <a:off x="7862047" y="2974938"/>
            <a:ext cx="3227294" cy="1335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3260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7238A86-447E-6B50-39AB-AD2AA0494025}"/>
              </a:ext>
            </a:extLst>
          </p:cNvPr>
          <p:cNvSpPr/>
          <p:nvPr/>
        </p:nvSpPr>
        <p:spPr>
          <a:xfrm>
            <a:off x="872993" y="1813173"/>
            <a:ext cx="1089158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800" dirty="0">
                <a:latin typeface="Corbel" panose="020B0503020204020204" pitchFamily="34" charset="0"/>
              </a:rPr>
              <a:t>Zbudowanie bliskiej i powtarzalnej współpracy pomiędzy </a:t>
            </a:r>
            <a:r>
              <a:rPr lang="pl-PL" sz="2800" b="1" dirty="0">
                <a:latin typeface="Corbel" panose="020B0503020204020204" pitchFamily="34" charset="0"/>
              </a:rPr>
              <a:t>środowiskiem edukacji a sektorem nowoczesnych usług dla biznesu (NUB)</a:t>
            </a:r>
            <a:r>
              <a:rPr lang="pl-PL" sz="2800" dirty="0">
                <a:latin typeface="Corbel" panose="020B0503020204020204" pitchFamily="34" charset="0"/>
              </a:rPr>
              <a:t>. </a:t>
            </a:r>
          </a:p>
          <a:p>
            <a:endParaRPr lang="pl-PL" dirty="0"/>
          </a:p>
          <a:p>
            <a:r>
              <a:rPr lang="pl-PL" dirty="0"/>
              <a:t>SRK mają charakter doradczo-konsultacyjny wynikający z zapisów ustawy o PARP </a:t>
            </a:r>
            <a:r>
              <a:rPr lang="pl-PL" dirty="0">
                <a:solidFill>
                  <a:schemeClr val="accent2"/>
                </a:solidFill>
              </a:rPr>
              <a:t>(</a:t>
            </a:r>
            <a:r>
              <a:rPr lang="nn-NO" dirty="0" err="1">
                <a:solidFill>
                  <a:schemeClr val="accent2"/>
                </a:solidFill>
              </a:rPr>
              <a:t>Dz.U</a:t>
            </a:r>
            <a:r>
              <a:rPr lang="nn-NO" dirty="0">
                <a:solidFill>
                  <a:schemeClr val="accent2"/>
                </a:solidFill>
              </a:rPr>
              <a:t>. 2000 nr 109 </a:t>
            </a:r>
            <a:r>
              <a:rPr lang="nn-NO" dirty="0" err="1">
                <a:solidFill>
                  <a:schemeClr val="accent2"/>
                </a:solidFill>
              </a:rPr>
              <a:t>poz</a:t>
            </a:r>
            <a:r>
              <a:rPr lang="nn-NO" dirty="0">
                <a:solidFill>
                  <a:schemeClr val="accent2"/>
                </a:solidFill>
              </a:rPr>
              <a:t>. 1158</a:t>
            </a:r>
            <a:r>
              <a:rPr lang="pl-PL" dirty="0">
                <a:solidFill>
                  <a:schemeClr val="accent2"/>
                </a:solidFill>
              </a:rPr>
              <a:t>)</a:t>
            </a:r>
          </a:p>
          <a:p>
            <a:pPr algn="just"/>
            <a:endParaRPr lang="pl-PL" sz="2800" dirty="0">
              <a:latin typeface="Corbel" panose="020B0503020204020204" pitchFamily="34" charset="0"/>
            </a:endParaRPr>
          </a:p>
          <a:p>
            <a:pPr algn="just"/>
            <a:r>
              <a:rPr lang="pl-PL" sz="2000" dirty="0">
                <a:latin typeface="Corbel" panose="020B0503020204020204" pitchFamily="34" charset="0"/>
              </a:rPr>
              <a:t>Rezultat: </a:t>
            </a:r>
          </a:p>
          <a:p>
            <a:pPr algn="just"/>
            <a:r>
              <a:rPr lang="pl-PL" sz="3200" b="1" dirty="0">
                <a:solidFill>
                  <a:schemeClr val="accent2"/>
                </a:solidFill>
                <a:latin typeface="Corbel" panose="020B0503020204020204" pitchFamily="34" charset="0"/>
              </a:rPr>
              <a:t>Przygotowywanie kadr umożliwiających konkurowanie lokalnym przedsiębiorcom </a:t>
            </a:r>
            <a:r>
              <a:rPr lang="pl-PL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– mix kompetencji i dostępności zasobów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3BD5FBD-3138-CFBB-E858-804DE51A2E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920" y="93504"/>
            <a:ext cx="7940160" cy="8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71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A52D059-CB53-D866-E189-18C1C1134E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91" y="0"/>
            <a:ext cx="10651444" cy="5885234"/>
          </a:xfrm>
          <a:prstGeom prst="rect">
            <a:avLst/>
          </a:prstGeom>
        </p:spPr>
      </p:pic>
      <p:sp>
        <p:nvSpPr>
          <p:cNvPr id="3" name="Owal 2">
            <a:extLst>
              <a:ext uri="{FF2B5EF4-FFF2-40B4-BE49-F238E27FC236}">
                <a16:creationId xmlns:a16="http://schemas.microsoft.com/office/drawing/2014/main" id="{4E417A77-326D-D59A-41D3-68035FD78897}"/>
              </a:ext>
            </a:extLst>
          </p:cNvPr>
          <p:cNvSpPr/>
          <p:nvPr/>
        </p:nvSpPr>
        <p:spPr>
          <a:xfrm>
            <a:off x="7859635" y="3429000"/>
            <a:ext cx="3227294" cy="1335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9C86C3DB-8BE0-F914-26A0-D9B35F5421D5}"/>
              </a:ext>
            </a:extLst>
          </p:cNvPr>
          <p:cNvSpPr/>
          <p:nvPr/>
        </p:nvSpPr>
        <p:spPr>
          <a:xfrm>
            <a:off x="7976865" y="1635370"/>
            <a:ext cx="3227294" cy="157606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64F43957-ED9B-8CC3-DE5A-7540A98DC1B6}"/>
              </a:ext>
            </a:extLst>
          </p:cNvPr>
          <p:cNvSpPr/>
          <p:nvPr/>
        </p:nvSpPr>
        <p:spPr>
          <a:xfrm>
            <a:off x="953499" y="3499588"/>
            <a:ext cx="2676758" cy="214507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BA151DE0-12DE-D6D5-88A0-6CF272020AA9}"/>
              </a:ext>
            </a:extLst>
          </p:cNvPr>
          <p:cNvSpPr/>
          <p:nvPr/>
        </p:nvSpPr>
        <p:spPr>
          <a:xfrm>
            <a:off x="992565" y="1573824"/>
            <a:ext cx="2676758" cy="18669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0333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EBED7A-9141-9635-DB55-E6BE1748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814" y="2766218"/>
            <a:ext cx="456837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>
                <a:solidFill>
                  <a:srgbClr val="C00000"/>
                </a:solidFill>
              </a:rPr>
              <a:t>Holistic</a:t>
            </a:r>
            <a:r>
              <a:rPr lang="pl-PL" sz="8800" b="1" dirty="0">
                <a:solidFill>
                  <a:srgbClr val="C00000"/>
                </a:solidFill>
              </a:rPr>
              <a:t> TALENT</a:t>
            </a:r>
          </a:p>
        </p:txBody>
      </p:sp>
    </p:spTree>
    <p:extLst>
      <p:ext uri="{BB962C8B-B14F-4D97-AF65-F5344CB8AC3E}">
        <p14:creationId xmlns:p14="http://schemas.microsoft.com/office/powerpoint/2010/main" val="2846137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rostokąt 57">
            <a:extLst>
              <a:ext uri="{FF2B5EF4-FFF2-40B4-BE49-F238E27FC236}">
                <a16:creationId xmlns:a16="http://schemas.microsoft.com/office/drawing/2014/main" id="{72CCF4CB-15F4-7F91-819D-4843E8B582CF}"/>
              </a:ext>
            </a:extLst>
          </p:cNvPr>
          <p:cNvSpPr/>
          <p:nvPr/>
        </p:nvSpPr>
        <p:spPr>
          <a:xfrm>
            <a:off x="115724" y="1143878"/>
            <a:ext cx="3091907" cy="444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Owal 58">
            <a:extLst>
              <a:ext uri="{FF2B5EF4-FFF2-40B4-BE49-F238E27FC236}">
                <a16:creationId xmlns:a16="http://schemas.microsoft.com/office/drawing/2014/main" id="{AF57C650-940F-790F-4493-F4FA3A514237}"/>
              </a:ext>
            </a:extLst>
          </p:cNvPr>
          <p:cNvSpPr/>
          <p:nvPr/>
        </p:nvSpPr>
        <p:spPr>
          <a:xfrm>
            <a:off x="827869" y="1192405"/>
            <a:ext cx="2351973" cy="181470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Podstawa programowa</a:t>
            </a:r>
          </a:p>
        </p:txBody>
      </p:sp>
      <p:sp>
        <p:nvSpPr>
          <p:cNvPr id="60" name="Owal 59">
            <a:extLst>
              <a:ext uri="{FF2B5EF4-FFF2-40B4-BE49-F238E27FC236}">
                <a16:creationId xmlns:a16="http://schemas.microsoft.com/office/drawing/2014/main" id="{D8195A2E-5FA9-EB6D-08B9-507CA20A302D}"/>
              </a:ext>
            </a:extLst>
          </p:cNvPr>
          <p:cNvSpPr/>
          <p:nvPr/>
        </p:nvSpPr>
        <p:spPr>
          <a:xfrm>
            <a:off x="3991303" y="1470854"/>
            <a:ext cx="2064102" cy="105962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Bezrobotny</a:t>
            </a:r>
          </a:p>
        </p:txBody>
      </p:sp>
      <p:sp>
        <p:nvSpPr>
          <p:cNvPr id="62" name="Owal 61">
            <a:extLst>
              <a:ext uri="{FF2B5EF4-FFF2-40B4-BE49-F238E27FC236}">
                <a16:creationId xmlns:a16="http://schemas.microsoft.com/office/drawing/2014/main" id="{135AB02C-B83E-990A-A895-242B4FFD2795}"/>
              </a:ext>
            </a:extLst>
          </p:cNvPr>
          <p:cNvSpPr/>
          <p:nvPr/>
        </p:nvSpPr>
        <p:spPr>
          <a:xfrm>
            <a:off x="1051452" y="4943843"/>
            <a:ext cx="1835458" cy="626123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CKZ / CKU</a:t>
            </a:r>
          </a:p>
        </p:txBody>
      </p:sp>
      <p:sp>
        <p:nvSpPr>
          <p:cNvPr id="63" name="Owal 62">
            <a:extLst>
              <a:ext uri="{FF2B5EF4-FFF2-40B4-BE49-F238E27FC236}">
                <a16:creationId xmlns:a16="http://schemas.microsoft.com/office/drawing/2014/main" id="{E2CB959A-5536-86E7-3579-652084C910A1}"/>
              </a:ext>
            </a:extLst>
          </p:cNvPr>
          <p:cNvSpPr/>
          <p:nvPr/>
        </p:nvSpPr>
        <p:spPr>
          <a:xfrm>
            <a:off x="3420987" y="3470451"/>
            <a:ext cx="2097210" cy="146643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KFS</a:t>
            </a:r>
          </a:p>
        </p:txBody>
      </p:sp>
      <p:sp>
        <p:nvSpPr>
          <p:cNvPr id="64" name="Owal 63">
            <a:extLst>
              <a:ext uri="{FF2B5EF4-FFF2-40B4-BE49-F238E27FC236}">
                <a16:creationId xmlns:a16="http://schemas.microsoft.com/office/drawing/2014/main" id="{6FD997B1-3758-FC41-57F9-8ABA9D1FFA91}"/>
              </a:ext>
            </a:extLst>
          </p:cNvPr>
          <p:cNvSpPr/>
          <p:nvPr/>
        </p:nvSpPr>
        <p:spPr>
          <a:xfrm>
            <a:off x="6499102" y="1412235"/>
            <a:ext cx="1913390" cy="77445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Obywatel</a:t>
            </a:r>
          </a:p>
        </p:txBody>
      </p:sp>
      <p:sp>
        <p:nvSpPr>
          <p:cNvPr id="65" name="Owal 64">
            <a:extLst>
              <a:ext uri="{FF2B5EF4-FFF2-40B4-BE49-F238E27FC236}">
                <a16:creationId xmlns:a16="http://schemas.microsoft.com/office/drawing/2014/main" id="{6BE62BD9-A571-7918-FB4E-7C9A88268F79}"/>
              </a:ext>
            </a:extLst>
          </p:cNvPr>
          <p:cNvSpPr/>
          <p:nvPr/>
        </p:nvSpPr>
        <p:spPr>
          <a:xfrm>
            <a:off x="211712" y="2927822"/>
            <a:ext cx="1757469" cy="1300109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err="1">
                <a:solidFill>
                  <a:schemeClr val="tx1"/>
                </a:solidFill>
              </a:rPr>
              <a:t>MEiN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66" name="Owal 65">
            <a:extLst>
              <a:ext uri="{FF2B5EF4-FFF2-40B4-BE49-F238E27FC236}">
                <a16:creationId xmlns:a16="http://schemas.microsoft.com/office/drawing/2014/main" id="{C1CC81C8-B199-1B7C-42C6-DC854054EEB9}"/>
              </a:ext>
            </a:extLst>
          </p:cNvPr>
          <p:cNvSpPr/>
          <p:nvPr/>
        </p:nvSpPr>
        <p:spPr>
          <a:xfrm>
            <a:off x="184533" y="4589590"/>
            <a:ext cx="2580020" cy="53616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Studia podyplomowe</a:t>
            </a:r>
          </a:p>
        </p:txBody>
      </p:sp>
      <p:sp>
        <p:nvSpPr>
          <p:cNvPr id="67" name="Owal 66">
            <a:extLst>
              <a:ext uri="{FF2B5EF4-FFF2-40B4-BE49-F238E27FC236}">
                <a16:creationId xmlns:a16="http://schemas.microsoft.com/office/drawing/2014/main" id="{C2F946A6-93F5-FB17-09FC-294EB29ACDF8}"/>
              </a:ext>
            </a:extLst>
          </p:cNvPr>
          <p:cNvSpPr/>
          <p:nvPr/>
        </p:nvSpPr>
        <p:spPr>
          <a:xfrm>
            <a:off x="4936761" y="3936813"/>
            <a:ext cx="1593099" cy="6166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LLL</a:t>
            </a:r>
          </a:p>
        </p:txBody>
      </p:sp>
      <p:sp>
        <p:nvSpPr>
          <p:cNvPr id="69" name="Owal 68">
            <a:extLst>
              <a:ext uri="{FF2B5EF4-FFF2-40B4-BE49-F238E27FC236}">
                <a16:creationId xmlns:a16="http://schemas.microsoft.com/office/drawing/2014/main" id="{0C20D3C2-1E68-7604-90A4-162F93D61CDA}"/>
              </a:ext>
            </a:extLst>
          </p:cNvPr>
          <p:cNvSpPr/>
          <p:nvPr/>
        </p:nvSpPr>
        <p:spPr>
          <a:xfrm>
            <a:off x="1650218" y="3080103"/>
            <a:ext cx="1212144" cy="70463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Uczeń</a:t>
            </a:r>
          </a:p>
        </p:txBody>
      </p:sp>
      <p:sp>
        <p:nvSpPr>
          <p:cNvPr id="70" name="Owal 69">
            <a:extLst>
              <a:ext uri="{FF2B5EF4-FFF2-40B4-BE49-F238E27FC236}">
                <a16:creationId xmlns:a16="http://schemas.microsoft.com/office/drawing/2014/main" id="{A8A5237E-9E01-598C-ECF1-4392D8C43546}"/>
              </a:ext>
            </a:extLst>
          </p:cNvPr>
          <p:cNvSpPr/>
          <p:nvPr/>
        </p:nvSpPr>
        <p:spPr>
          <a:xfrm>
            <a:off x="4096062" y="2646623"/>
            <a:ext cx="2097209" cy="99413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Aktywizacja zawodowa</a:t>
            </a:r>
          </a:p>
        </p:txBody>
      </p:sp>
      <p:sp>
        <p:nvSpPr>
          <p:cNvPr id="71" name="Owal 70">
            <a:extLst>
              <a:ext uri="{FF2B5EF4-FFF2-40B4-BE49-F238E27FC236}">
                <a16:creationId xmlns:a16="http://schemas.microsoft.com/office/drawing/2014/main" id="{7A7CC6D0-D871-CA21-4697-BCBD2BA6F1FB}"/>
              </a:ext>
            </a:extLst>
          </p:cNvPr>
          <p:cNvSpPr/>
          <p:nvPr/>
        </p:nvSpPr>
        <p:spPr>
          <a:xfrm>
            <a:off x="1821539" y="2965409"/>
            <a:ext cx="1401315" cy="251467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cyfryzacja</a:t>
            </a:r>
          </a:p>
        </p:txBody>
      </p:sp>
      <p:sp>
        <p:nvSpPr>
          <p:cNvPr id="72" name="Owal 71">
            <a:extLst>
              <a:ext uri="{FF2B5EF4-FFF2-40B4-BE49-F238E27FC236}">
                <a16:creationId xmlns:a16="http://schemas.microsoft.com/office/drawing/2014/main" id="{5BD93808-3B8C-2E4F-8D1F-CD8519814D4A}"/>
              </a:ext>
            </a:extLst>
          </p:cNvPr>
          <p:cNvSpPr/>
          <p:nvPr/>
        </p:nvSpPr>
        <p:spPr>
          <a:xfrm>
            <a:off x="71421" y="2288013"/>
            <a:ext cx="1437516" cy="4958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Laboratoria</a:t>
            </a:r>
          </a:p>
          <a:p>
            <a:pPr algn="ctr"/>
            <a:r>
              <a:rPr lang="pl-PL" sz="1400" dirty="0" err="1">
                <a:solidFill>
                  <a:schemeClr val="accent2"/>
                </a:solidFill>
              </a:rPr>
              <a:t>przyszłosci</a:t>
            </a:r>
            <a:endParaRPr lang="pl-PL" sz="1400" dirty="0">
              <a:solidFill>
                <a:schemeClr val="accent2"/>
              </a:solidFill>
            </a:endParaRPr>
          </a:p>
        </p:txBody>
      </p:sp>
      <p:sp>
        <p:nvSpPr>
          <p:cNvPr id="73" name="Owal 72">
            <a:extLst>
              <a:ext uri="{FF2B5EF4-FFF2-40B4-BE49-F238E27FC236}">
                <a16:creationId xmlns:a16="http://schemas.microsoft.com/office/drawing/2014/main" id="{C8E5311F-56E1-AE12-9B25-B75D13D7BF39}"/>
              </a:ext>
            </a:extLst>
          </p:cNvPr>
          <p:cNvSpPr/>
          <p:nvPr/>
        </p:nvSpPr>
        <p:spPr>
          <a:xfrm>
            <a:off x="9610375" y="3157190"/>
            <a:ext cx="2173701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internacjonalizacja</a:t>
            </a:r>
          </a:p>
        </p:txBody>
      </p:sp>
      <p:sp>
        <p:nvSpPr>
          <p:cNvPr id="74" name="Owal 73">
            <a:extLst>
              <a:ext uri="{FF2B5EF4-FFF2-40B4-BE49-F238E27FC236}">
                <a16:creationId xmlns:a16="http://schemas.microsoft.com/office/drawing/2014/main" id="{37085195-CAB3-39E4-8BB6-D8169CCE8572}"/>
              </a:ext>
            </a:extLst>
          </p:cNvPr>
          <p:cNvSpPr/>
          <p:nvPr/>
        </p:nvSpPr>
        <p:spPr>
          <a:xfrm>
            <a:off x="10415563" y="3583246"/>
            <a:ext cx="983783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B+R</a:t>
            </a:r>
          </a:p>
        </p:txBody>
      </p:sp>
      <p:sp>
        <p:nvSpPr>
          <p:cNvPr id="75" name="Owal 74">
            <a:extLst>
              <a:ext uri="{FF2B5EF4-FFF2-40B4-BE49-F238E27FC236}">
                <a16:creationId xmlns:a16="http://schemas.microsoft.com/office/drawing/2014/main" id="{D528998D-D103-F79F-6E69-182361150C11}"/>
              </a:ext>
            </a:extLst>
          </p:cNvPr>
          <p:cNvSpPr/>
          <p:nvPr/>
        </p:nvSpPr>
        <p:spPr>
          <a:xfrm>
            <a:off x="300083" y="2940905"/>
            <a:ext cx="1613671" cy="428813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Kompetencje</a:t>
            </a:r>
          </a:p>
        </p:txBody>
      </p:sp>
      <p:sp>
        <p:nvSpPr>
          <p:cNvPr id="76" name="Owal 75">
            <a:extLst>
              <a:ext uri="{FF2B5EF4-FFF2-40B4-BE49-F238E27FC236}">
                <a16:creationId xmlns:a16="http://schemas.microsoft.com/office/drawing/2014/main" id="{CC519028-2808-63F0-B3E2-D2267216E956}"/>
              </a:ext>
            </a:extLst>
          </p:cNvPr>
          <p:cNvSpPr/>
          <p:nvPr/>
        </p:nvSpPr>
        <p:spPr>
          <a:xfrm>
            <a:off x="4446782" y="4648840"/>
            <a:ext cx="1613671" cy="31329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Doposażenie</a:t>
            </a:r>
          </a:p>
        </p:txBody>
      </p:sp>
      <p:sp>
        <p:nvSpPr>
          <p:cNvPr id="77" name="Owal 76">
            <a:extLst>
              <a:ext uri="{FF2B5EF4-FFF2-40B4-BE49-F238E27FC236}">
                <a16:creationId xmlns:a16="http://schemas.microsoft.com/office/drawing/2014/main" id="{D2BD9180-3D7F-01AA-E7CA-5C589A8A5A7A}"/>
              </a:ext>
            </a:extLst>
          </p:cNvPr>
          <p:cNvSpPr/>
          <p:nvPr/>
        </p:nvSpPr>
        <p:spPr>
          <a:xfrm>
            <a:off x="10414968" y="2071641"/>
            <a:ext cx="1547639" cy="31329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Kwalifikacje</a:t>
            </a:r>
          </a:p>
        </p:txBody>
      </p:sp>
      <p:sp>
        <p:nvSpPr>
          <p:cNvPr id="78" name="Owal 77">
            <a:extLst>
              <a:ext uri="{FF2B5EF4-FFF2-40B4-BE49-F238E27FC236}">
                <a16:creationId xmlns:a16="http://schemas.microsoft.com/office/drawing/2014/main" id="{AFE948F0-A589-4957-BA03-2DDEB69D0053}"/>
              </a:ext>
            </a:extLst>
          </p:cNvPr>
          <p:cNvSpPr/>
          <p:nvPr/>
        </p:nvSpPr>
        <p:spPr>
          <a:xfrm>
            <a:off x="555000" y="4205974"/>
            <a:ext cx="1613671" cy="31329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Doposażenie</a:t>
            </a:r>
          </a:p>
        </p:txBody>
      </p:sp>
      <p:sp>
        <p:nvSpPr>
          <p:cNvPr id="80" name="Prostokąt 79">
            <a:extLst>
              <a:ext uri="{FF2B5EF4-FFF2-40B4-BE49-F238E27FC236}">
                <a16:creationId xmlns:a16="http://schemas.microsoft.com/office/drawing/2014/main" id="{F31AA1C9-B462-515C-4C8C-3FF46F844C57}"/>
              </a:ext>
            </a:extLst>
          </p:cNvPr>
          <p:cNvSpPr/>
          <p:nvPr/>
        </p:nvSpPr>
        <p:spPr>
          <a:xfrm>
            <a:off x="3216320" y="1141688"/>
            <a:ext cx="2970470" cy="444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1" name="Prostokąt 80">
            <a:extLst>
              <a:ext uri="{FF2B5EF4-FFF2-40B4-BE49-F238E27FC236}">
                <a16:creationId xmlns:a16="http://schemas.microsoft.com/office/drawing/2014/main" id="{3F76D1D0-E779-A3FE-F5F9-95B35478A48F}"/>
              </a:ext>
            </a:extLst>
          </p:cNvPr>
          <p:cNvSpPr/>
          <p:nvPr/>
        </p:nvSpPr>
        <p:spPr>
          <a:xfrm>
            <a:off x="9154698" y="1143878"/>
            <a:ext cx="2904780" cy="444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2" name="Prostokąt 81">
            <a:extLst>
              <a:ext uri="{FF2B5EF4-FFF2-40B4-BE49-F238E27FC236}">
                <a16:creationId xmlns:a16="http://schemas.microsoft.com/office/drawing/2014/main" id="{6BBDD9F4-AEE6-76F6-0BE3-FAA378A66C1B}"/>
              </a:ext>
            </a:extLst>
          </p:cNvPr>
          <p:cNvSpPr/>
          <p:nvPr/>
        </p:nvSpPr>
        <p:spPr>
          <a:xfrm>
            <a:off x="703284" y="451244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Edukacja formalna</a:t>
            </a:r>
            <a:endParaRPr lang="pl-PL" b="1" dirty="0"/>
          </a:p>
        </p:txBody>
      </p:sp>
      <p:sp>
        <p:nvSpPr>
          <p:cNvPr id="83" name="Prostokąt 82">
            <a:extLst>
              <a:ext uri="{FF2B5EF4-FFF2-40B4-BE49-F238E27FC236}">
                <a16:creationId xmlns:a16="http://schemas.microsoft.com/office/drawing/2014/main" id="{D58AB590-375C-9832-EEA0-825DA82329AD}"/>
              </a:ext>
            </a:extLst>
          </p:cNvPr>
          <p:cNvSpPr/>
          <p:nvPr/>
        </p:nvSpPr>
        <p:spPr>
          <a:xfrm>
            <a:off x="3556254" y="320482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Publiczne służby </a:t>
            </a:r>
          </a:p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zatrudnienia</a:t>
            </a:r>
            <a:endParaRPr lang="pl-PL" b="1" dirty="0"/>
          </a:p>
        </p:txBody>
      </p:sp>
      <p:sp>
        <p:nvSpPr>
          <p:cNvPr id="84" name="Prostokąt 83">
            <a:extLst>
              <a:ext uri="{FF2B5EF4-FFF2-40B4-BE49-F238E27FC236}">
                <a16:creationId xmlns:a16="http://schemas.microsoft.com/office/drawing/2014/main" id="{F32ED566-6166-E35E-8486-0BB7C1BE705F}"/>
              </a:ext>
            </a:extLst>
          </p:cNvPr>
          <p:cNvSpPr/>
          <p:nvPr/>
        </p:nvSpPr>
        <p:spPr>
          <a:xfrm>
            <a:off x="9689375" y="449361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Przedsiębiorcy</a:t>
            </a:r>
            <a:endParaRPr lang="pl-PL" b="1" dirty="0"/>
          </a:p>
        </p:txBody>
      </p:sp>
      <p:sp>
        <p:nvSpPr>
          <p:cNvPr id="85" name="Owal 84">
            <a:extLst>
              <a:ext uri="{FF2B5EF4-FFF2-40B4-BE49-F238E27FC236}">
                <a16:creationId xmlns:a16="http://schemas.microsoft.com/office/drawing/2014/main" id="{9EF298CC-55F8-77F6-2F54-CDF02C75C0C6}"/>
              </a:ext>
            </a:extLst>
          </p:cNvPr>
          <p:cNvSpPr/>
          <p:nvPr/>
        </p:nvSpPr>
        <p:spPr>
          <a:xfrm>
            <a:off x="2827074" y="4799737"/>
            <a:ext cx="1532581" cy="674236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BCU</a:t>
            </a:r>
          </a:p>
        </p:txBody>
      </p:sp>
      <p:sp>
        <p:nvSpPr>
          <p:cNvPr id="86" name="Owal 85">
            <a:extLst>
              <a:ext uri="{FF2B5EF4-FFF2-40B4-BE49-F238E27FC236}">
                <a16:creationId xmlns:a16="http://schemas.microsoft.com/office/drawing/2014/main" id="{DD26BE1B-EBB3-FA2F-F854-89EDB2BBDC17}"/>
              </a:ext>
            </a:extLst>
          </p:cNvPr>
          <p:cNvSpPr/>
          <p:nvPr/>
        </p:nvSpPr>
        <p:spPr>
          <a:xfrm>
            <a:off x="9772944" y="1412235"/>
            <a:ext cx="2246243" cy="71217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Przewaga</a:t>
            </a:r>
          </a:p>
        </p:txBody>
      </p:sp>
      <p:sp>
        <p:nvSpPr>
          <p:cNvPr id="87" name="Owal 86">
            <a:extLst>
              <a:ext uri="{FF2B5EF4-FFF2-40B4-BE49-F238E27FC236}">
                <a16:creationId xmlns:a16="http://schemas.microsoft.com/office/drawing/2014/main" id="{C1EE23E3-C191-7A72-8675-0F9E084AC1AC}"/>
              </a:ext>
            </a:extLst>
          </p:cNvPr>
          <p:cNvSpPr/>
          <p:nvPr/>
        </p:nvSpPr>
        <p:spPr>
          <a:xfrm>
            <a:off x="5733310" y="2664239"/>
            <a:ext cx="2061168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Kwalifikacje</a:t>
            </a:r>
          </a:p>
        </p:txBody>
      </p:sp>
      <p:sp>
        <p:nvSpPr>
          <p:cNvPr id="88" name="Owal 87">
            <a:extLst>
              <a:ext uri="{FF2B5EF4-FFF2-40B4-BE49-F238E27FC236}">
                <a16:creationId xmlns:a16="http://schemas.microsoft.com/office/drawing/2014/main" id="{57941DBF-00CB-21BA-445F-E752925AE131}"/>
              </a:ext>
            </a:extLst>
          </p:cNvPr>
          <p:cNvSpPr/>
          <p:nvPr/>
        </p:nvSpPr>
        <p:spPr>
          <a:xfrm>
            <a:off x="5995264" y="4286914"/>
            <a:ext cx="1401315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cyfryzacja</a:t>
            </a:r>
          </a:p>
        </p:txBody>
      </p:sp>
      <p:sp>
        <p:nvSpPr>
          <p:cNvPr id="89" name="Owal 88">
            <a:extLst>
              <a:ext uri="{FF2B5EF4-FFF2-40B4-BE49-F238E27FC236}">
                <a16:creationId xmlns:a16="http://schemas.microsoft.com/office/drawing/2014/main" id="{8697EA7E-E803-9DA6-9830-032B48E1CD3F}"/>
              </a:ext>
            </a:extLst>
          </p:cNvPr>
          <p:cNvSpPr/>
          <p:nvPr/>
        </p:nvSpPr>
        <p:spPr>
          <a:xfrm>
            <a:off x="9534537" y="2202993"/>
            <a:ext cx="1341835" cy="48491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AI/VR/AR</a:t>
            </a:r>
          </a:p>
        </p:txBody>
      </p:sp>
      <p:sp>
        <p:nvSpPr>
          <p:cNvPr id="90" name="Owal 89">
            <a:extLst>
              <a:ext uri="{FF2B5EF4-FFF2-40B4-BE49-F238E27FC236}">
                <a16:creationId xmlns:a16="http://schemas.microsoft.com/office/drawing/2014/main" id="{75581A94-052B-1360-7317-71CEC7F1FF44}"/>
              </a:ext>
            </a:extLst>
          </p:cNvPr>
          <p:cNvSpPr/>
          <p:nvPr/>
        </p:nvSpPr>
        <p:spPr>
          <a:xfrm>
            <a:off x="2832546" y="3003915"/>
            <a:ext cx="1777843" cy="87736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Staże i praktyki</a:t>
            </a:r>
          </a:p>
        </p:txBody>
      </p:sp>
      <p:sp>
        <p:nvSpPr>
          <p:cNvPr id="91" name="Owal 90">
            <a:extLst>
              <a:ext uri="{FF2B5EF4-FFF2-40B4-BE49-F238E27FC236}">
                <a16:creationId xmlns:a16="http://schemas.microsoft.com/office/drawing/2014/main" id="{DD9130E8-5E58-FBFB-28ED-6EB9A8ED5A8E}"/>
              </a:ext>
            </a:extLst>
          </p:cNvPr>
          <p:cNvSpPr/>
          <p:nvPr/>
        </p:nvSpPr>
        <p:spPr>
          <a:xfrm>
            <a:off x="9241562" y="4164164"/>
            <a:ext cx="1654503" cy="485133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robotyzacja</a:t>
            </a:r>
          </a:p>
        </p:txBody>
      </p:sp>
      <p:sp>
        <p:nvSpPr>
          <p:cNvPr id="92" name="Owal 91">
            <a:extLst>
              <a:ext uri="{FF2B5EF4-FFF2-40B4-BE49-F238E27FC236}">
                <a16:creationId xmlns:a16="http://schemas.microsoft.com/office/drawing/2014/main" id="{9CBFC185-D850-8DE7-858C-97BD17483643}"/>
              </a:ext>
            </a:extLst>
          </p:cNvPr>
          <p:cNvSpPr/>
          <p:nvPr/>
        </p:nvSpPr>
        <p:spPr>
          <a:xfrm>
            <a:off x="7396579" y="2052486"/>
            <a:ext cx="2568004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Zielona transformacja</a:t>
            </a:r>
          </a:p>
        </p:txBody>
      </p:sp>
      <p:sp>
        <p:nvSpPr>
          <p:cNvPr id="93" name="Owal 92">
            <a:extLst>
              <a:ext uri="{FF2B5EF4-FFF2-40B4-BE49-F238E27FC236}">
                <a16:creationId xmlns:a16="http://schemas.microsoft.com/office/drawing/2014/main" id="{78721A05-6299-ECA3-191E-9F6F5398932A}"/>
              </a:ext>
            </a:extLst>
          </p:cNvPr>
          <p:cNvSpPr/>
          <p:nvPr/>
        </p:nvSpPr>
        <p:spPr>
          <a:xfrm>
            <a:off x="2834166" y="2493140"/>
            <a:ext cx="2562143" cy="428813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Doradztwo zawodowe</a:t>
            </a:r>
          </a:p>
        </p:txBody>
      </p:sp>
      <p:sp>
        <p:nvSpPr>
          <p:cNvPr id="96" name="Owal 95">
            <a:extLst>
              <a:ext uri="{FF2B5EF4-FFF2-40B4-BE49-F238E27FC236}">
                <a16:creationId xmlns:a16="http://schemas.microsoft.com/office/drawing/2014/main" id="{5A30D44B-F197-71A2-A3D0-CF0691E48501}"/>
              </a:ext>
            </a:extLst>
          </p:cNvPr>
          <p:cNvSpPr/>
          <p:nvPr/>
        </p:nvSpPr>
        <p:spPr>
          <a:xfrm>
            <a:off x="476239" y="1188382"/>
            <a:ext cx="1437515" cy="59478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Wyniki matur</a:t>
            </a:r>
          </a:p>
        </p:txBody>
      </p:sp>
      <p:sp>
        <p:nvSpPr>
          <p:cNvPr id="97" name="Owal 96">
            <a:extLst>
              <a:ext uri="{FF2B5EF4-FFF2-40B4-BE49-F238E27FC236}">
                <a16:creationId xmlns:a16="http://schemas.microsoft.com/office/drawing/2014/main" id="{C5D3454B-3F06-B4B6-17D9-82610DCEEE77}"/>
              </a:ext>
            </a:extLst>
          </p:cNvPr>
          <p:cNvSpPr/>
          <p:nvPr/>
        </p:nvSpPr>
        <p:spPr>
          <a:xfrm>
            <a:off x="3658433" y="1238894"/>
            <a:ext cx="1437515" cy="59478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Wskaźnik</a:t>
            </a:r>
          </a:p>
        </p:txBody>
      </p:sp>
      <p:sp>
        <p:nvSpPr>
          <p:cNvPr id="98" name="Owal 97">
            <a:extLst>
              <a:ext uri="{FF2B5EF4-FFF2-40B4-BE49-F238E27FC236}">
                <a16:creationId xmlns:a16="http://schemas.microsoft.com/office/drawing/2014/main" id="{32F9B389-B577-027D-F6EF-4534FA6D633D}"/>
              </a:ext>
            </a:extLst>
          </p:cNvPr>
          <p:cNvSpPr/>
          <p:nvPr/>
        </p:nvSpPr>
        <p:spPr>
          <a:xfrm>
            <a:off x="1758174" y="4464458"/>
            <a:ext cx="1835457" cy="39904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parametryzacja</a:t>
            </a:r>
          </a:p>
        </p:txBody>
      </p:sp>
      <p:sp>
        <p:nvSpPr>
          <p:cNvPr id="99" name="Owal 98">
            <a:extLst>
              <a:ext uri="{FF2B5EF4-FFF2-40B4-BE49-F238E27FC236}">
                <a16:creationId xmlns:a16="http://schemas.microsoft.com/office/drawing/2014/main" id="{D8802E46-3E4F-E098-2BB1-F3AAE214A577}"/>
              </a:ext>
            </a:extLst>
          </p:cNvPr>
          <p:cNvSpPr/>
          <p:nvPr/>
        </p:nvSpPr>
        <p:spPr>
          <a:xfrm>
            <a:off x="9302045" y="1218233"/>
            <a:ext cx="1093801" cy="489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Zysk</a:t>
            </a:r>
          </a:p>
        </p:txBody>
      </p:sp>
      <p:sp>
        <p:nvSpPr>
          <p:cNvPr id="100" name="Owal 99">
            <a:extLst>
              <a:ext uri="{FF2B5EF4-FFF2-40B4-BE49-F238E27FC236}">
                <a16:creationId xmlns:a16="http://schemas.microsoft.com/office/drawing/2014/main" id="{042A4B62-FF61-1F18-4C81-2A5C6BCF8BDA}"/>
              </a:ext>
            </a:extLst>
          </p:cNvPr>
          <p:cNvSpPr/>
          <p:nvPr/>
        </p:nvSpPr>
        <p:spPr>
          <a:xfrm>
            <a:off x="7072144" y="3607687"/>
            <a:ext cx="1649123" cy="234846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err="1">
                <a:solidFill>
                  <a:schemeClr val="accent2"/>
                </a:solidFill>
              </a:rPr>
              <a:t>cybersecurity</a:t>
            </a:r>
            <a:endParaRPr lang="pl-PL" sz="1400" dirty="0">
              <a:solidFill>
                <a:schemeClr val="accent2"/>
              </a:solidFill>
            </a:endParaRPr>
          </a:p>
        </p:txBody>
      </p:sp>
      <p:sp>
        <p:nvSpPr>
          <p:cNvPr id="101" name="Prostokąt 100">
            <a:extLst>
              <a:ext uri="{FF2B5EF4-FFF2-40B4-BE49-F238E27FC236}">
                <a16:creationId xmlns:a16="http://schemas.microsoft.com/office/drawing/2014/main" id="{D9B48987-AB7F-3230-2461-D7BD1958E78B}"/>
              </a:ext>
            </a:extLst>
          </p:cNvPr>
          <p:cNvSpPr/>
          <p:nvPr/>
        </p:nvSpPr>
        <p:spPr>
          <a:xfrm>
            <a:off x="6182904" y="1142835"/>
            <a:ext cx="2970470" cy="444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2" name="Owal 101">
            <a:extLst>
              <a:ext uri="{FF2B5EF4-FFF2-40B4-BE49-F238E27FC236}">
                <a16:creationId xmlns:a16="http://schemas.microsoft.com/office/drawing/2014/main" id="{B7A0D338-C521-0D95-8C34-B4B6B5454CE6}"/>
              </a:ext>
            </a:extLst>
          </p:cNvPr>
          <p:cNvSpPr/>
          <p:nvPr/>
        </p:nvSpPr>
        <p:spPr>
          <a:xfrm>
            <a:off x="7640581" y="1187110"/>
            <a:ext cx="1390157" cy="489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Dobrostan</a:t>
            </a:r>
          </a:p>
        </p:txBody>
      </p:sp>
      <p:sp>
        <p:nvSpPr>
          <p:cNvPr id="103" name="Owal 102">
            <a:extLst>
              <a:ext uri="{FF2B5EF4-FFF2-40B4-BE49-F238E27FC236}">
                <a16:creationId xmlns:a16="http://schemas.microsoft.com/office/drawing/2014/main" id="{4FC6C684-FA29-65B3-8EF3-23B38149B707}"/>
              </a:ext>
            </a:extLst>
          </p:cNvPr>
          <p:cNvSpPr/>
          <p:nvPr/>
        </p:nvSpPr>
        <p:spPr>
          <a:xfrm>
            <a:off x="5975468" y="3232897"/>
            <a:ext cx="2688001" cy="39904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Dostępność usług</a:t>
            </a:r>
          </a:p>
        </p:txBody>
      </p:sp>
      <p:sp>
        <p:nvSpPr>
          <p:cNvPr id="104" name="Owal 103">
            <a:extLst>
              <a:ext uri="{FF2B5EF4-FFF2-40B4-BE49-F238E27FC236}">
                <a16:creationId xmlns:a16="http://schemas.microsoft.com/office/drawing/2014/main" id="{EB18093D-599B-D6E1-FE38-D3F7AEC22725}"/>
              </a:ext>
            </a:extLst>
          </p:cNvPr>
          <p:cNvSpPr/>
          <p:nvPr/>
        </p:nvSpPr>
        <p:spPr>
          <a:xfrm>
            <a:off x="8239176" y="4797255"/>
            <a:ext cx="1593099" cy="6166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Podatki</a:t>
            </a:r>
          </a:p>
        </p:txBody>
      </p:sp>
      <p:sp>
        <p:nvSpPr>
          <p:cNvPr id="105" name="Owal 104">
            <a:extLst>
              <a:ext uri="{FF2B5EF4-FFF2-40B4-BE49-F238E27FC236}">
                <a16:creationId xmlns:a16="http://schemas.microsoft.com/office/drawing/2014/main" id="{F735CC46-BC02-F4A6-C1A9-A5FD3E50E335}"/>
              </a:ext>
            </a:extLst>
          </p:cNvPr>
          <p:cNvSpPr/>
          <p:nvPr/>
        </p:nvSpPr>
        <p:spPr>
          <a:xfrm>
            <a:off x="7623097" y="2745322"/>
            <a:ext cx="1883332" cy="61759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Rynek pracy</a:t>
            </a:r>
          </a:p>
        </p:txBody>
      </p:sp>
      <p:sp>
        <p:nvSpPr>
          <p:cNvPr id="106" name="Owal 105">
            <a:extLst>
              <a:ext uri="{FF2B5EF4-FFF2-40B4-BE49-F238E27FC236}">
                <a16:creationId xmlns:a16="http://schemas.microsoft.com/office/drawing/2014/main" id="{AEFFEB64-8963-715A-572E-EC9165FB4220}"/>
              </a:ext>
            </a:extLst>
          </p:cNvPr>
          <p:cNvSpPr/>
          <p:nvPr/>
        </p:nvSpPr>
        <p:spPr>
          <a:xfrm>
            <a:off x="7795559" y="4603367"/>
            <a:ext cx="2061168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Ścieżki rowerowe</a:t>
            </a:r>
          </a:p>
        </p:txBody>
      </p:sp>
      <p:sp>
        <p:nvSpPr>
          <p:cNvPr id="107" name="Owal 106">
            <a:extLst>
              <a:ext uri="{FF2B5EF4-FFF2-40B4-BE49-F238E27FC236}">
                <a16:creationId xmlns:a16="http://schemas.microsoft.com/office/drawing/2014/main" id="{70237389-16D8-DF21-F557-2EF69C85AFED}"/>
              </a:ext>
            </a:extLst>
          </p:cNvPr>
          <p:cNvSpPr/>
          <p:nvPr/>
        </p:nvSpPr>
        <p:spPr>
          <a:xfrm>
            <a:off x="6536167" y="5175847"/>
            <a:ext cx="2061168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Baseny</a:t>
            </a:r>
          </a:p>
        </p:txBody>
      </p:sp>
      <p:sp>
        <p:nvSpPr>
          <p:cNvPr id="108" name="Owal 107">
            <a:extLst>
              <a:ext uri="{FF2B5EF4-FFF2-40B4-BE49-F238E27FC236}">
                <a16:creationId xmlns:a16="http://schemas.microsoft.com/office/drawing/2014/main" id="{78B580E1-0F9F-A108-87FA-AC625C3504D8}"/>
              </a:ext>
            </a:extLst>
          </p:cNvPr>
          <p:cNvSpPr/>
          <p:nvPr/>
        </p:nvSpPr>
        <p:spPr>
          <a:xfrm>
            <a:off x="7916929" y="2463266"/>
            <a:ext cx="2061168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Przedszkola</a:t>
            </a:r>
          </a:p>
        </p:txBody>
      </p:sp>
      <p:sp>
        <p:nvSpPr>
          <p:cNvPr id="109" name="Owal 108">
            <a:extLst>
              <a:ext uri="{FF2B5EF4-FFF2-40B4-BE49-F238E27FC236}">
                <a16:creationId xmlns:a16="http://schemas.microsoft.com/office/drawing/2014/main" id="{E1931437-4978-52C0-EB8B-40C5B1F9A9A9}"/>
              </a:ext>
            </a:extLst>
          </p:cNvPr>
          <p:cNvSpPr/>
          <p:nvPr/>
        </p:nvSpPr>
        <p:spPr>
          <a:xfrm>
            <a:off x="10295579" y="3900122"/>
            <a:ext cx="1786416" cy="48902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Konkurencja</a:t>
            </a:r>
          </a:p>
        </p:txBody>
      </p:sp>
      <p:sp>
        <p:nvSpPr>
          <p:cNvPr id="110" name="Owal 109">
            <a:extLst>
              <a:ext uri="{FF2B5EF4-FFF2-40B4-BE49-F238E27FC236}">
                <a16:creationId xmlns:a16="http://schemas.microsoft.com/office/drawing/2014/main" id="{9F3FBD84-3E98-E3F1-826E-B82A4291582C}"/>
              </a:ext>
            </a:extLst>
          </p:cNvPr>
          <p:cNvSpPr/>
          <p:nvPr/>
        </p:nvSpPr>
        <p:spPr>
          <a:xfrm>
            <a:off x="9657061" y="4909968"/>
            <a:ext cx="2210163" cy="6166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Strefy ekonomiczne</a:t>
            </a:r>
          </a:p>
        </p:txBody>
      </p:sp>
      <p:sp>
        <p:nvSpPr>
          <p:cNvPr id="111" name="Owal 110">
            <a:extLst>
              <a:ext uri="{FF2B5EF4-FFF2-40B4-BE49-F238E27FC236}">
                <a16:creationId xmlns:a16="http://schemas.microsoft.com/office/drawing/2014/main" id="{F7245505-EDBA-2687-2145-EA2726194597}"/>
              </a:ext>
            </a:extLst>
          </p:cNvPr>
          <p:cNvSpPr/>
          <p:nvPr/>
        </p:nvSpPr>
        <p:spPr>
          <a:xfrm>
            <a:off x="143223" y="3718301"/>
            <a:ext cx="983783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B+R</a:t>
            </a:r>
          </a:p>
        </p:txBody>
      </p:sp>
      <p:sp>
        <p:nvSpPr>
          <p:cNvPr id="112" name="Owal 111">
            <a:extLst>
              <a:ext uri="{FF2B5EF4-FFF2-40B4-BE49-F238E27FC236}">
                <a16:creationId xmlns:a16="http://schemas.microsoft.com/office/drawing/2014/main" id="{36925833-6A04-D509-99EB-F7922FB8EB9C}"/>
              </a:ext>
            </a:extLst>
          </p:cNvPr>
          <p:cNvSpPr/>
          <p:nvPr/>
        </p:nvSpPr>
        <p:spPr>
          <a:xfrm>
            <a:off x="9979612" y="4534065"/>
            <a:ext cx="2061168" cy="39904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Stabilność otoczenia</a:t>
            </a:r>
          </a:p>
        </p:txBody>
      </p:sp>
      <p:sp>
        <p:nvSpPr>
          <p:cNvPr id="113" name="Prostokąt 112">
            <a:extLst>
              <a:ext uri="{FF2B5EF4-FFF2-40B4-BE49-F238E27FC236}">
                <a16:creationId xmlns:a16="http://schemas.microsoft.com/office/drawing/2014/main" id="{3F1FCE27-0957-250A-7D90-66ECB561EA61}"/>
              </a:ext>
            </a:extLst>
          </p:cNvPr>
          <p:cNvSpPr/>
          <p:nvPr/>
        </p:nvSpPr>
        <p:spPr>
          <a:xfrm>
            <a:off x="6812776" y="451077"/>
            <a:ext cx="1710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Administracja</a:t>
            </a:r>
            <a:endParaRPr lang="pl-PL" b="1" dirty="0"/>
          </a:p>
        </p:txBody>
      </p:sp>
      <p:sp>
        <p:nvSpPr>
          <p:cNvPr id="68" name="Owal 67">
            <a:extLst>
              <a:ext uri="{FF2B5EF4-FFF2-40B4-BE49-F238E27FC236}">
                <a16:creationId xmlns:a16="http://schemas.microsoft.com/office/drawing/2014/main" id="{7FBCD011-AD8A-6F4B-0EDB-2134705BB4D4}"/>
              </a:ext>
            </a:extLst>
          </p:cNvPr>
          <p:cNvSpPr/>
          <p:nvPr/>
        </p:nvSpPr>
        <p:spPr>
          <a:xfrm>
            <a:off x="1997234" y="3733822"/>
            <a:ext cx="1508297" cy="76802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Student</a:t>
            </a:r>
          </a:p>
        </p:txBody>
      </p:sp>
      <p:sp>
        <p:nvSpPr>
          <p:cNvPr id="114" name="Owal 113">
            <a:extLst>
              <a:ext uri="{FF2B5EF4-FFF2-40B4-BE49-F238E27FC236}">
                <a16:creationId xmlns:a16="http://schemas.microsoft.com/office/drawing/2014/main" id="{4BC7936A-BE1E-5B67-B827-4F9BAB8E685B}"/>
              </a:ext>
            </a:extLst>
          </p:cNvPr>
          <p:cNvSpPr/>
          <p:nvPr/>
        </p:nvSpPr>
        <p:spPr>
          <a:xfrm>
            <a:off x="9997658" y="2575620"/>
            <a:ext cx="1858732" cy="576459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Pracownik</a:t>
            </a:r>
          </a:p>
        </p:txBody>
      </p:sp>
      <p:sp>
        <p:nvSpPr>
          <p:cNvPr id="61" name="Owal 60">
            <a:extLst>
              <a:ext uri="{FF2B5EF4-FFF2-40B4-BE49-F238E27FC236}">
                <a16:creationId xmlns:a16="http://schemas.microsoft.com/office/drawing/2014/main" id="{E0749AE0-7CCF-E5FC-8E6A-488FF6E0E411}"/>
              </a:ext>
            </a:extLst>
          </p:cNvPr>
          <p:cNvSpPr/>
          <p:nvPr/>
        </p:nvSpPr>
        <p:spPr>
          <a:xfrm>
            <a:off x="8645091" y="3472947"/>
            <a:ext cx="1957355" cy="606133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Edukacja </a:t>
            </a:r>
            <a:r>
              <a:rPr lang="pl-PL" sz="1600" dirty="0" err="1">
                <a:solidFill>
                  <a:schemeClr val="tx1"/>
                </a:solidFill>
              </a:rPr>
              <a:t>pozaformalna</a:t>
            </a:r>
            <a:endParaRPr lang="pl-PL" sz="1600" dirty="0">
              <a:solidFill>
                <a:schemeClr val="tx1"/>
              </a:solidFill>
            </a:endParaRPr>
          </a:p>
        </p:txBody>
      </p:sp>
      <p:sp>
        <p:nvSpPr>
          <p:cNvPr id="94" name="Owal 93">
            <a:extLst>
              <a:ext uri="{FF2B5EF4-FFF2-40B4-BE49-F238E27FC236}">
                <a16:creationId xmlns:a16="http://schemas.microsoft.com/office/drawing/2014/main" id="{79A6391C-0535-8141-EC82-1FB84A480CE2}"/>
              </a:ext>
            </a:extLst>
          </p:cNvPr>
          <p:cNvSpPr/>
          <p:nvPr/>
        </p:nvSpPr>
        <p:spPr>
          <a:xfrm>
            <a:off x="7062209" y="3848062"/>
            <a:ext cx="2323362" cy="744529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Inwestycje lokalne</a:t>
            </a:r>
          </a:p>
        </p:txBody>
      </p:sp>
      <p:sp>
        <p:nvSpPr>
          <p:cNvPr id="2" name="Owal 1">
            <a:extLst>
              <a:ext uri="{FF2B5EF4-FFF2-40B4-BE49-F238E27FC236}">
                <a16:creationId xmlns:a16="http://schemas.microsoft.com/office/drawing/2014/main" id="{C78627FD-C7FA-46D4-81DC-2B8125A7E97F}"/>
              </a:ext>
            </a:extLst>
          </p:cNvPr>
          <p:cNvSpPr/>
          <p:nvPr/>
        </p:nvSpPr>
        <p:spPr>
          <a:xfrm>
            <a:off x="6084818" y="4766520"/>
            <a:ext cx="2396902" cy="4610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Infrastruktura</a:t>
            </a:r>
          </a:p>
        </p:txBody>
      </p:sp>
    </p:spTree>
    <p:extLst>
      <p:ext uri="{BB962C8B-B14F-4D97-AF65-F5344CB8AC3E}">
        <p14:creationId xmlns:p14="http://schemas.microsoft.com/office/powerpoint/2010/main" val="1639454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wal 7">
            <a:extLst>
              <a:ext uri="{FF2B5EF4-FFF2-40B4-BE49-F238E27FC236}">
                <a16:creationId xmlns:a16="http://schemas.microsoft.com/office/drawing/2014/main" id="{71A35719-BDFD-A2F1-4E75-C32DCB65DEEE}"/>
              </a:ext>
            </a:extLst>
          </p:cNvPr>
          <p:cNvSpPr/>
          <p:nvPr/>
        </p:nvSpPr>
        <p:spPr>
          <a:xfrm>
            <a:off x="828261" y="166044"/>
            <a:ext cx="10661657" cy="6525911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>
                <a:solidFill>
                  <a:schemeClr val="accent6"/>
                </a:solidFill>
              </a:rPr>
              <a:t>    </a:t>
            </a:r>
            <a:r>
              <a:rPr lang="pl-PL" sz="3600" dirty="0">
                <a:solidFill>
                  <a:schemeClr val="accent6"/>
                </a:solidFill>
              </a:rPr>
              <a:t>Jakość życia</a:t>
            </a:r>
          </a:p>
          <a:p>
            <a:pPr algn="r"/>
            <a:endParaRPr lang="pl-PL" sz="2800" dirty="0">
              <a:solidFill>
                <a:schemeClr val="accent6"/>
              </a:solidFill>
            </a:endParaRPr>
          </a:p>
          <a:p>
            <a:pPr algn="r"/>
            <a:endParaRPr lang="pl-PL" sz="2800" dirty="0">
              <a:solidFill>
                <a:schemeClr val="accent6"/>
              </a:solidFill>
            </a:endParaRPr>
          </a:p>
          <a:p>
            <a:pPr algn="r"/>
            <a:endParaRPr lang="pl-PL" sz="2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BE1FF1F7-AC00-170A-ED52-3E04E12CDA8B}"/>
              </a:ext>
            </a:extLst>
          </p:cNvPr>
          <p:cNvSpPr/>
          <p:nvPr/>
        </p:nvSpPr>
        <p:spPr>
          <a:xfrm>
            <a:off x="1184926" y="1552898"/>
            <a:ext cx="8838858" cy="4827480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0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Lokalna </a:t>
            </a:r>
          </a:p>
          <a:p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Społeczność</a:t>
            </a:r>
          </a:p>
          <a:p>
            <a:endParaRPr lang="pl-PL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1C4D8F1E-A6ED-472A-DB6F-CF141E6F2879}"/>
              </a:ext>
            </a:extLst>
          </p:cNvPr>
          <p:cNvSpPr/>
          <p:nvPr/>
        </p:nvSpPr>
        <p:spPr>
          <a:xfrm>
            <a:off x="7568957" y="3656091"/>
            <a:ext cx="1290252" cy="62093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accent6"/>
                </a:solidFill>
              </a:rPr>
              <a:t>TALENT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383A9282-F788-309E-19EC-CB479ABC0B55}"/>
              </a:ext>
            </a:extLst>
          </p:cNvPr>
          <p:cNvGrpSpPr/>
          <p:nvPr/>
        </p:nvGrpSpPr>
        <p:grpSpPr>
          <a:xfrm>
            <a:off x="4613862" y="1746721"/>
            <a:ext cx="5738195" cy="3988089"/>
            <a:chOff x="5385258" y="1481384"/>
            <a:chExt cx="5738195" cy="3988089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BEC58BB5-DC02-2E0F-2582-76C3822E2894}"/>
                </a:ext>
              </a:extLst>
            </p:cNvPr>
            <p:cNvSpPr/>
            <p:nvPr/>
          </p:nvSpPr>
          <p:spPr>
            <a:xfrm>
              <a:off x="8236504" y="1481384"/>
              <a:ext cx="2361801" cy="162039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600" dirty="0">
                  <a:solidFill>
                    <a:schemeClr val="accent2"/>
                  </a:solidFill>
                </a:rPr>
                <a:t>Praca</a:t>
              </a:r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5E3F085C-23AC-BBF9-1842-4E931ABEBFAE}"/>
                </a:ext>
              </a:extLst>
            </p:cNvPr>
            <p:cNvSpPr/>
            <p:nvPr/>
          </p:nvSpPr>
          <p:spPr>
            <a:xfrm>
              <a:off x="5385258" y="3869982"/>
              <a:ext cx="3011463" cy="159949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600" dirty="0">
                  <a:solidFill>
                    <a:schemeClr val="accent2"/>
                  </a:solidFill>
                </a:rPr>
                <a:t>Szkoła</a:t>
              </a:r>
            </a:p>
          </p:txBody>
        </p:sp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D289DD28-1EE4-26B5-B22D-803585A0AC05}"/>
                </a:ext>
              </a:extLst>
            </p:cNvPr>
            <p:cNvSpPr/>
            <p:nvPr/>
          </p:nvSpPr>
          <p:spPr>
            <a:xfrm>
              <a:off x="9231745" y="3857157"/>
              <a:ext cx="1891708" cy="142421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accent2"/>
                  </a:solidFill>
                </a:rPr>
                <a:t>Uczelnia</a:t>
              </a:r>
            </a:p>
          </p:txBody>
        </p:sp>
      </p:grpSp>
      <p:sp>
        <p:nvSpPr>
          <p:cNvPr id="15" name="Owal 14">
            <a:extLst>
              <a:ext uri="{FF2B5EF4-FFF2-40B4-BE49-F238E27FC236}">
                <a16:creationId xmlns:a16="http://schemas.microsoft.com/office/drawing/2014/main" id="{EAFC3B85-42C6-7C69-A650-5D196FEF5509}"/>
              </a:ext>
            </a:extLst>
          </p:cNvPr>
          <p:cNvSpPr/>
          <p:nvPr/>
        </p:nvSpPr>
        <p:spPr>
          <a:xfrm>
            <a:off x="5895734" y="2666572"/>
            <a:ext cx="1890950" cy="1303469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Diagnoza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09A40C46-E34D-5EB3-46D1-FE54FFB9EDA4}"/>
              </a:ext>
            </a:extLst>
          </p:cNvPr>
          <p:cNvSpPr/>
          <p:nvPr/>
        </p:nvSpPr>
        <p:spPr>
          <a:xfrm>
            <a:off x="7257128" y="4480785"/>
            <a:ext cx="1479751" cy="1144948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ZSK</a:t>
            </a:r>
          </a:p>
          <a:p>
            <a:pPr algn="ctr"/>
            <a:r>
              <a:rPr lang="pl-PL" sz="1600" dirty="0">
                <a:solidFill>
                  <a:schemeClr val="accent2"/>
                </a:solidFill>
              </a:rPr>
              <a:t>ZSU 2030</a:t>
            </a:r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DC63BE19-C11E-AA88-DAC9-3020F31CC44E}"/>
              </a:ext>
            </a:extLst>
          </p:cNvPr>
          <p:cNvSpPr/>
          <p:nvPr/>
        </p:nvSpPr>
        <p:spPr>
          <a:xfrm>
            <a:off x="8736879" y="2826961"/>
            <a:ext cx="2270195" cy="1027809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Dopasowanie</a:t>
            </a:r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1DA44CE5-3449-1E9B-10C6-CC68966C8D68}"/>
              </a:ext>
            </a:extLst>
          </p:cNvPr>
          <p:cNvSpPr/>
          <p:nvPr/>
        </p:nvSpPr>
        <p:spPr>
          <a:xfrm>
            <a:off x="7215033" y="2826961"/>
            <a:ext cx="958207" cy="668741"/>
          </a:xfrm>
          <a:prstGeom prst="ellipse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Staże</a:t>
            </a:r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40A40A3F-CCCF-9F0B-AEAA-DF7C9BC29821}"/>
              </a:ext>
            </a:extLst>
          </p:cNvPr>
          <p:cNvSpPr/>
          <p:nvPr/>
        </p:nvSpPr>
        <p:spPr>
          <a:xfrm>
            <a:off x="8983145" y="3756990"/>
            <a:ext cx="2270195" cy="696229"/>
          </a:xfrm>
          <a:prstGeom prst="ellipse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Kwalifikacje</a:t>
            </a: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58529433-AAC7-FC55-9A25-CD014E8E0FCA}"/>
              </a:ext>
            </a:extLst>
          </p:cNvPr>
          <p:cNvSpPr/>
          <p:nvPr/>
        </p:nvSpPr>
        <p:spPr>
          <a:xfrm>
            <a:off x="5114597" y="3590056"/>
            <a:ext cx="1939020" cy="916993"/>
          </a:xfrm>
          <a:prstGeom prst="ellipse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Kompetencje</a:t>
            </a:r>
          </a:p>
        </p:txBody>
      </p:sp>
    </p:spTree>
    <p:extLst>
      <p:ext uri="{BB962C8B-B14F-4D97-AF65-F5344CB8AC3E}">
        <p14:creationId xmlns:p14="http://schemas.microsoft.com/office/powerpoint/2010/main" val="2357633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2070F58C-E923-6058-3C1F-FC08A1F110CE}"/>
              </a:ext>
            </a:extLst>
          </p:cNvPr>
          <p:cNvSpPr txBox="1"/>
          <p:nvPr/>
        </p:nvSpPr>
        <p:spPr>
          <a:xfrm>
            <a:off x="0" y="752433"/>
            <a:ext cx="11737713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400" b="1" dirty="0"/>
              <a:t>Rozwijanie kompetencji kadry dydaktycznej </a:t>
            </a:r>
          </a:p>
          <a:p>
            <a:pPr algn="r"/>
            <a:r>
              <a:rPr lang="pl-PL" sz="2400" b="1" dirty="0"/>
              <a:t>w zakresie doradztwa edukacyjno-zawodowego</a:t>
            </a:r>
          </a:p>
          <a:p>
            <a:pPr algn="r"/>
            <a:r>
              <a:rPr lang="pl-PL" sz="2400" b="1" dirty="0"/>
              <a:t>(makroregion I)</a:t>
            </a:r>
            <a:endParaRPr lang="pl-PL" sz="5400" b="1" dirty="0">
              <a:solidFill>
                <a:srgbClr val="C00000"/>
              </a:solidFill>
            </a:endParaRPr>
          </a:p>
          <a:p>
            <a:pPr algn="r"/>
            <a:r>
              <a:rPr lang="pl-PL" sz="5400" b="1" dirty="0">
                <a:solidFill>
                  <a:srgbClr val="C00000"/>
                </a:solidFill>
              </a:rPr>
              <a:t>797</a:t>
            </a:r>
            <a:r>
              <a:rPr lang="pl-PL" b="1" dirty="0">
                <a:solidFill>
                  <a:srgbClr val="C00000"/>
                </a:solidFill>
              </a:rPr>
              <a:t> osób w województwie pomorskim </a:t>
            </a:r>
            <a:endParaRPr lang="pl-PL" sz="2400" b="1" i="0" u="none" strike="noStrike" dirty="0"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pPr algn="ctr"/>
            <a:endParaRPr lang="pl-PL" sz="2400" b="1" i="0" u="none" strike="noStrike" dirty="0"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pPr lvl="5"/>
            <a:r>
              <a:rPr lang="pl-PL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 Etap: szkolenia na platformie e-learningowej (8 h)</a:t>
            </a:r>
          </a:p>
          <a:p>
            <a:pPr lvl="5"/>
            <a:r>
              <a:rPr lang="pl-PL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II Etap: szkolenia w formie on-line z ekspertem (4 h)</a:t>
            </a:r>
          </a:p>
          <a:p>
            <a:pPr lvl="5"/>
            <a:endParaRPr lang="pl-PL" sz="24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1" algn="ctr"/>
            <a:r>
              <a:rPr lang="pl-PL" sz="2400" dirty="0">
                <a:solidFill>
                  <a:srgbClr val="C00000"/>
                </a:solidFill>
              </a:rPr>
              <a:t>Gdańsk, Gdynia, Puck, Starogard Gdański, Bytów, Malbork, Chojnice, Lębork, Słupsk</a:t>
            </a:r>
            <a:endParaRPr lang="pl-PL" sz="24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5"/>
            <a:r>
              <a:rPr lang="pl-PL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III Etap: warsztat w formie stacjonarnej </a:t>
            </a:r>
            <a:r>
              <a:rPr lang="pl-PL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(8 h)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wdrażania w szkołach kwalifikacji rynkowych ZSK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zapoznanie z gotowymi materiałami dla doradców zawodowych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przedsiębiorcy opowiedzą o znaczeniu certyfikowanych kwalifikacji rynkowych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testowanie specjalistycznych, mobilnych laboratoriów dla </a:t>
            </a: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>funkcjonujących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kwalifikacji rynkowych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35B482D-C049-0D1E-C82D-4BF187037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617" y="6233400"/>
            <a:ext cx="6427852" cy="6246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9D4B6F9-EAEC-46C7-7439-2076722294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367130" cy="278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58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70E3622-9EAC-CBC9-0A7D-B9C84C0C0819}"/>
              </a:ext>
            </a:extLst>
          </p:cNvPr>
          <p:cNvSpPr txBox="1"/>
          <p:nvPr/>
        </p:nvSpPr>
        <p:spPr>
          <a:xfrm>
            <a:off x="381000" y="466099"/>
            <a:ext cx="11430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i="1" dirty="0">
                <a:solidFill>
                  <a:srgbClr val="C00000"/>
                </a:solidFill>
              </a:rPr>
              <a:t>„</a:t>
            </a:r>
            <a:r>
              <a:rPr lang="pl-PL" sz="2800" i="1" dirty="0" err="1">
                <a:solidFill>
                  <a:srgbClr val="C00000"/>
                </a:solidFill>
              </a:rPr>
              <a:t>Jeśli</a:t>
            </a:r>
            <a:r>
              <a:rPr lang="pl-PL" sz="2800" i="1" dirty="0">
                <a:solidFill>
                  <a:srgbClr val="C00000"/>
                </a:solidFill>
              </a:rPr>
              <a:t> </a:t>
            </a:r>
            <a:r>
              <a:rPr lang="pl-PL" sz="2800" i="1" dirty="0" err="1">
                <a:solidFill>
                  <a:srgbClr val="C00000"/>
                </a:solidFill>
              </a:rPr>
              <a:t>myślisz</a:t>
            </a:r>
            <a:r>
              <a:rPr lang="pl-PL" sz="2800" i="1" dirty="0">
                <a:solidFill>
                  <a:srgbClr val="C00000"/>
                </a:solidFill>
              </a:rPr>
              <a:t> rok </a:t>
            </a:r>
            <a:r>
              <a:rPr lang="pl-PL" sz="2800" i="1" dirty="0" err="1">
                <a:solidFill>
                  <a:srgbClr val="C00000"/>
                </a:solidFill>
              </a:rPr>
              <a:t>naprzód</a:t>
            </a:r>
            <a:r>
              <a:rPr lang="pl-PL" sz="2800" i="1" dirty="0">
                <a:solidFill>
                  <a:srgbClr val="C00000"/>
                </a:solidFill>
              </a:rPr>
              <a:t>, </a:t>
            </a:r>
            <a:r>
              <a:rPr lang="pl-PL" sz="3600" b="1" i="1" dirty="0">
                <a:solidFill>
                  <a:srgbClr val="C00000"/>
                </a:solidFill>
              </a:rPr>
              <a:t>sadź ryż</a:t>
            </a:r>
            <a:r>
              <a:rPr lang="pl-PL" sz="3600" i="1" dirty="0">
                <a:solidFill>
                  <a:srgbClr val="C00000"/>
                </a:solidFill>
              </a:rPr>
              <a:t>.</a:t>
            </a:r>
            <a:br>
              <a:rPr lang="pl-PL" sz="3600" i="1" dirty="0">
                <a:solidFill>
                  <a:srgbClr val="C00000"/>
                </a:solidFill>
              </a:rPr>
            </a:br>
            <a:r>
              <a:rPr lang="pl-PL" sz="2800" i="1" dirty="0" err="1">
                <a:solidFill>
                  <a:srgbClr val="C00000"/>
                </a:solidFill>
              </a:rPr>
              <a:t>Jeśli</a:t>
            </a:r>
            <a:r>
              <a:rPr lang="pl-PL" sz="2800" i="1" dirty="0">
                <a:solidFill>
                  <a:srgbClr val="C00000"/>
                </a:solidFill>
              </a:rPr>
              <a:t> </a:t>
            </a:r>
            <a:r>
              <a:rPr lang="pl-PL" sz="2800" i="1" dirty="0" err="1">
                <a:solidFill>
                  <a:srgbClr val="C00000"/>
                </a:solidFill>
              </a:rPr>
              <a:t>myślisz</a:t>
            </a:r>
            <a:r>
              <a:rPr lang="pl-PL" sz="2800" i="1" dirty="0">
                <a:solidFill>
                  <a:srgbClr val="C00000"/>
                </a:solidFill>
              </a:rPr>
              <a:t> 10 lat </a:t>
            </a:r>
            <a:r>
              <a:rPr lang="pl-PL" sz="2800" i="1" dirty="0" err="1">
                <a:solidFill>
                  <a:srgbClr val="C00000"/>
                </a:solidFill>
              </a:rPr>
              <a:t>naprzód</a:t>
            </a:r>
            <a:r>
              <a:rPr lang="pl-PL" sz="2800" i="1" dirty="0">
                <a:solidFill>
                  <a:srgbClr val="C00000"/>
                </a:solidFill>
              </a:rPr>
              <a:t>, </a:t>
            </a:r>
            <a:r>
              <a:rPr lang="pl-PL" sz="3600" b="1" i="1" dirty="0">
                <a:solidFill>
                  <a:srgbClr val="C00000"/>
                </a:solidFill>
              </a:rPr>
              <a:t>sadź drzewo</a:t>
            </a:r>
            <a:r>
              <a:rPr lang="pl-PL" sz="3600" i="1" dirty="0">
                <a:solidFill>
                  <a:srgbClr val="C00000"/>
                </a:solidFill>
              </a:rPr>
              <a:t>. </a:t>
            </a:r>
          </a:p>
          <a:p>
            <a:pPr algn="ctr"/>
            <a:r>
              <a:rPr lang="pl-PL" sz="2800" i="1" dirty="0">
                <a:solidFill>
                  <a:srgbClr val="C00000"/>
                </a:solidFill>
              </a:rPr>
              <a:t>Lecz </a:t>
            </a:r>
            <a:r>
              <a:rPr lang="pl-PL" sz="2800" i="1" dirty="0" err="1">
                <a:solidFill>
                  <a:srgbClr val="C00000"/>
                </a:solidFill>
              </a:rPr>
              <a:t>jeśli</a:t>
            </a:r>
            <a:r>
              <a:rPr lang="pl-PL" sz="2800" i="1" dirty="0">
                <a:solidFill>
                  <a:srgbClr val="C00000"/>
                </a:solidFill>
              </a:rPr>
              <a:t> </a:t>
            </a:r>
            <a:r>
              <a:rPr lang="pl-PL" sz="2800" i="1" dirty="0" err="1">
                <a:solidFill>
                  <a:srgbClr val="C00000"/>
                </a:solidFill>
              </a:rPr>
              <a:t>myślisz</a:t>
            </a:r>
            <a:r>
              <a:rPr lang="pl-PL" sz="2800" i="1" dirty="0">
                <a:solidFill>
                  <a:srgbClr val="C00000"/>
                </a:solidFill>
              </a:rPr>
              <a:t> 100 lat </a:t>
            </a:r>
            <a:r>
              <a:rPr lang="pl-PL" sz="2800" i="1" dirty="0" err="1">
                <a:solidFill>
                  <a:srgbClr val="C00000"/>
                </a:solidFill>
              </a:rPr>
              <a:t>naprzód</a:t>
            </a:r>
            <a:r>
              <a:rPr lang="pl-PL" sz="2800" i="1" dirty="0">
                <a:solidFill>
                  <a:srgbClr val="C00000"/>
                </a:solidFill>
              </a:rPr>
              <a:t>, </a:t>
            </a:r>
            <a:r>
              <a:rPr lang="pl-PL" sz="3600" b="1" i="1" dirty="0">
                <a:solidFill>
                  <a:srgbClr val="C00000"/>
                </a:solidFill>
              </a:rPr>
              <a:t>ucz ludzi</a:t>
            </a:r>
            <a:r>
              <a:rPr lang="pl-PL" sz="3600" i="1" dirty="0">
                <a:solidFill>
                  <a:srgbClr val="C00000"/>
                </a:solidFill>
              </a:rPr>
              <a:t>”.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C5CD6E8-A6AE-8B09-E289-3E3C26B96BE0}"/>
              </a:ext>
            </a:extLst>
          </p:cNvPr>
          <p:cNvSpPr txBox="1"/>
          <p:nvPr/>
        </p:nvSpPr>
        <p:spPr>
          <a:xfrm>
            <a:off x="381000" y="2748268"/>
            <a:ext cx="11430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600" i="1" dirty="0">
                <a:solidFill>
                  <a:srgbClr val="C00000"/>
                </a:solidFill>
              </a:rPr>
              <a:t>„</a:t>
            </a:r>
            <a:r>
              <a:rPr lang="pl-PL" sz="5400" i="1" dirty="0">
                <a:solidFill>
                  <a:srgbClr val="C00000"/>
                </a:solidFill>
              </a:rPr>
              <a:t>ten jest bogaty kto</a:t>
            </a:r>
          </a:p>
          <a:p>
            <a:pPr algn="ctr"/>
            <a:r>
              <a:rPr lang="pl-PL" sz="5400" i="1" dirty="0">
                <a:solidFill>
                  <a:srgbClr val="C00000"/>
                </a:solidFill>
              </a:rPr>
              <a:t> </a:t>
            </a:r>
            <a:r>
              <a:rPr lang="pl-PL" sz="6600" b="1" i="1" dirty="0">
                <a:solidFill>
                  <a:srgbClr val="C00000"/>
                </a:solidFill>
              </a:rPr>
              <a:t>najpierw buduje drogi</a:t>
            </a:r>
            <a:r>
              <a:rPr lang="pl-PL" sz="6600" i="1" dirty="0">
                <a:solidFill>
                  <a:srgbClr val="C00000"/>
                </a:solidFill>
              </a:rPr>
              <a:t>”</a:t>
            </a:r>
            <a:endParaRPr lang="pl-PL" sz="4800" i="1" dirty="0">
              <a:solidFill>
                <a:srgbClr val="C00000"/>
              </a:solidFill>
            </a:endParaRPr>
          </a:p>
          <a:p>
            <a:pPr algn="ctr"/>
            <a:r>
              <a:rPr lang="pl-PL" sz="4800" i="1" dirty="0" err="1">
                <a:solidFill>
                  <a:srgbClr val="C00000"/>
                </a:solidFill>
              </a:rPr>
              <a:t>yao</a:t>
            </a:r>
            <a:r>
              <a:rPr lang="pl-PL" sz="4800" i="1" dirty="0">
                <a:solidFill>
                  <a:srgbClr val="C00000"/>
                </a:solidFill>
              </a:rPr>
              <a:t> </a:t>
            </a:r>
            <a:r>
              <a:rPr lang="pl-PL" sz="4800" i="1" dirty="0" err="1">
                <a:solidFill>
                  <a:srgbClr val="C00000"/>
                </a:solidFill>
              </a:rPr>
              <a:t>xiang</a:t>
            </a:r>
            <a:r>
              <a:rPr lang="pl-PL" sz="4800" i="1" dirty="0">
                <a:solidFill>
                  <a:srgbClr val="C00000"/>
                </a:solidFill>
              </a:rPr>
              <a:t> </a:t>
            </a:r>
            <a:r>
              <a:rPr lang="pl-PL" sz="4800" i="1" dirty="0" err="1">
                <a:solidFill>
                  <a:srgbClr val="C00000"/>
                </a:solidFill>
              </a:rPr>
              <a:t>fu</a:t>
            </a:r>
            <a:r>
              <a:rPr lang="pl-PL" sz="4800" i="1" dirty="0">
                <a:solidFill>
                  <a:srgbClr val="C00000"/>
                </a:solidFill>
              </a:rPr>
              <a:t> </a:t>
            </a:r>
            <a:r>
              <a:rPr lang="pl-PL" sz="4800" i="1" dirty="0" err="1">
                <a:solidFill>
                  <a:srgbClr val="C00000"/>
                </a:solidFill>
              </a:rPr>
              <a:t>xian</a:t>
            </a:r>
            <a:r>
              <a:rPr lang="pl-PL" sz="4800" i="1" dirty="0">
                <a:solidFill>
                  <a:srgbClr val="C00000"/>
                </a:solidFill>
              </a:rPr>
              <a:t> </a:t>
            </a:r>
            <a:r>
              <a:rPr lang="pl-PL" sz="4800" i="1" dirty="0" err="1">
                <a:solidFill>
                  <a:srgbClr val="C00000"/>
                </a:solidFill>
              </a:rPr>
              <a:t>xiu</a:t>
            </a:r>
            <a:r>
              <a:rPr lang="pl-PL" sz="4800" i="1" dirty="0">
                <a:solidFill>
                  <a:srgbClr val="C00000"/>
                </a:solidFill>
              </a:rPr>
              <a:t> </a:t>
            </a:r>
            <a:r>
              <a:rPr lang="pl-PL" sz="4800" i="1" dirty="0" err="1">
                <a:solidFill>
                  <a:srgbClr val="C00000"/>
                </a:solidFill>
              </a:rPr>
              <a:t>lu</a:t>
            </a:r>
            <a:endParaRPr lang="pl-PL" sz="4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15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999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96ACF54-CC86-D694-797C-E91ED31EA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136" y="690663"/>
            <a:ext cx="10787973" cy="48151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3500" b="1" dirty="0">
                <a:solidFill>
                  <a:srgbClr val="BF0000"/>
                </a:solidFill>
                <a:latin typeface="Calibri" panose="020F0502020204030204" pitchFamily="34" charset="0"/>
              </a:rPr>
              <a:t>sektor Nowoczesne Usługi Biznesowe (NUB)</a:t>
            </a:r>
          </a:p>
          <a:p>
            <a:pPr marL="0" indent="0">
              <a:buNone/>
            </a:pP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ielość definicji, wielość zakresów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g raportów firm doradczo - konsultingowych BSS (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Business Service </a:t>
            </a:r>
            <a:r>
              <a:rPr lang="pl-PL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) to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BPO, SSC, R&amp;D i ITO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ielość procesów biznesowych i wielość stanowisk pracy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ektor 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pl-PL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statu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nascendi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w kontekście definicyjnym, sektor wyodrębniony w realnej gospodarce (</a:t>
            </a:r>
            <a:r>
              <a:rPr lang="pl-PL" sz="2800" dirty="0" err="1">
                <a:latin typeface="Arial" panose="020B0604020202020204" pitchFamily="34" charset="0"/>
                <a:cs typeface="Arial" panose="020B0604020202020204" pitchFamily="34" charset="0"/>
              </a:rPr>
              <a:t>Mordor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ponad </a:t>
            </a:r>
            <a:r>
              <a:rPr lang="pl-PL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1400</a:t>
            </a:r>
            <a: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centrów</a:t>
            </a:r>
            <a: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BSS w Polsce, ok.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lang="pl-PL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tys.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bezpośrednio zatrudnionych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wpływ na ok 5% PKB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oczne zatrudnienia na poziomie ponad 5% nowych miejsc pracy</a:t>
            </a:r>
          </a:p>
        </p:txBody>
      </p:sp>
    </p:spTree>
    <p:extLst>
      <p:ext uri="{BB962C8B-B14F-4D97-AF65-F5344CB8AC3E}">
        <p14:creationId xmlns:p14="http://schemas.microsoft.com/office/powerpoint/2010/main" val="3323182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0883BE2-6FAA-A0A1-E1C3-478FE1C0A188}"/>
              </a:ext>
            </a:extLst>
          </p:cNvPr>
          <p:cNvSpPr/>
          <p:nvPr/>
        </p:nvSpPr>
        <p:spPr>
          <a:xfrm>
            <a:off x="2292345" y="1967061"/>
            <a:ext cx="760730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dirty="0">
                <a:solidFill>
                  <a:srgbClr val="C00000"/>
                </a:solidFill>
              </a:rPr>
              <a:t>V = zmienność </a:t>
            </a:r>
          </a:p>
          <a:p>
            <a:pPr algn="ctr"/>
            <a:r>
              <a:rPr lang="pl-PL" sz="3200" dirty="0">
                <a:solidFill>
                  <a:srgbClr val="C00000"/>
                </a:solidFill>
              </a:rPr>
              <a:t>(</a:t>
            </a:r>
            <a:r>
              <a:rPr lang="pl-PL" sz="3200" dirty="0" err="1">
                <a:solidFill>
                  <a:srgbClr val="C00000"/>
                </a:solidFill>
              </a:rPr>
              <a:t>volatility</a:t>
            </a:r>
            <a:r>
              <a:rPr lang="pl-PL" sz="3200" dirty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pl-PL" sz="6000" dirty="0">
                <a:solidFill>
                  <a:srgbClr val="C00000"/>
                </a:solidFill>
              </a:rPr>
              <a:t>U = niepewność</a:t>
            </a:r>
          </a:p>
          <a:p>
            <a:pPr algn="ctr"/>
            <a:r>
              <a:rPr lang="pl-PL" sz="3200" dirty="0">
                <a:solidFill>
                  <a:srgbClr val="C00000"/>
                </a:solidFill>
              </a:rPr>
              <a:t>(</a:t>
            </a:r>
            <a:r>
              <a:rPr lang="pl-PL" sz="3200" dirty="0" err="1">
                <a:solidFill>
                  <a:srgbClr val="C00000"/>
                </a:solidFill>
              </a:rPr>
              <a:t>uncertainty</a:t>
            </a:r>
            <a:r>
              <a:rPr lang="pl-PL" sz="32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0586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B1FEE61-2121-4BD9-3AF5-203125C67124}"/>
              </a:ext>
            </a:extLst>
          </p:cNvPr>
          <p:cNvSpPr/>
          <p:nvPr/>
        </p:nvSpPr>
        <p:spPr>
          <a:xfrm>
            <a:off x="892879" y="337698"/>
            <a:ext cx="102002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BF0000"/>
                </a:solidFill>
                <a:latin typeface="Calibri" panose="020F0502020204030204" pitchFamily="34" charset="0"/>
              </a:rPr>
              <a:t>Prognozowane zmiany na rynku pracy. </a:t>
            </a:r>
            <a:r>
              <a:rPr lang="pl-PL" sz="3200" b="1" dirty="0" err="1">
                <a:solidFill>
                  <a:srgbClr val="BF0000"/>
                </a:solidFill>
                <a:latin typeface="Calibri" panose="020F0502020204030204" pitchFamily="34" charset="0"/>
              </a:rPr>
              <a:t>Przegląd</a:t>
            </a:r>
            <a:r>
              <a:rPr lang="pl-PL" sz="3200" b="1" dirty="0">
                <a:solidFill>
                  <a:srgbClr val="BF0000"/>
                </a:solidFill>
                <a:latin typeface="Calibri" panose="020F0502020204030204" pitchFamily="34" charset="0"/>
              </a:rPr>
              <a:t> scenariuszy </a:t>
            </a:r>
          </a:p>
          <a:p>
            <a:r>
              <a:rPr lang="pl-PL" sz="1200" dirty="0">
                <a:latin typeface="Calibri" panose="020F0502020204030204" pitchFamily="34" charset="0"/>
              </a:rPr>
              <a:t>Raport opracowany przez Instytut Analiz Rynku Pracy, w oparciu o przegląd literatury przedmiotu, na zlecenie Polskiej Agencji Rozwoju </a:t>
            </a:r>
            <a:r>
              <a:rPr lang="pl-PL" sz="1200" dirty="0" err="1">
                <a:latin typeface="Calibri" panose="020F0502020204030204" pitchFamily="34" charset="0"/>
              </a:rPr>
              <a:t>Przedsiębiorczości</a:t>
            </a:r>
            <a:r>
              <a:rPr lang="pl-PL" sz="1200" dirty="0">
                <a:latin typeface="Calibri" panose="020F0502020204030204" pitchFamily="34" charset="0"/>
              </a:rPr>
              <a:t>.</a:t>
            </a:r>
            <a:br>
              <a:rPr lang="pl-PL" sz="1200" dirty="0">
                <a:latin typeface="Calibri" panose="020F0502020204030204" pitchFamily="34" charset="0"/>
              </a:rPr>
            </a:br>
            <a:r>
              <a:rPr lang="pl-PL" sz="1200" dirty="0">
                <a:latin typeface="Calibri" panose="020F0502020204030204" pitchFamily="34" charset="0"/>
              </a:rPr>
              <a:t>Warszawa, maj 2022 </a:t>
            </a:r>
            <a:endParaRPr lang="pl-PL" sz="12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15B8CE4-E010-029F-AB35-838CD2C09D9D}"/>
              </a:ext>
            </a:extLst>
          </p:cNvPr>
          <p:cNvSpPr/>
          <p:nvPr/>
        </p:nvSpPr>
        <p:spPr>
          <a:xfrm>
            <a:off x="892879" y="1654038"/>
            <a:ext cx="11052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OECD prognozuje, że </a:t>
            </a:r>
            <a:r>
              <a:rPr lang="pl-PL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65%</a:t>
            </a:r>
            <a:r>
              <a:rPr lang="pl-PL" b="1" dirty="0">
                <a:solidFill>
                  <a:srgbClr val="C00000"/>
                </a:solidFill>
                <a:latin typeface="Calibri" panose="020F0502020204030204" pitchFamily="34" charset="0"/>
              </a:rPr>
              <a:t> dzieci </a:t>
            </a:r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rozpoczynających edukację będzie pracować w zawodach, które nie istnieją</a:t>
            </a:r>
            <a:endParaRPr lang="pl-PL" b="1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D2B520F-BC4D-D489-80B6-CF85F81508E8}"/>
              </a:ext>
            </a:extLst>
          </p:cNvPr>
          <p:cNvSpPr/>
          <p:nvPr/>
        </p:nvSpPr>
        <p:spPr>
          <a:xfrm>
            <a:off x="892879" y="2930940"/>
            <a:ext cx="84693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Calibri" panose="020F0502020204030204" pitchFamily="34" charset="0"/>
              </a:rPr>
              <a:t>Polski Instytut Ekonomiczny </a:t>
            </a:r>
            <a:endParaRPr lang="pl-PL" sz="2400" dirty="0"/>
          </a:p>
          <a:p>
            <a:endParaRPr lang="pl-PL" sz="2400" dirty="0">
              <a:latin typeface="Calibri" panose="020F0502020204030204" pitchFamily="34" charset="0"/>
            </a:endParaRPr>
          </a:p>
          <a:p>
            <a:r>
              <a:rPr lang="pl-PL" sz="2400" dirty="0">
                <a:latin typeface="Calibri" panose="020F0502020204030204" pitchFamily="34" charset="0"/>
              </a:rPr>
              <a:t>Siłą </a:t>
            </a:r>
            <a:r>
              <a:rPr lang="pl-PL" sz="2400" dirty="0" err="1">
                <a:latin typeface="Calibri" panose="020F0502020204030204" pitchFamily="34" charset="0"/>
              </a:rPr>
              <a:t>napędowa</a:t>
            </a:r>
            <a:r>
              <a:rPr lang="pl-PL" sz="2400" dirty="0">
                <a:latin typeface="Calibri" panose="020F0502020204030204" pitchFamily="34" charset="0"/>
              </a:rPr>
              <a:t>̨ zmian rynku pracy w perspektywie do 2035 r. </a:t>
            </a:r>
            <a:r>
              <a:rPr lang="pl-PL" sz="2400" dirty="0" err="1">
                <a:latin typeface="Calibri" panose="020F0502020204030204" pitchFamily="34" charset="0"/>
              </a:rPr>
              <a:t>będa</a:t>
            </a:r>
            <a:r>
              <a:rPr lang="pl-PL" sz="2400" dirty="0">
                <a:latin typeface="Calibri" panose="020F0502020204030204" pitchFamily="34" charset="0"/>
              </a:rPr>
              <a:t>̨ </a:t>
            </a:r>
            <a:r>
              <a:rPr lang="pl-PL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wirtualizacja rynku oraz praca w rozproszonych zespołach</a:t>
            </a:r>
            <a:r>
              <a:rPr lang="pl-PL" sz="2400" dirty="0">
                <a:latin typeface="Calibri" panose="020F0502020204030204" pitchFamily="34" charset="0"/>
              </a:rPr>
              <a:t>. </a:t>
            </a:r>
            <a:endParaRPr lang="pl-PL" sz="2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8B0D2A9-29D6-97FC-E5F6-BD093C837A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8856" y="5144039"/>
            <a:ext cx="861348" cy="63581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5CE978E-6EC7-CB4C-84B8-968498F017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305" y="2529755"/>
            <a:ext cx="2001316" cy="4192650"/>
          </a:xfrm>
          <a:prstGeom prst="rect">
            <a:avLst/>
          </a:prstGeom>
        </p:spPr>
      </p:pic>
      <p:pic>
        <p:nvPicPr>
          <p:cNvPr id="9" name="Google Shape;3213;p409">
            <a:extLst>
              <a:ext uri="{FF2B5EF4-FFF2-40B4-BE49-F238E27FC236}">
                <a16:creationId xmlns:a16="http://schemas.microsoft.com/office/drawing/2014/main" id="{618B5FF2-BBCE-32D5-E8D3-45780F10FD63}"/>
              </a:ext>
            </a:extLst>
          </p:cNvPr>
          <p:cNvPicPr preferRelativeResize="0"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98097" y="2287500"/>
            <a:ext cx="2547625" cy="457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541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47;p31"/>
          <p:cNvPicPr preferRelativeResize="0"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1524000" y="836751"/>
            <a:ext cx="971550" cy="114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47;p31"/>
          <p:cNvPicPr preferRelativeResize="0"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35" t="-14779"/>
          <a:stretch>
            <a:fillRect/>
          </a:stretch>
        </p:blipFill>
        <p:spPr>
          <a:xfrm rot="10800000">
            <a:off x="9422130" y="5109211"/>
            <a:ext cx="1398270" cy="102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5;p159"/>
          <p:cNvPicPr preferRelativeResize="0"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901" y="1751014"/>
            <a:ext cx="7188200" cy="423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TS video.mp4" descr="TTS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71356" y="2056999"/>
            <a:ext cx="5249287" cy="305221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57361" y="873461"/>
            <a:ext cx="8677276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-US" sz="2801" b="1" kern="0" dirty="0">
                <a:solidFill>
                  <a:srgbClr val="FFFFFF"/>
                </a:solidFill>
                <a:latin typeface="Poppins" charset="0"/>
                <a:ea typeface="Montserrat ExtraBold"/>
                <a:cs typeface="Poppins" charset="0"/>
                <a:sym typeface="Montserrat ExtraBold"/>
              </a:rPr>
              <a:t>Shop is where </a:t>
            </a:r>
            <a:r>
              <a:rPr lang="en-US" sz="2801" b="1" kern="0" dirty="0">
                <a:solidFill>
                  <a:srgbClr val="FE2B54"/>
                </a:solidFill>
                <a:latin typeface="Poppins" charset="0"/>
                <a:ea typeface="Montserrat ExtraBold"/>
                <a:cs typeface="Poppins" charset="0"/>
                <a:sym typeface="Montserrat ExtraBold"/>
              </a:rPr>
              <a:t>Discovery </a:t>
            </a:r>
          </a:p>
          <a:p>
            <a:pPr algn="ctr">
              <a:buClr>
                <a:srgbClr val="000000"/>
              </a:buClr>
              <a:buSzPts val="1100"/>
            </a:pPr>
            <a:r>
              <a:rPr lang="en-US" altLang="zh-CN" sz="2801" b="1" kern="0" dirty="0">
                <a:solidFill>
                  <a:srgbClr val="FFFFFF"/>
                </a:solidFill>
                <a:latin typeface="Poppins" charset="0"/>
                <a:ea typeface="Montserrat ExtraBold"/>
                <a:cs typeface="Poppins" charset="0"/>
                <a:sym typeface="Montserrat ExtraBold"/>
              </a:rPr>
              <a:t>Turns to </a:t>
            </a:r>
            <a:r>
              <a:rPr lang="en-US" altLang="zh-CN" sz="2801" kern="0" dirty="0">
                <a:solidFill>
                  <a:srgbClr val="25F4EE"/>
                </a:solidFill>
                <a:latin typeface="Poppins" charset="0"/>
                <a:cs typeface="Poppins" charset="0"/>
                <a:sym typeface="Arial" panose="020B0604020202020204"/>
              </a:rPr>
              <a:t>Purchase</a:t>
            </a:r>
            <a:endParaRPr lang="en-US" sz="2801" b="1" strike="sngStrike" kern="0" dirty="0">
              <a:solidFill>
                <a:srgbClr val="FE2B54"/>
              </a:solidFill>
              <a:highlight>
                <a:srgbClr val="FFFF00"/>
              </a:highlight>
              <a:latin typeface="Poppins" charset="0"/>
              <a:ea typeface="Montserrat"/>
              <a:cs typeface="Poppins" charset="0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10A2BE9-69F6-E3C2-29BE-D030CA1B89BB}"/>
              </a:ext>
            </a:extLst>
          </p:cNvPr>
          <p:cNvSpPr/>
          <p:nvPr/>
        </p:nvSpPr>
        <p:spPr>
          <a:xfrm>
            <a:off x="191854" y="5517331"/>
            <a:ext cx="89107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000" b="1" dirty="0" err="1">
                <a:solidFill>
                  <a:srgbClr val="211C19"/>
                </a:solidFill>
              </a:rPr>
              <a:t>Nefiodow</a:t>
            </a:r>
            <a:r>
              <a:rPr lang="pl-PL" sz="1000" b="1" dirty="0">
                <a:solidFill>
                  <a:srgbClr val="211C19"/>
                </a:solidFill>
              </a:rPr>
              <a:t> L. and </a:t>
            </a:r>
            <a:r>
              <a:rPr lang="pl-PL" sz="1000" b="1" dirty="0" err="1">
                <a:solidFill>
                  <a:srgbClr val="211C19"/>
                </a:solidFill>
              </a:rPr>
              <a:t>Nefiodow</a:t>
            </a:r>
            <a:r>
              <a:rPr lang="pl-PL" sz="1000" b="1" dirty="0">
                <a:solidFill>
                  <a:srgbClr val="211C19"/>
                </a:solidFill>
              </a:rPr>
              <a:t> S. 2014.</a:t>
            </a:r>
            <a:r>
              <a:rPr lang="pl-PL" sz="1000" dirty="0">
                <a:solidFill>
                  <a:srgbClr val="211C19"/>
                </a:solidFill>
              </a:rPr>
              <a:t> </a:t>
            </a:r>
            <a:r>
              <a:rPr lang="pl-PL" sz="1000" i="1" dirty="0">
                <a:solidFill>
                  <a:srgbClr val="211C19"/>
                </a:solidFill>
              </a:rPr>
              <a:t>The </a:t>
            </a:r>
            <a:r>
              <a:rPr lang="pl-PL" sz="1000" i="1" dirty="0" err="1">
                <a:solidFill>
                  <a:srgbClr val="211C19"/>
                </a:solidFill>
              </a:rPr>
              <a:t>Sixth</a:t>
            </a:r>
            <a:r>
              <a:rPr lang="pl-PL" sz="1000" i="1" dirty="0">
                <a:solidFill>
                  <a:srgbClr val="211C19"/>
                </a:solidFill>
              </a:rPr>
              <a:t> </a:t>
            </a:r>
            <a:r>
              <a:rPr lang="pl-PL" sz="1000" i="1" dirty="0" err="1">
                <a:solidFill>
                  <a:srgbClr val="211C19"/>
                </a:solidFill>
              </a:rPr>
              <a:t>Kondratieff</a:t>
            </a:r>
            <a:r>
              <a:rPr lang="pl-PL" sz="1000" i="1" dirty="0">
                <a:solidFill>
                  <a:srgbClr val="211C19"/>
                </a:solidFill>
              </a:rPr>
              <a:t>. The New </a:t>
            </a:r>
            <a:r>
              <a:rPr lang="pl-PL" sz="1000" i="1" dirty="0" err="1">
                <a:solidFill>
                  <a:srgbClr val="211C19"/>
                </a:solidFill>
              </a:rPr>
              <a:t>Long</a:t>
            </a:r>
            <a:r>
              <a:rPr lang="pl-PL" sz="1000" i="1" dirty="0">
                <a:solidFill>
                  <a:srgbClr val="211C19"/>
                </a:solidFill>
              </a:rPr>
              <a:t> </a:t>
            </a:r>
            <a:r>
              <a:rPr lang="pl-PL" sz="1000" i="1" dirty="0" err="1">
                <a:solidFill>
                  <a:srgbClr val="211C19"/>
                </a:solidFill>
              </a:rPr>
              <a:t>Wave</a:t>
            </a:r>
            <a:r>
              <a:rPr lang="pl-PL" sz="1000" i="1" dirty="0">
                <a:solidFill>
                  <a:srgbClr val="211C19"/>
                </a:solidFill>
              </a:rPr>
              <a:t> of the Global </a:t>
            </a:r>
            <a:r>
              <a:rPr lang="pl-PL" sz="1000" i="1" dirty="0" err="1">
                <a:solidFill>
                  <a:srgbClr val="211C19"/>
                </a:solidFill>
              </a:rPr>
              <a:t>Economy</a:t>
            </a:r>
            <a:r>
              <a:rPr lang="pl-PL" sz="1000" dirty="0">
                <a:solidFill>
                  <a:srgbClr val="211C19"/>
                </a:solidFill>
              </a:rPr>
              <a:t>. </a:t>
            </a:r>
          </a:p>
          <a:p>
            <a:pPr algn="just"/>
            <a:r>
              <a:rPr lang="pl-PL" sz="1000" b="1" dirty="0">
                <a:solidFill>
                  <a:srgbClr val="211C19"/>
                </a:solidFill>
              </a:rPr>
              <a:t>Schneider M., </a:t>
            </a:r>
            <a:r>
              <a:rPr lang="pl-PL" sz="1000" b="1" dirty="0" err="1">
                <a:solidFill>
                  <a:srgbClr val="211C19"/>
                </a:solidFill>
              </a:rPr>
              <a:t>Dennerlein</a:t>
            </a:r>
            <a:r>
              <a:rPr lang="pl-PL" sz="1000" b="1" dirty="0">
                <a:solidFill>
                  <a:srgbClr val="211C19"/>
                </a:solidFill>
              </a:rPr>
              <a:t> R., </a:t>
            </a:r>
            <a:r>
              <a:rPr lang="pl-PL" sz="1000" b="1" dirty="0" err="1">
                <a:solidFill>
                  <a:srgbClr val="211C19"/>
                </a:solidFill>
              </a:rPr>
              <a:t>Köse</a:t>
            </a:r>
            <a:r>
              <a:rPr lang="pl-PL" sz="1000" b="1" dirty="0">
                <a:solidFill>
                  <a:srgbClr val="211C19"/>
                </a:solidFill>
              </a:rPr>
              <a:t> A., </a:t>
            </a:r>
            <a:r>
              <a:rPr lang="pl-PL" sz="1000" b="1" dirty="0" err="1">
                <a:solidFill>
                  <a:srgbClr val="211C19"/>
                </a:solidFill>
              </a:rPr>
              <a:t>Scholtes</a:t>
            </a:r>
            <a:r>
              <a:rPr lang="pl-PL" sz="1000" b="1" dirty="0">
                <a:solidFill>
                  <a:srgbClr val="211C19"/>
                </a:solidFill>
              </a:rPr>
              <a:t> L. 1992.</a:t>
            </a:r>
            <a:r>
              <a:rPr lang="pl-PL" sz="1000" dirty="0">
                <a:solidFill>
                  <a:srgbClr val="211C19"/>
                </a:solidFill>
              </a:rPr>
              <a:t> </a:t>
            </a:r>
            <a:r>
              <a:rPr lang="pl-PL" sz="1000" dirty="0" err="1">
                <a:solidFill>
                  <a:srgbClr val="211C19"/>
                </a:solidFill>
              </a:rPr>
              <a:t>Health</a:t>
            </a:r>
            <a:r>
              <a:rPr lang="pl-PL" sz="1000" dirty="0">
                <a:solidFill>
                  <a:srgbClr val="211C19"/>
                </a:solidFill>
              </a:rPr>
              <a:t> </a:t>
            </a:r>
            <a:r>
              <a:rPr lang="pl-PL" sz="1000" dirty="0" err="1">
                <a:solidFill>
                  <a:srgbClr val="211C19"/>
                </a:solidFill>
              </a:rPr>
              <a:t>Care</a:t>
            </a:r>
            <a:r>
              <a:rPr lang="pl-PL" sz="1000" dirty="0">
                <a:solidFill>
                  <a:srgbClr val="211C19"/>
                </a:solidFill>
              </a:rPr>
              <a:t> in the EC </a:t>
            </a:r>
            <a:r>
              <a:rPr lang="pl-PL" sz="1000" dirty="0" err="1">
                <a:solidFill>
                  <a:srgbClr val="211C19"/>
                </a:solidFill>
              </a:rPr>
              <a:t>Member</a:t>
            </a:r>
            <a:r>
              <a:rPr lang="pl-PL" sz="1000" dirty="0">
                <a:solidFill>
                  <a:srgbClr val="211C19"/>
                </a:solidFill>
              </a:rPr>
              <a:t> </a:t>
            </a:r>
            <a:r>
              <a:rPr lang="pl-PL" sz="1000" dirty="0" err="1">
                <a:solidFill>
                  <a:srgbClr val="211C19"/>
                </a:solidFill>
              </a:rPr>
              <a:t>States</a:t>
            </a:r>
            <a:r>
              <a:rPr lang="pl-PL" sz="1000" dirty="0">
                <a:solidFill>
                  <a:srgbClr val="211C19"/>
                </a:solidFill>
              </a:rPr>
              <a:t>. </a:t>
            </a:r>
            <a:r>
              <a:rPr lang="pl-PL" sz="1000" i="1" dirty="0" err="1">
                <a:solidFill>
                  <a:srgbClr val="211C19"/>
                </a:solidFill>
              </a:rPr>
              <a:t>Health</a:t>
            </a:r>
            <a:r>
              <a:rPr lang="pl-PL" sz="1000" i="1" dirty="0">
                <a:solidFill>
                  <a:srgbClr val="211C19"/>
                </a:solidFill>
              </a:rPr>
              <a:t> Policy</a:t>
            </a:r>
            <a:r>
              <a:rPr lang="pl-PL" sz="1000" dirty="0">
                <a:solidFill>
                  <a:srgbClr val="211C19"/>
                </a:solidFill>
              </a:rPr>
              <a:t> 20 (1–2): 1–251.</a:t>
            </a:r>
            <a:endParaRPr lang="pl-PL" sz="1000" b="0" i="0" u="none" strike="noStrike" dirty="0">
              <a:solidFill>
                <a:srgbClr val="211C19"/>
              </a:solidFill>
              <a:effectLst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635AC9D3-28BC-C120-D45F-43DD94B1E8DA}"/>
              </a:ext>
            </a:extLst>
          </p:cNvPr>
          <p:cNvGrpSpPr/>
          <p:nvPr/>
        </p:nvGrpSpPr>
        <p:grpSpPr>
          <a:xfrm>
            <a:off x="1394285" y="414934"/>
            <a:ext cx="10026384" cy="4782217"/>
            <a:chOff x="1599559" y="685522"/>
            <a:chExt cx="9391900" cy="4429687"/>
          </a:xfrm>
        </p:grpSpPr>
        <p:pic>
          <p:nvPicPr>
            <p:cNvPr id="4" name="Picture 2" descr="The Sixth Kondratieff – The New Long Wave of the Global Economy">
              <a:extLst>
                <a:ext uri="{FF2B5EF4-FFF2-40B4-BE49-F238E27FC236}">
                  <a16:creationId xmlns:a16="http://schemas.microsoft.com/office/drawing/2014/main" id="{CD94E245-3F19-AE69-B2FA-670F48B41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478" y="685522"/>
              <a:ext cx="6493102" cy="3246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69291282-B0E9-0084-F024-25B1EE10016D}"/>
                </a:ext>
              </a:extLst>
            </p:cNvPr>
            <p:cNvCxnSpPr>
              <a:cxnSpLocks/>
            </p:cNvCxnSpPr>
            <p:nvPr/>
          </p:nvCxnSpPr>
          <p:spPr>
            <a:xfrm>
              <a:off x="4703596" y="2691145"/>
              <a:ext cx="9696" cy="19451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7C1B121F-F239-C8AC-FBE5-94F297AB47E1}"/>
                </a:ext>
              </a:extLst>
            </p:cNvPr>
            <p:cNvSpPr txBox="1"/>
            <p:nvPr/>
          </p:nvSpPr>
          <p:spPr>
            <a:xfrm>
              <a:off x="4809194" y="4058398"/>
              <a:ext cx="16821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Innowacyjność gospodarki zapewnią maszyniści czy konstruktorzy ?</a:t>
              </a:r>
            </a:p>
          </p:txBody>
        </p: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E30D4650-441F-60B3-107F-2369BEDEF2CF}"/>
                </a:ext>
              </a:extLst>
            </p:cNvPr>
            <p:cNvCxnSpPr>
              <a:cxnSpLocks/>
            </p:cNvCxnSpPr>
            <p:nvPr/>
          </p:nvCxnSpPr>
          <p:spPr>
            <a:xfrm>
              <a:off x="6753766" y="2662916"/>
              <a:ext cx="13985" cy="23098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2FA9CC4B-8659-2736-B14A-EDE6F77287CD}"/>
                </a:ext>
              </a:extLst>
            </p:cNvPr>
            <p:cNvCxnSpPr>
              <a:cxnSpLocks/>
            </p:cNvCxnSpPr>
            <p:nvPr/>
          </p:nvCxnSpPr>
          <p:spPr>
            <a:xfrm>
              <a:off x="8954550" y="2870132"/>
              <a:ext cx="0" cy="2245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73F7273F-EE42-194B-6857-4AEDB41C74B4}"/>
                </a:ext>
              </a:extLst>
            </p:cNvPr>
            <p:cNvSpPr txBox="1"/>
            <p:nvPr/>
          </p:nvSpPr>
          <p:spPr>
            <a:xfrm>
              <a:off x="6830715" y="4058398"/>
              <a:ext cx="1893593" cy="598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Dlaczego Apple jest z USA, Siemens z Niemiec, a Samsung z Korei ?</a:t>
              </a:r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8140031B-10C1-4D5C-BE3F-630659FFFFB3}"/>
                </a:ext>
              </a:extLst>
            </p:cNvPr>
            <p:cNvSpPr txBox="1"/>
            <p:nvPr/>
          </p:nvSpPr>
          <p:spPr>
            <a:xfrm>
              <a:off x="1629586" y="1129183"/>
              <a:ext cx="14237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innowacje</a:t>
              </a:r>
            </a:p>
          </p:txBody>
        </p: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48988F5C-1327-5460-BBD7-C134CB051625}"/>
                </a:ext>
              </a:extLst>
            </p:cNvPr>
            <p:cNvCxnSpPr>
              <a:cxnSpLocks/>
            </p:cNvCxnSpPr>
            <p:nvPr/>
          </p:nvCxnSpPr>
          <p:spPr>
            <a:xfrm>
              <a:off x="1723862" y="1357707"/>
              <a:ext cx="8610611" cy="484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59056EA9-21D1-67BD-7A31-70D6481A5241}"/>
                </a:ext>
              </a:extLst>
            </p:cNvPr>
            <p:cNvSpPr txBox="1"/>
            <p:nvPr/>
          </p:nvSpPr>
          <p:spPr>
            <a:xfrm>
              <a:off x="1599559" y="1780968"/>
              <a:ext cx="18803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dominujący sektor</a:t>
              </a:r>
            </a:p>
          </p:txBody>
        </p: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E8F24437-4B5F-B902-890A-6258252CB910}"/>
                </a:ext>
              </a:extLst>
            </p:cNvPr>
            <p:cNvCxnSpPr>
              <a:cxnSpLocks/>
            </p:cNvCxnSpPr>
            <p:nvPr/>
          </p:nvCxnSpPr>
          <p:spPr>
            <a:xfrm>
              <a:off x="1711769" y="2021990"/>
              <a:ext cx="86227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38EA795C-B80B-89BF-5FE0-3A9E6CE8F2C4}"/>
                </a:ext>
              </a:extLst>
            </p:cNvPr>
            <p:cNvSpPr/>
            <p:nvPr/>
          </p:nvSpPr>
          <p:spPr>
            <a:xfrm>
              <a:off x="9068458" y="4066665"/>
              <a:ext cx="1923001" cy="342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Chiny ?</a:t>
              </a:r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515A651B-0B04-C7A6-DBA6-23AC8D8F3EA7}"/>
                </a:ext>
              </a:extLst>
            </p:cNvPr>
            <p:cNvSpPr/>
            <p:nvPr/>
          </p:nvSpPr>
          <p:spPr>
            <a:xfrm>
              <a:off x="3121481" y="4069374"/>
              <a:ext cx="15251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Jak Prusy zbudowały potęgę w 19 w. ?</a:t>
              </a:r>
            </a:p>
          </p:txBody>
        </p:sp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2F7BC91-6D98-201F-6DAE-04C6B78A65D4}"/>
              </a:ext>
            </a:extLst>
          </p:cNvPr>
          <p:cNvSpPr txBox="1"/>
          <p:nvPr/>
        </p:nvSpPr>
        <p:spPr>
          <a:xfrm>
            <a:off x="8306629" y="1251669"/>
            <a:ext cx="96743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err="1">
                <a:solidFill>
                  <a:srgbClr val="C00000"/>
                </a:solidFill>
              </a:rPr>
              <a:t>Holistic</a:t>
            </a:r>
            <a:r>
              <a:rPr lang="pl-PL" sz="1600" b="1" dirty="0">
                <a:solidFill>
                  <a:srgbClr val="C00000"/>
                </a:solidFill>
              </a:rPr>
              <a:t> </a:t>
            </a:r>
            <a:r>
              <a:rPr lang="pl-PL" sz="1600" b="1" dirty="0" err="1">
                <a:solidFill>
                  <a:srgbClr val="C00000"/>
                </a:solidFill>
              </a:rPr>
              <a:t>Health</a:t>
            </a:r>
            <a:endParaRPr lang="pl-PL" sz="16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3B4A599-5CAC-1D60-D852-2462305D7735}"/>
              </a:ext>
            </a:extLst>
          </p:cNvPr>
          <p:cNvSpPr txBox="1"/>
          <p:nvPr/>
        </p:nvSpPr>
        <p:spPr>
          <a:xfrm>
            <a:off x="8276682" y="306776"/>
            <a:ext cx="1079918" cy="830997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endParaRPr lang="pl-PL" sz="1600" b="1" dirty="0">
              <a:solidFill>
                <a:srgbClr val="C00000"/>
              </a:solidFill>
            </a:endParaRPr>
          </a:p>
          <a:p>
            <a:pPr algn="ctr"/>
            <a:r>
              <a:rPr lang="pl-PL" sz="1600" b="1" dirty="0">
                <a:solidFill>
                  <a:srgbClr val="C00000"/>
                </a:solidFill>
              </a:rPr>
              <a:t>Talent</a:t>
            </a:r>
          </a:p>
          <a:p>
            <a:pPr algn="ctr"/>
            <a:endParaRPr lang="pl-PL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20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285027E5-1977-5486-EFDF-AFF2CFF58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5477" y="990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31DAC1E-E993-10C2-1509-6B2871CE534D}"/>
              </a:ext>
            </a:extLst>
          </p:cNvPr>
          <p:cNvSpPr txBox="1"/>
          <p:nvPr/>
        </p:nvSpPr>
        <p:spPr>
          <a:xfrm>
            <a:off x="4134111" y="5543881"/>
            <a:ext cx="15328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pl-PL" sz="1200" b="1" dirty="0">
                <a:ln w="6350">
                  <a:noFill/>
                </a:ln>
                <a:solidFill>
                  <a:schemeClr val="accent2"/>
                </a:solidFill>
              </a:rPr>
              <a:t>k</a:t>
            </a:r>
            <a:r>
              <a:rPr lang="pl-PL" sz="1200" b="1" u="none" strike="noStrike" dirty="0">
                <a:ln w="6350">
                  <a:noFill/>
                </a:ln>
                <a:solidFill>
                  <a:schemeClr val="accent2"/>
                </a:solidFill>
                <a:effectLst/>
              </a:rPr>
              <a:t>olej w Europie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CB3F7F6B-B39B-C8AF-CC75-54971ED8A233}"/>
              </a:ext>
            </a:extLst>
          </p:cNvPr>
          <p:cNvSpPr/>
          <p:nvPr/>
        </p:nvSpPr>
        <p:spPr>
          <a:xfrm>
            <a:off x="3903838" y="3974221"/>
            <a:ext cx="1445994" cy="1559548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schemeClr val="accent2"/>
              </a:solidFill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27B781B4-FF1D-76E7-67C2-A1E61FF2A7C3}"/>
              </a:ext>
            </a:extLst>
          </p:cNvPr>
          <p:cNvGrpSpPr/>
          <p:nvPr/>
        </p:nvGrpSpPr>
        <p:grpSpPr>
          <a:xfrm>
            <a:off x="1394285" y="414934"/>
            <a:ext cx="9325014" cy="3504924"/>
            <a:chOff x="1599559" y="685522"/>
            <a:chExt cx="8734914" cy="3246552"/>
          </a:xfrm>
        </p:grpSpPr>
        <p:pic>
          <p:nvPicPr>
            <p:cNvPr id="16" name="Picture 2" descr="The Sixth Kondratieff – The New Long Wave of the Global Economy">
              <a:extLst>
                <a:ext uri="{FF2B5EF4-FFF2-40B4-BE49-F238E27FC236}">
                  <a16:creationId xmlns:a16="http://schemas.microsoft.com/office/drawing/2014/main" id="{EC41CF26-6664-3EC5-746D-89E4F711C3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478" y="685522"/>
              <a:ext cx="6493102" cy="3246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CFDCA9D8-E100-40C9-07BE-4F75795B1B9A}"/>
                </a:ext>
              </a:extLst>
            </p:cNvPr>
            <p:cNvSpPr txBox="1"/>
            <p:nvPr/>
          </p:nvSpPr>
          <p:spPr>
            <a:xfrm>
              <a:off x="1629586" y="1129183"/>
              <a:ext cx="14237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innowacje</a:t>
              </a:r>
            </a:p>
          </p:txBody>
        </p: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C52E94E7-2F3C-C987-E0BF-F6AA17642DEE}"/>
                </a:ext>
              </a:extLst>
            </p:cNvPr>
            <p:cNvCxnSpPr>
              <a:cxnSpLocks/>
            </p:cNvCxnSpPr>
            <p:nvPr/>
          </p:nvCxnSpPr>
          <p:spPr>
            <a:xfrm>
              <a:off x="1723862" y="1357707"/>
              <a:ext cx="8610611" cy="484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34D176FE-B58A-9EFC-2B41-1FA8C3AD7C4A}"/>
                </a:ext>
              </a:extLst>
            </p:cNvPr>
            <p:cNvSpPr txBox="1"/>
            <p:nvPr/>
          </p:nvSpPr>
          <p:spPr>
            <a:xfrm>
              <a:off x="1599559" y="1780968"/>
              <a:ext cx="18803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dominujący sektor</a:t>
              </a:r>
            </a:p>
          </p:txBody>
        </p:sp>
        <p:cxnSp>
          <p:nvCxnSpPr>
            <p:cNvPr id="27" name="Łącznik prosty 26">
              <a:extLst>
                <a:ext uri="{FF2B5EF4-FFF2-40B4-BE49-F238E27FC236}">
                  <a16:creationId xmlns:a16="http://schemas.microsoft.com/office/drawing/2014/main" id="{41F8339F-84FD-3FC0-4E4C-8A226D1C4B0B}"/>
                </a:ext>
              </a:extLst>
            </p:cNvPr>
            <p:cNvCxnSpPr>
              <a:cxnSpLocks/>
            </p:cNvCxnSpPr>
            <p:nvPr/>
          </p:nvCxnSpPr>
          <p:spPr>
            <a:xfrm>
              <a:off x="1711769" y="2021990"/>
              <a:ext cx="86227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9D0022E9-802B-9E9B-510A-0B5E1A5BD263}"/>
              </a:ext>
            </a:extLst>
          </p:cNvPr>
          <p:cNvGrpSpPr/>
          <p:nvPr/>
        </p:nvGrpSpPr>
        <p:grpSpPr>
          <a:xfrm>
            <a:off x="7516889" y="3962495"/>
            <a:ext cx="1517741" cy="1848216"/>
            <a:chOff x="7353338" y="3902877"/>
            <a:chExt cx="1517741" cy="1848216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3FEB4765-E3D5-818C-9B32-C3ED7D970972}"/>
                </a:ext>
              </a:extLst>
            </p:cNvPr>
            <p:cNvSpPr/>
            <p:nvPr/>
          </p:nvSpPr>
          <p:spPr>
            <a:xfrm>
              <a:off x="7401615" y="3902877"/>
              <a:ext cx="1421188" cy="1559548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>
                <a:solidFill>
                  <a:schemeClr val="accent2"/>
                </a:solidFill>
              </a:endParaRPr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A324A1D5-C5B1-A31D-2E2C-0C37BAE5F7AA}"/>
                </a:ext>
              </a:extLst>
            </p:cNvPr>
            <p:cNvSpPr txBox="1"/>
            <p:nvPr/>
          </p:nvSpPr>
          <p:spPr>
            <a:xfrm>
              <a:off x="7731856" y="5474094"/>
              <a:ext cx="10909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ctr"/>
              <a:r>
                <a:rPr lang="pl-PL" sz="1200" b="1" dirty="0">
                  <a:ln w="6350">
                    <a:noFill/>
                  </a:ln>
                  <a:solidFill>
                    <a:schemeClr val="accent2"/>
                  </a:solidFill>
                </a:rPr>
                <a:t>ICT w USA</a:t>
              </a:r>
              <a:endParaRPr lang="pl-PL" sz="1200" b="1" u="none" strike="noStrike" dirty="0">
                <a:ln w="6350">
                  <a:noFill/>
                </a:ln>
                <a:solidFill>
                  <a:schemeClr val="accent2"/>
                </a:solidFill>
                <a:effectLst/>
              </a:endParaRP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BF9EF4EA-7F66-A62F-6EE5-E10732344282}"/>
                </a:ext>
              </a:extLst>
            </p:cNvPr>
            <p:cNvSpPr txBox="1"/>
            <p:nvPr/>
          </p:nvSpPr>
          <p:spPr>
            <a:xfrm>
              <a:off x="7353338" y="3924935"/>
              <a:ext cx="151774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/>
                <a:t>	2 400</a:t>
              </a:r>
            </a:p>
            <a:p>
              <a:endParaRPr lang="pl-PL" sz="1400" dirty="0"/>
            </a:p>
            <a:p>
              <a:endParaRPr lang="pl-PL" sz="1400" dirty="0"/>
            </a:p>
            <a:p>
              <a:pPr algn="ctr"/>
              <a:r>
                <a:rPr lang="pl-PL" sz="1200" dirty="0"/>
                <a:t>mld USD</a:t>
              </a:r>
            </a:p>
            <a:p>
              <a:endParaRPr lang="pl-PL" sz="1400" dirty="0"/>
            </a:p>
            <a:p>
              <a:endParaRPr lang="pl-PL" sz="1400" dirty="0"/>
            </a:p>
            <a:p>
              <a:r>
                <a:rPr lang="pl-PL" sz="1400" dirty="0"/>
                <a:t>200</a:t>
              </a:r>
            </a:p>
          </p:txBody>
        </p:sp>
      </p:grp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69705A7-3885-84C2-ECD9-7090ED340795}"/>
              </a:ext>
            </a:extLst>
          </p:cNvPr>
          <p:cNvSpPr txBox="1"/>
          <p:nvPr/>
        </p:nvSpPr>
        <p:spPr>
          <a:xfrm>
            <a:off x="3875197" y="3984553"/>
            <a:ext cx="147463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                 139 800</a:t>
            </a:r>
          </a:p>
          <a:p>
            <a:endParaRPr lang="pl-PL" sz="1400" dirty="0"/>
          </a:p>
          <a:p>
            <a:pPr algn="ctr"/>
            <a:endParaRPr lang="pl-PL" sz="1200" dirty="0"/>
          </a:p>
          <a:p>
            <a:pPr algn="ctr"/>
            <a:r>
              <a:rPr lang="pl-PL" sz="1200" dirty="0"/>
              <a:t>km</a:t>
            </a:r>
          </a:p>
          <a:p>
            <a:endParaRPr lang="pl-PL" sz="1400" dirty="0"/>
          </a:p>
          <a:p>
            <a:endParaRPr lang="pl-PL" sz="1400" dirty="0"/>
          </a:p>
          <a:p>
            <a:r>
              <a:rPr lang="pl-PL" sz="1400" dirty="0"/>
              <a:t>332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F8CBF80-A9BE-23F4-4C7B-F2693D27E8D5}"/>
              </a:ext>
            </a:extLst>
          </p:cNvPr>
          <p:cNvSpPr txBox="1"/>
          <p:nvPr/>
        </p:nvSpPr>
        <p:spPr>
          <a:xfrm>
            <a:off x="8276682" y="306776"/>
            <a:ext cx="1079918" cy="830997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endParaRPr lang="pl-PL" sz="1600" b="1" dirty="0">
              <a:solidFill>
                <a:srgbClr val="C00000"/>
              </a:solidFill>
            </a:endParaRPr>
          </a:p>
          <a:p>
            <a:pPr algn="ctr"/>
            <a:r>
              <a:rPr lang="pl-PL" sz="1600" b="1" dirty="0">
                <a:solidFill>
                  <a:srgbClr val="C00000"/>
                </a:solidFill>
              </a:rPr>
              <a:t>Talent</a:t>
            </a:r>
          </a:p>
          <a:p>
            <a:pPr algn="ctr"/>
            <a:endParaRPr lang="pl-PL" sz="1600" b="1" dirty="0">
              <a:solidFill>
                <a:srgbClr val="C00000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395AC91-5A08-437E-72C3-BF6DADCC9861}"/>
              </a:ext>
            </a:extLst>
          </p:cNvPr>
          <p:cNvSpPr txBox="1"/>
          <p:nvPr/>
        </p:nvSpPr>
        <p:spPr>
          <a:xfrm>
            <a:off x="8306629" y="1251669"/>
            <a:ext cx="96743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b="1" dirty="0" err="1">
                <a:solidFill>
                  <a:srgbClr val="C00000"/>
                </a:solidFill>
              </a:rPr>
              <a:t>Holistic</a:t>
            </a:r>
            <a:r>
              <a:rPr lang="pl-PL" sz="1600" b="1" dirty="0">
                <a:solidFill>
                  <a:srgbClr val="C00000"/>
                </a:solidFill>
              </a:rPr>
              <a:t> </a:t>
            </a:r>
            <a:r>
              <a:rPr lang="pl-PL" sz="1600" b="1" dirty="0" err="1">
                <a:solidFill>
                  <a:srgbClr val="C00000"/>
                </a:solidFill>
              </a:rPr>
              <a:t>Health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435074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189F158-E579-9738-79DA-9CB3AD74B7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040770"/>
            <a:ext cx="7772400" cy="277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7804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5420</TotalTime>
  <Words>898</Words>
  <Application>Microsoft Office PowerPoint</Application>
  <PresentationFormat>Panoramiczny</PresentationFormat>
  <Paragraphs>251</Paragraphs>
  <Slides>26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Corbel</vt:lpstr>
      <vt:lpstr>Helvetica</vt:lpstr>
      <vt:lpstr>Montserrat</vt:lpstr>
      <vt:lpstr>Montserrat ExtraBold</vt:lpstr>
      <vt:lpstr>Poppins</vt:lpstr>
      <vt:lpstr>Sofia Pro</vt:lpstr>
      <vt:lpstr>Sofia Pro Regular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Cyfrowa Reindustrializacja</vt:lpstr>
      <vt:lpstr>Prezentacja programu PowerPoint</vt:lpstr>
      <vt:lpstr>TALENT Holistic Human</vt:lpstr>
      <vt:lpstr>Prezentacja programu PowerPoint</vt:lpstr>
      <vt:lpstr>Oczekiwane efekty</vt:lpstr>
      <vt:lpstr>Prezentacja programu PowerPoint</vt:lpstr>
      <vt:lpstr>Prezentacja programu PowerPoint</vt:lpstr>
      <vt:lpstr>7 projektów flagowych UE</vt:lpstr>
      <vt:lpstr>Prezentacja programu PowerPoint</vt:lpstr>
      <vt:lpstr>Prezentacja programu PowerPoint</vt:lpstr>
      <vt:lpstr>Prezentacja programu PowerPoint</vt:lpstr>
      <vt:lpstr>Holistic TALENT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Edyta Migałka</dc:creator>
  <cp:lastModifiedBy>Łukasz Wysocki</cp:lastModifiedBy>
  <cp:revision>96</cp:revision>
  <cp:lastPrinted>2022-09-26T15:36:59Z</cp:lastPrinted>
  <dcterms:created xsi:type="dcterms:W3CDTF">2022-05-05T11:45:30Z</dcterms:created>
  <dcterms:modified xsi:type="dcterms:W3CDTF">2022-10-26T10:28:11Z</dcterms:modified>
</cp:coreProperties>
</file>