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7" r:id="rId1"/>
    <p:sldMasterId id="2147483648" r:id="rId2"/>
  </p:sldMasterIdLst>
  <p:sldIdLst>
    <p:sldId id="256" r:id="rId3"/>
    <p:sldId id="259" r:id="rId4"/>
    <p:sldId id="257" r:id="rId5"/>
    <p:sldId id="263" r:id="rId6"/>
    <p:sldId id="258" r:id="rId7"/>
    <p:sldId id="269" r:id="rId8"/>
    <p:sldId id="268" r:id="rId9"/>
    <p:sldId id="267" r:id="rId10"/>
    <p:sldId id="260" r:id="rId11"/>
    <p:sldId id="262" r:id="rId12"/>
    <p:sldId id="266" r:id="rId13"/>
    <p:sldId id="264" r:id="rId14"/>
    <p:sldId id="272" r:id="rId15"/>
    <p:sldId id="271" r:id="rId16"/>
    <p:sldId id="270" r:id="rId17"/>
    <p:sldId id="265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1442"/>
    <a:srgbClr val="4D26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B3B43BF-BBA0-41AA-B014-3E9B8F5D16FD}" v="317" dt="2022-10-15T20:33:07.075"/>
    <p1510:client id="{F93495A6-99C8-4629-9E70-7EEEFA02B482}" v="243" dt="2022-10-16T18:20:01.9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2" d="100"/>
          <a:sy n="92" d="100"/>
        </p:scale>
        <p:origin x="92" y="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2991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671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9242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6383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939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275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5135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865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704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054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296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</a:t>
            </a:r>
          </a:p>
          <a:p>
            <a:pPr lvl="6"/>
            <a:r>
              <a:rPr lang="en-US" dirty="0"/>
              <a:t>Seve</a:t>
            </a:r>
          </a:p>
          <a:p>
            <a:pPr lvl="7"/>
            <a:r>
              <a:rPr lang="en-US" dirty="0"/>
              <a:t>Eight</a:t>
            </a:r>
          </a:p>
          <a:p>
            <a:pPr lvl="8"/>
            <a:r>
              <a:rPr lang="en-US" dirty="0"/>
              <a:t>nine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30997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10000"/>
              </a:schemeClr>
            </a:gs>
            <a:gs pos="100000">
              <a:schemeClr val="bg2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28">
            <a:extLst>
              <a:ext uri="{FF2B5EF4-FFF2-40B4-BE49-F238E27FC236}">
                <a16:creationId xmlns:a16="http://schemas.microsoft.com/office/drawing/2014/main" id="{8E019540-1104-4B12-9F83-45F586741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857404" y="1577340"/>
            <a:ext cx="6228950" cy="370332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pl-PL" sz="4400" b="1" dirty="0">
                <a:solidFill>
                  <a:schemeClr val="tx2"/>
                </a:solidFill>
              </a:rPr>
              <a:t>Centrum usług biznesowych </a:t>
            </a:r>
            <a:br>
              <a:rPr lang="pl-PL" sz="3100" dirty="0">
                <a:solidFill>
                  <a:schemeClr val="tx2"/>
                </a:solidFill>
              </a:rPr>
            </a:br>
            <a:r>
              <a:rPr lang="pl-PL" sz="2000" dirty="0">
                <a:solidFill>
                  <a:schemeClr val="tx2"/>
                </a:solidFill>
              </a:rPr>
              <a:t>w byłych zakładach przetwórstwa mięsnego  </a:t>
            </a:r>
            <a:br>
              <a:rPr lang="pl-PL" sz="3100" dirty="0">
                <a:solidFill>
                  <a:schemeClr val="tx2"/>
                </a:solidFill>
              </a:rPr>
            </a:br>
            <a:br>
              <a:rPr lang="pl-PL" sz="3100" dirty="0">
                <a:solidFill>
                  <a:schemeClr val="tx2"/>
                </a:solidFill>
              </a:rPr>
            </a:br>
            <a:r>
              <a:rPr lang="pl-PL" sz="3200" dirty="0">
                <a:solidFill>
                  <a:schemeClr val="tx2"/>
                </a:solidFill>
              </a:rPr>
              <a:t>położona na terenie stargardzkiego parku przemysłowego 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91864" y="1577340"/>
            <a:ext cx="2717172" cy="3703320"/>
          </a:xfrm>
          <a:ln w="57150">
            <a:noFill/>
          </a:ln>
        </p:spPr>
        <p:txBody>
          <a:bodyPr anchor="ctr">
            <a:normAutofit/>
          </a:bodyPr>
          <a:lstStyle/>
          <a:p>
            <a:r>
              <a:rPr lang="pl-PL" sz="2800"/>
              <a:t>19.10.2022</a:t>
            </a:r>
          </a:p>
        </p:txBody>
      </p:sp>
      <p:sp>
        <p:nvSpPr>
          <p:cNvPr id="42" name="Rectangle 30">
            <a:extLst>
              <a:ext uri="{FF2B5EF4-FFF2-40B4-BE49-F238E27FC236}">
                <a16:creationId xmlns:a16="http://schemas.microsoft.com/office/drawing/2014/main" id="{11D976D6-8C98-48CC-8C34-0468F31678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13938" y="3383280"/>
            <a:ext cx="228600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3" name="Rectangle 32">
            <a:extLst>
              <a:ext uri="{FF2B5EF4-FFF2-40B4-BE49-F238E27FC236}">
                <a16:creationId xmlns:a16="http://schemas.microsoft.com/office/drawing/2014/main" id="{3580CFD6-E44A-486A-9E73-D8D948F78A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788596" y="3383280"/>
            <a:ext cx="3703320" cy="9144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36988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2">
            <a:extLst>
              <a:ext uri="{FF2B5EF4-FFF2-40B4-BE49-F238E27FC236}">
                <a16:creationId xmlns:a16="http://schemas.microsoft.com/office/drawing/2014/main" id="{2928117C-9446-4E7F-AE62-95E0F6DB5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2" name="Rectangle 34">
            <a:extLst>
              <a:ext uri="{FF2B5EF4-FFF2-40B4-BE49-F238E27FC236}">
                <a16:creationId xmlns:a16="http://schemas.microsoft.com/office/drawing/2014/main" id="{84D30AFB-4D71-48B0-AA00-28EE92363A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4" name="Rectangle 36">
            <a:extLst>
              <a:ext uri="{FF2B5EF4-FFF2-40B4-BE49-F238E27FC236}">
                <a16:creationId xmlns:a16="http://schemas.microsoft.com/office/drawing/2014/main" id="{96A0B76F-8010-4C62-B4B6-C5FC438C05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6" name="Rectangle 38">
            <a:extLst>
              <a:ext uri="{FF2B5EF4-FFF2-40B4-BE49-F238E27FC236}">
                <a16:creationId xmlns:a16="http://schemas.microsoft.com/office/drawing/2014/main" id="{9FC936C0-4624-438D-BDD0-6B296BD640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48" name="Rectangle 40">
            <a:extLst>
              <a:ext uri="{FF2B5EF4-FFF2-40B4-BE49-F238E27FC236}">
                <a16:creationId xmlns:a16="http://schemas.microsoft.com/office/drawing/2014/main" id="{5535DAA1-B7FB-41AB-BA45-ECFC99D827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2">
            <a:extLst>
              <a:ext uri="{FF2B5EF4-FFF2-40B4-BE49-F238E27FC236}">
                <a16:creationId xmlns:a16="http://schemas.microsoft.com/office/drawing/2014/main" id="{6D225CEC-19E5-40D0-B1CE-4E884C9C17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BEF873D1-568B-4D8E-AF50-0382A71140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9E51D150-D0BE-47A3-AA5B-3F71488E55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A3EC344B-E4D2-4F05-86FF-A2109058C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3" y="4199467"/>
            <a:ext cx="11296733" cy="21910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1191" y="4000698"/>
            <a:ext cx="10993549" cy="147501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HALA EFEKT PO ADAPTACJI</a:t>
            </a:r>
            <a:br>
              <a:rPr lang="en-US" sz="3600">
                <a:solidFill>
                  <a:srgbClr val="FFFFFF"/>
                </a:solidFill>
              </a:rPr>
            </a:br>
            <a:endParaRPr lang="en-US" sz="3600">
              <a:solidFill>
                <a:srgbClr val="FFFFFF"/>
              </a:solidFill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22" r="-1" b="10622"/>
          <a:stretch/>
        </p:blipFill>
        <p:spPr>
          <a:xfrm>
            <a:off x="446532" y="599725"/>
            <a:ext cx="11292143" cy="3557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321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zawartości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293" y="410201"/>
            <a:ext cx="11529517" cy="6201407"/>
          </a:xfrm>
        </p:spPr>
      </p:pic>
      <p:sp>
        <p:nvSpPr>
          <p:cNvPr id="7" name="Tytuł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23" name="Symbol zastępczy zawartości 7"/>
          <p:cNvSpPr txBox="1">
            <a:spLocks/>
          </p:cNvSpPr>
          <p:nvPr/>
        </p:nvSpPr>
        <p:spPr>
          <a:xfrm>
            <a:off x="3145310" y="-539127"/>
            <a:ext cx="70117" cy="1845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panose="05040102010807070707" pitchFamily="18" charset="2"/>
              <a:buNone/>
            </a:pPr>
            <a:endParaRPr lang="pl-PL" sz="2800" b="1" dirty="0">
              <a:solidFill>
                <a:schemeClr val="bg1"/>
              </a:solidFill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FCCDDF7D-EF3A-6D09-28ED-FF982D50230C}"/>
              </a:ext>
            </a:extLst>
          </p:cNvPr>
          <p:cNvSpPr txBox="1"/>
          <p:nvPr/>
        </p:nvSpPr>
        <p:spPr>
          <a:xfrm>
            <a:off x="5886449" y="450850"/>
            <a:ext cx="180975" cy="36195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pl-PL"/>
          </a:p>
        </p:txBody>
      </p:sp>
      <p:grpSp>
        <p:nvGrpSpPr>
          <p:cNvPr id="9" name="Grupa 8">
            <a:extLst>
              <a:ext uri="{FF2B5EF4-FFF2-40B4-BE49-F238E27FC236}">
                <a16:creationId xmlns:a16="http://schemas.microsoft.com/office/drawing/2014/main" id="{DAF02007-C376-B318-1E64-11ADE92B4D89}"/>
              </a:ext>
            </a:extLst>
          </p:cNvPr>
          <p:cNvGrpSpPr/>
          <p:nvPr/>
        </p:nvGrpSpPr>
        <p:grpSpPr>
          <a:xfrm>
            <a:off x="1304640" y="822827"/>
            <a:ext cx="10194341" cy="4708271"/>
            <a:chOff x="1065154" y="1029654"/>
            <a:chExt cx="10194341" cy="4533861"/>
          </a:xfrm>
        </p:grpSpPr>
        <p:sp>
          <p:nvSpPr>
            <p:cNvPr id="19" name="Prostokąt 18"/>
            <p:cNvSpPr/>
            <p:nvPr/>
          </p:nvSpPr>
          <p:spPr>
            <a:xfrm>
              <a:off x="6729763" y="2498784"/>
              <a:ext cx="1379899" cy="3064731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" name="Prostokąt 7"/>
            <p:cNvSpPr/>
            <p:nvPr/>
          </p:nvSpPr>
          <p:spPr>
            <a:xfrm>
              <a:off x="3827563" y="1029654"/>
              <a:ext cx="1498060" cy="1035719"/>
            </a:xfrm>
            <a:prstGeom prst="rect">
              <a:avLst/>
            </a:prstGeom>
            <a:solidFill>
              <a:schemeClr val="tx2">
                <a:lumMod val="40000"/>
                <a:lumOff val="60000"/>
                <a:alpha val="88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b="1" dirty="0">
                  <a:solidFill>
                    <a:schemeClr val="bg1"/>
                  </a:solidFill>
                </a:rPr>
                <a:t>1</a:t>
              </a:r>
              <a:r>
                <a:rPr lang="pl-PL" dirty="0">
                  <a:solidFill>
                    <a:schemeClr val="bg1"/>
                  </a:solidFill>
                </a:rPr>
                <a:t>: 108,42m2</a:t>
              </a:r>
            </a:p>
          </p:txBody>
        </p:sp>
        <p:sp>
          <p:nvSpPr>
            <p:cNvPr id="10" name="Prostokąt 9"/>
            <p:cNvSpPr/>
            <p:nvPr/>
          </p:nvSpPr>
          <p:spPr>
            <a:xfrm>
              <a:off x="2780387" y="2422548"/>
              <a:ext cx="1033086" cy="3081789"/>
            </a:xfrm>
            <a:prstGeom prst="rect">
              <a:avLst/>
            </a:prstGeom>
            <a:solidFill>
              <a:schemeClr val="bg2">
                <a:lumMod val="60000"/>
                <a:lumOff val="40000"/>
                <a:alpha val="58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b="1" dirty="0">
                  <a:solidFill>
                    <a:schemeClr val="bg1"/>
                  </a:solidFill>
                </a:rPr>
                <a:t>5</a:t>
              </a:r>
              <a:r>
                <a:rPr lang="pl-PL" dirty="0">
                  <a:solidFill>
                    <a:schemeClr val="bg1"/>
                  </a:solidFill>
                </a:rPr>
                <a:t>: 239,74 m2</a:t>
              </a:r>
            </a:p>
          </p:txBody>
        </p:sp>
        <p:sp>
          <p:nvSpPr>
            <p:cNvPr id="11" name="Prostokąt 10"/>
            <p:cNvSpPr/>
            <p:nvPr/>
          </p:nvSpPr>
          <p:spPr>
            <a:xfrm>
              <a:off x="1065154" y="1729388"/>
              <a:ext cx="2738654" cy="664511"/>
            </a:xfrm>
            <a:prstGeom prst="rect">
              <a:avLst/>
            </a:prstGeom>
            <a:solidFill>
              <a:schemeClr val="tx2">
                <a:lumMod val="50000"/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b="1" dirty="0">
                  <a:solidFill>
                    <a:schemeClr val="bg1"/>
                  </a:solidFill>
                </a:rPr>
                <a:t>2</a:t>
              </a:r>
              <a:r>
                <a:rPr lang="pl-PL" dirty="0">
                  <a:solidFill>
                    <a:schemeClr val="bg1"/>
                  </a:solidFill>
                </a:rPr>
                <a:t>: 189,14 m2</a:t>
              </a:r>
            </a:p>
          </p:txBody>
        </p:sp>
        <p:sp>
          <p:nvSpPr>
            <p:cNvPr id="13" name="Prostokąt 12"/>
            <p:cNvSpPr/>
            <p:nvPr/>
          </p:nvSpPr>
          <p:spPr>
            <a:xfrm>
              <a:off x="1074818" y="2422548"/>
              <a:ext cx="1705568" cy="231134"/>
            </a:xfrm>
            <a:prstGeom prst="rect">
              <a:avLst/>
            </a:prstGeom>
            <a:solidFill>
              <a:schemeClr val="tx2">
                <a:lumMod val="50000"/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4" name="Prostokąt 13"/>
            <p:cNvSpPr/>
            <p:nvPr/>
          </p:nvSpPr>
          <p:spPr>
            <a:xfrm>
              <a:off x="1074818" y="2653682"/>
              <a:ext cx="1705568" cy="1434958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72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b="1" dirty="0">
                  <a:solidFill>
                    <a:schemeClr val="bg1"/>
                  </a:solidFill>
                </a:rPr>
                <a:t>3</a:t>
              </a:r>
              <a:r>
                <a:rPr lang="pl-PL" dirty="0">
                  <a:solidFill>
                    <a:schemeClr val="bg1"/>
                  </a:solidFill>
                </a:rPr>
                <a:t>: 182,89 m2</a:t>
              </a:r>
            </a:p>
          </p:txBody>
        </p:sp>
        <p:sp>
          <p:nvSpPr>
            <p:cNvPr id="15" name="Prostokąt 14"/>
            <p:cNvSpPr/>
            <p:nvPr/>
          </p:nvSpPr>
          <p:spPr>
            <a:xfrm>
              <a:off x="1074818" y="4088640"/>
              <a:ext cx="1705568" cy="1415697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66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b="1" dirty="0">
                  <a:solidFill>
                    <a:schemeClr val="bg1"/>
                  </a:solidFill>
                </a:rPr>
                <a:t>4</a:t>
              </a:r>
              <a:r>
                <a:rPr lang="pl-PL" dirty="0">
                  <a:solidFill>
                    <a:schemeClr val="bg1"/>
                  </a:solidFill>
                </a:rPr>
                <a:t>:187,64 m2</a:t>
              </a:r>
            </a:p>
          </p:txBody>
        </p:sp>
        <p:sp>
          <p:nvSpPr>
            <p:cNvPr id="16" name="Prostokąt 15"/>
            <p:cNvSpPr/>
            <p:nvPr/>
          </p:nvSpPr>
          <p:spPr>
            <a:xfrm>
              <a:off x="3803808" y="3371160"/>
              <a:ext cx="1598362" cy="717479"/>
            </a:xfrm>
            <a:prstGeom prst="rect">
              <a:avLst/>
            </a:prstGeom>
            <a:solidFill>
              <a:schemeClr val="tx1">
                <a:lumMod val="75000"/>
                <a:alpha val="61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7" name="Prostokąt 16"/>
            <p:cNvSpPr/>
            <p:nvPr/>
          </p:nvSpPr>
          <p:spPr>
            <a:xfrm>
              <a:off x="3813473" y="4088640"/>
              <a:ext cx="1578869" cy="1415697"/>
            </a:xfrm>
            <a:prstGeom prst="rect">
              <a:avLst/>
            </a:prstGeom>
            <a:solidFill>
              <a:schemeClr val="tx1">
                <a:lumMod val="75000"/>
                <a:alpha val="61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b="1" dirty="0">
                  <a:solidFill>
                    <a:schemeClr val="bg1"/>
                  </a:solidFill>
                </a:rPr>
                <a:t>6</a:t>
              </a:r>
              <a:r>
                <a:rPr lang="pl-PL" dirty="0">
                  <a:solidFill>
                    <a:schemeClr val="bg1"/>
                  </a:solidFill>
                </a:rPr>
                <a:t>: 279,55 m2</a:t>
              </a:r>
            </a:p>
          </p:txBody>
        </p:sp>
        <p:sp>
          <p:nvSpPr>
            <p:cNvPr id="18" name="Prostokąt 17"/>
            <p:cNvSpPr/>
            <p:nvPr/>
          </p:nvSpPr>
          <p:spPr>
            <a:xfrm>
              <a:off x="5411834" y="3371160"/>
              <a:ext cx="1315724" cy="2133176"/>
            </a:xfrm>
            <a:prstGeom prst="rect">
              <a:avLst/>
            </a:prstGeom>
            <a:solidFill>
              <a:schemeClr val="bg2">
                <a:lumMod val="20000"/>
                <a:lumOff val="80000"/>
                <a:alpha val="81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b="1" dirty="0">
                  <a:solidFill>
                    <a:schemeClr val="bg1"/>
                  </a:solidFill>
                </a:rPr>
                <a:t>7</a:t>
              </a:r>
              <a:r>
                <a:rPr lang="pl-PL" dirty="0">
                  <a:solidFill>
                    <a:schemeClr val="bg1"/>
                  </a:solidFill>
                </a:rPr>
                <a:t>: 236,67 m2</a:t>
              </a:r>
            </a:p>
          </p:txBody>
        </p:sp>
        <p:sp>
          <p:nvSpPr>
            <p:cNvPr id="21" name="Prostokąt 20"/>
            <p:cNvSpPr/>
            <p:nvPr/>
          </p:nvSpPr>
          <p:spPr>
            <a:xfrm>
              <a:off x="8053028" y="3371160"/>
              <a:ext cx="3206467" cy="2186145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b="1" dirty="0">
                  <a:solidFill>
                    <a:schemeClr val="bg1"/>
                  </a:solidFill>
                </a:rPr>
                <a:t>8</a:t>
              </a:r>
              <a:r>
                <a:rPr lang="pl-PL" dirty="0">
                  <a:solidFill>
                    <a:schemeClr val="bg1"/>
                  </a:solidFill>
                </a:rPr>
                <a:t>: 900 m2</a:t>
              </a:r>
            </a:p>
          </p:txBody>
        </p:sp>
      </p:grpSp>
      <p:sp>
        <p:nvSpPr>
          <p:cNvPr id="5" name="pole tekstowe 4">
            <a:extLst>
              <a:ext uri="{FF2B5EF4-FFF2-40B4-BE49-F238E27FC236}">
                <a16:creationId xmlns:a16="http://schemas.microsoft.com/office/drawing/2014/main" id="{CA6EB096-CB7A-A126-61BE-8F44C757DF25}"/>
              </a:ext>
            </a:extLst>
          </p:cNvPr>
          <p:cNvSpPr txBox="1"/>
          <p:nvPr/>
        </p:nvSpPr>
        <p:spPr>
          <a:xfrm>
            <a:off x="7185949" y="1024841"/>
            <a:ext cx="4449018" cy="72341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pl-PL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C7AF6F61-4749-E958-6025-C2975A300ECF}"/>
              </a:ext>
            </a:extLst>
          </p:cNvPr>
          <p:cNvSpPr txBox="1"/>
          <p:nvPr/>
        </p:nvSpPr>
        <p:spPr>
          <a:xfrm>
            <a:off x="7123665" y="679389"/>
            <a:ext cx="4497465" cy="123110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2800" b="1" dirty="0">
                <a:solidFill>
                  <a:schemeClr val="accent2">
                    <a:lumMod val="75000"/>
                  </a:schemeClr>
                </a:solidFill>
              </a:rPr>
              <a:t>PODZIAŁ HALI NA ODDZIELNE PRZESTRZENIE</a:t>
            </a:r>
          </a:p>
          <a:p>
            <a:pPr algn="l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363687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35" r="19272"/>
          <a:stretch/>
        </p:blipFill>
        <p:spPr>
          <a:xfrm>
            <a:off x="20" y="11"/>
            <a:ext cx="4567367" cy="2608957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CD6976D5-0916-4CA0-926A-5FC254F0D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0506" y="0"/>
            <a:ext cx="7571045" cy="6858000"/>
          </a:xfrm>
          <a:prstGeom prst="rect">
            <a:avLst/>
          </a:prstGeom>
          <a:solidFill>
            <a:schemeClr val="accent1"/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" name="Obraz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37" r="29935" b="2"/>
          <a:stretch/>
        </p:blipFill>
        <p:spPr>
          <a:xfrm>
            <a:off x="11" y="2608956"/>
            <a:ext cx="4560199" cy="4249043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913A77A6-9F45-4FCF-921A-EE086155D7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0517" y="-460"/>
            <a:ext cx="9144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7A30D73-0B22-4FA7-B27B-C5C45FE2F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39" y="2560620"/>
            <a:ext cx="4581144" cy="9144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207590" y="343955"/>
            <a:ext cx="6397545" cy="6031444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pl-PL" sz="2400" dirty="0">
                <a:solidFill>
                  <a:srgbClr val="FFFFFF"/>
                </a:solidFill>
              </a:rPr>
              <a:t>Koncepcja zakłada podział hali na </a:t>
            </a:r>
            <a:r>
              <a:rPr lang="pl-PL" sz="2400" b="1" dirty="0">
                <a:solidFill>
                  <a:srgbClr val="FFFFFF"/>
                </a:solidFill>
              </a:rPr>
              <a:t>8</a:t>
            </a:r>
            <a:r>
              <a:rPr lang="pl-PL" sz="2400" dirty="0">
                <a:solidFill>
                  <a:srgbClr val="FFFFFF"/>
                </a:solidFill>
              </a:rPr>
              <a:t> oddzielnych przestrzeni produkcyjno- usługowych wraz z zapleczem sanitarno- biurowym</a:t>
            </a:r>
          </a:p>
          <a:p>
            <a:pPr marL="0" indent="0">
              <a:lnSpc>
                <a:spcPct val="90000"/>
              </a:lnSpc>
              <a:buNone/>
            </a:pPr>
            <a:endParaRPr lang="pl-PL" sz="2400" dirty="0">
              <a:solidFill>
                <a:srgbClr val="FFFFFF"/>
              </a:solidFill>
            </a:endParaRP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pl-PL" sz="2400" dirty="0">
                <a:solidFill>
                  <a:srgbClr val="FFFFFF"/>
                </a:solidFill>
              </a:rPr>
              <a:t>Hala o powierzchni 108,42 m2</a:t>
            </a: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pl-PL" sz="2400" dirty="0">
                <a:solidFill>
                  <a:srgbClr val="FFFFFF"/>
                </a:solidFill>
              </a:rPr>
              <a:t>Hala o powierzchni 189,14 m2 </a:t>
            </a: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pl-PL" sz="2400" dirty="0">
                <a:solidFill>
                  <a:srgbClr val="FFFFFF"/>
                </a:solidFill>
              </a:rPr>
              <a:t>Hala o powierzchni 182,89 m2</a:t>
            </a: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pl-PL" sz="2400" dirty="0">
                <a:solidFill>
                  <a:srgbClr val="FFFFFF"/>
                </a:solidFill>
              </a:rPr>
              <a:t>Hala o powierzchni 187,64 m2</a:t>
            </a: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pl-PL" sz="2400" dirty="0">
                <a:solidFill>
                  <a:srgbClr val="FFFFFF"/>
                </a:solidFill>
              </a:rPr>
              <a:t>Hala o powierzchni 239,74 m2</a:t>
            </a: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pl-PL" sz="2400" dirty="0">
                <a:solidFill>
                  <a:srgbClr val="FFFFFF"/>
                </a:solidFill>
              </a:rPr>
              <a:t>Hala o powierzchni 279,55 m2</a:t>
            </a: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pl-PL" sz="2400" dirty="0">
                <a:solidFill>
                  <a:srgbClr val="FFFFFF"/>
                </a:solidFill>
              </a:rPr>
              <a:t>Hala o powierzchni 236,67 m2</a:t>
            </a: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pl-PL" sz="2400" dirty="0">
                <a:solidFill>
                  <a:srgbClr val="FFFFFF"/>
                </a:solidFill>
              </a:rPr>
              <a:t>Hala o powierzchni  900 m2</a:t>
            </a:r>
          </a:p>
        </p:txBody>
      </p:sp>
    </p:spTree>
    <p:extLst>
      <p:ext uri="{BB962C8B-B14F-4D97-AF65-F5344CB8AC3E}">
        <p14:creationId xmlns:p14="http://schemas.microsoft.com/office/powerpoint/2010/main" val="4940222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E01248F-04AA-44E6-1130-CEAF707291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sz="3200" b="1" dirty="0"/>
              <a:t>Budowa i wyposażenie inkubatora przedsiębiorczości </a:t>
            </a:r>
          </a:p>
        </p:txBody>
      </p:sp>
    </p:spTree>
    <p:extLst>
      <p:ext uri="{BB962C8B-B14F-4D97-AF65-F5344CB8AC3E}">
        <p14:creationId xmlns:p14="http://schemas.microsoft.com/office/powerpoint/2010/main" val="42642283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E01248F-04AA-44E6-1130-CEAF707291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sz="3200" b="1" dirty="0"/>
              <a:t>Program inkubacji nowych firm</a:t>
            </a:r>
          </a:p>
        </p:txBody>
      </p:sp>
    </p:spTree>
    <p:extLst>
      <p:ext uri="{BB962C8B-B14F-4D97-AF65-F5344CB8AC3E}">
        <p14:creationId xmlns:p14="http://schemas.microsoft.com/office/powerpoint/2010/main" val="5098525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E01248F-04AA-44E6-1130-CEAF707291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sz="3200" b="1" dirty="0"/>
              <a:t>Preferencyjne finansowanie / inwestycje VC</a:t>
            </a:r>
          </a:p>
        </p:txBody>
      </p:sp>
    </p:spTree>
    <p:extLst>
      <p:ext uri="{BB962C8B-B14F-4D97-AF65-F5344CB8AC3E}">
        <p14:creationId xmlns:p14="http://schemas.microsoft.com/office/powerpoint/2010/main" val="36494355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4" name="Rectangle 29">
            <a:extLst>
              <a:ext uri="{FF2B5EF4-FFF2-40B4-BE49-F238E27FC236}">
                <a16:creationId xmlns:a16="http://schemas.microsoft.com/office/drawing/2014/main" id="{B373F125-DEF3-41D6-9918-AB21A2ACC3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31">
            <a:extLst>
              <a:ext uri="{FF2B5EF4-FFF2-40B4-BE49-F238E27FC236}">
                <a16:creationId xmlns:a16="http://schemas.microsoft.com/office/drawing/2014/main" id="{71E9F226-EB6E-48C9-ADDA-636DE4BF4E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581" y="485678"/>
            <a:ext cx="4174743" cy="58887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ymbol zastępczy zawartości 2"/>
          <p:cNvSpPr txBox="1">
            <a:spLocks/>
          </p:cNvSpPr>
          <p:nvPr/>
        </p:nvSpPr>
        <p:spPr>
          <a:xfrm>
            <a:off x="959157" y="1113764"/>
            <a:ext cx="3269749" cy="46243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en-US" sz="3200" cap="all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Stargardzka Agencja Rozwoju Lokalnego Sp. z o.o. 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33901" y="485678"/>
            <a:ext cx="6130184" cy="588877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endParaRPr lang="pl-PL" sz="3600" b="1" dirty="0"/>
          </a:p>
          <a:p>
            <a:pPr marL="0" indent="0">
              <a:buNone/>
            </a:pPr>
            <a:endParaRPr lang="pl-PL" sz="3600" b="1" dirty="0"/>
          </a:p>
          <a:p>
            <a:pPr marL="0" indent="0">
              <a:buNone/>
            </a:pPr>
            <a:r>
              <a:rPr lang="en-US" sz="3600" b="1" dirty="0" err="1"/>
              <a:t>Dziękuję</a:t>
            </a:r>
            <a:r>
              <a:rPr lang="en-US" sz="3600" b="1" dirty="0"/>
              <a:t> za </a:t>
            </a:r>
            <a:r>
              <a:rPr lang="en-US" sz="3600" b="1" dirty="0" err="1"/>
              <a:t>uwagę</a:t>
            </a:r>
            <a:endParaRPr lang="pl-PL" sz="3600" b="1" dirty="0"/>
          </a:p>
          <a:p>
            <a:pPr marL="0" indent="0">
              <a:buNone/>
            </a:pPr>
            <a:endParaRPr lang="pl-PL" sz="3600" b="1" dirty="0"/>
          </a:p>
          <a:p>
            <a:pPr marL="0" indent="0">
              <a:buNone/>
            </a:pPr>
            <a:r>
              <a:rPr lang="pl-PL" sz="2000" b="1" dirty="0"/>
              <a:t>Dyrektor Biura Funduszy Europejskich i Rozwoju Gospodarczego -  Arkadiusz Kocikowski</a:t>
            </a:r>
          </a:p>
          <a:p>
            <a:pPr marL="0" indent="0">
              <a:buNone/>
            </a:pPr>
            <a:endParaRPr lang="pl-PL" sz="2000" b="1" dirty="0"/>
          </a:p>
          <a:p>
            <a:pPr marL="0" indent="0">
              <a:buNone/>
            </a:pPr>
            <a:r>
              <a:rPr lang="pl-PL" sz="2000" b="1" dirty="0"/>
              <a:t>Członek Zarządu Stargardzkiej Agencji Rozwoju Lokalnego -  Wojciech Stasiak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33303425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>
            <a:extLst>
              <a:ext uri="{FF2B5EF4-FFF2-40B4-BE49-F238E27FC236}">
                <a16:creationId xmlns:a16="http://schemas.microsoft.com/office/drawing/2014/main" id="{2928117C-9446-4E7F-AE62-95E0F6DB5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84D30AFB-4D71-48B0-AA00-28EE92363A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96A0B76F-8010-4C62-B4B6-C5FC438C05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9FC936C0-4624-438D-BDD0-6B296BD640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E08D4B6A-8113-4DFB-B82E-B60CAC8E0A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9822E561-F97C-4CBB-A9A6-A6BF6317BC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8620" y="863695"/>
            <a:ext cx="3511233" cy="3464309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>
              <a:lnSpc>
                <a:spcPct val="90000"/>
              </a:lnSpc>
            </a:pPr>
            <a:r>
              <a:rPr lang="en-US" sz="3100">
                <a:solidFill>
                  <a:srgbClr val="FFFFFF"/>
                </a:solidFill>
              </a:rPr>
              <a:t>PowierzchniA hali wynosi: </a:t>
            </a:r>
            <a:br>
              <a:rPr lang="en-US" sz="3100">
                <a:solidFill>
                  <a:srgbClr val="FFFFFF"/>
                </a:solidFill>
              </a:rPr>
            </a:br>
            <a:r>
              <a:rPr lang="en-US" sz="3100">
                <a:solidFill>
                  <a:srgbClr val="FFFFFF"/>
                </a:solidFill>
              </a:rPr>
              <a:t>2 403,74 m2.</a:t>
            </a:r>
            <a:br>
              <a:rPr lang="en-US" sz="3100">
                <a:solidFill>
                  <a:srgbClr val="FFFFFF"/>
                </a:solidFill>
              </a:rPr>
            </a:br>
            <a:br>
              <a:rPr lang="en-US" sz="3100">
                <a:solidFill>
                  <a:srgbClr val="FFFFFF"/>
                </a:solidFill>
              </a:rPr>
            </a:br>
            <a:r>
              <a:rPr lang="en-US" sz="3100">
                <a:solidFill>
                  <a:srgbClr val="FFFFFF"/>
                </a:solidFill>
              </a:rPr>
              <a:t>powierzchnia TERENU wynosi:</a:t>
            </a:r>
            <a:br>
              <a:rPr lang="en-US" sz="3100">
                <a:solidFill>
                  <a:srgbClr val="FFFFFF"/>
                </a:solidFill>
              </a:rPr>
            </a:br>
            <a:r>
              <a:rPr lang="en-US" sz="3100">
                <a:solidFill>
                  <a:srgbClr val="FFFFFF"/>
                </a:solidFill>
              </a:rPr>
              <a:t>2,3974 ha  </a:t>
            </a:r>
            <a:br>
              <a:rPr lang="en-US" sz="3100">
                <a:solidFill>
                  <a:srgbClr val="FFFFFF"/>
                </a:solidFill>
              </a:rPr>
            </a:br>
            <a:endParaRPr lang="en-US" sz="3100">
              <a:solidFill>
                <a:srgbClr val="FFFFFF"/>
              </a:solidFill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C92C4F1-181E-A0D4-4469-CE1BA2EE61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621" y="4739780"/>
            <a:ext cx="3511233" cy="1147054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0" indent="0">
              <a:buNone/>
            </a:pPr>
            <a:r>
              <a:rPr lang="en-US" sz="2000" cap="all" dirty="0">
                <a:solidFill>
                  <a:schemeClr val="bg1"/>
                </a:solidFill>
              </a:rPr>
              <a:t>stan </a:t>
            </a:r>
            <a:r>
              <a:rPr lang="en-US" sz="2000" cap="all" dirty="0" err="1">
                <a:solidFill>
                  <a:schemeClr val="bg1"/>
                </a:solidFill>
              </a:rPr>
              <a:t>obecny</a:t>
            </a:r>
            <a:endParaRPr lang="en-US" sz="2000" cap="all" dirty="0">
              <a:solidFill>
                <a:schemeClr val="bg1"/>
              </a:solidFill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B01B0E58-A5C8-4CDA-A2E0-35DF94E59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620" y="457200"/>
            <a:ext cx="3511233" cy="91439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Symbol zastępczy zawartości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11" r="18327" b="1"/>
          <a:stretch/>
        </p:blipFill>
        <p:spPr>
          <a:xfrm>
            <a:off x="4654295" y="457200"/>
            <a:ext cx="7086151" cy="589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539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879A26B8-6C4E-452B-ADD3-ED324A7AB7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9B4167E1-E2B0-4192-8DA2-6967DDFF87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2377" y="614407"/>
            <a:ext cx="5609967" cy="561177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D03E4FEE-2E6A-44AB-B6BA-C1AD0CD6D9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560581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0817EB59-13B3-43DA-9B91-A7CC174A60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44318" y="457200"/>
            <a:ext cx="5600007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76558" y="1198188"/>
            <a:ext cx="5437078" cy="4858657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pl-PL" b="1" dirty="0">
                <a:solidFill>
                  <a:srgbClr val="FFFFFF"/>
                </a:solidFill>
              </a:rPr>
              <a:t>Nazwa </a:t>
            </a:r>
            <a:endParaRPr lang="pl-PL" dirty="0">
              <a:solidFill>
                <a:srgbClr val="FFFFFF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pl-PL" dirty="0">
                <a:solidFill>
                  <a:srgbClr val="FFFFFF"/>
                </a:solidFill>
              </a:rPr>
              <a:t>Hala produkcyjno-magazynowa 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pl-PL" b="1" dirty="0">
                <a:solidFill>
                  <a:srgbClr val="FFFFFF"/>
                </a:solidFill>
              </a:rPr>
              <a:t>Adres 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pl-PL" dirty="0">
                <a:solidFill>
                  <a:srgbClr val="FFFFFF"/>
                </a:solidFill>
              </a:rPr>
              <a:t>Stargardzki Park Przemysłowy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pl-PL" b="1" dirty="0">
                <a:solidFill>
                  <a:srgbClr val="FFFFFF"/>
                </a:solidFill>
              </a:rPr>
              <a:t>Media:</a:t>
            </a:r>
            <a:endParaRPr lang="pl-PL" dirty="0">
              <a:solidFill>
                <a:srgbClr val="FFFFFF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pl-PL" dirty="0">
                <a:solidFill>
                  <a:srgbClr val="FFFFFF"/>
                </a:solidFill>
              </a:rPr>
              <a:t>Woda, </a:t>
            </a:r>
            <a:r>
              <a:rPr lang="pl-PL" dirty="0">
                <a:solidFill>
                  <a:srgbClr val="FFFFFF"/>
                </a:solidFill>
                <a:ea typeface="+mn-lt"/>
                <a:cs typeface="+mn-lt"/>
              </a:rPr>
              <a:t>kanalizacja, energia elektryczna</a:t>
            </a:r>
          </a:p>
          <a:p>
            <a:pPr marL="0" indent="0">
              <a:lnSpc>
                <a:spcPct val="90000"/>
              </a:lnSpc>
              <a:buNone/>
            </a:pPr>
            <a:endParaRPr lang="pl-PL" sz="1700" dirty="0">
              <a:solidFill>
                <a:srgbClr val="FFFFFF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pl-PL" b="1" dirty="0">
                <a:solidFill>
                  <a:srgbClr val="FFFFFF"/>
                </a:solidFill>
              </a:rPr>
              <a:t>Specyfika obiektu: </a:t>
            </a:r>
            <a:endParaRPr lang="pl-PL" dirty="0">
              <a:solidFill>
                <a:srgbClr val="FFFFFF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pl-PL" dirty="0">
                <a:solidFill>
                  <a:srgbClr val="FFFFFF"/>
                </a:solidFill>
              </a:rPr>
              <a:t>Obiekt wybudowany w 2005 roku,  podzielony jest na przestrzeń biurową, socjalną oraz produkcyjno- magazynową.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pl-PL" dirty="0">
                <a:solidFill>
                  <a:srgbClr val="FFFFFF"/>
                </a:solidFill>
              </a:rPr>
              <a:t>Wydzielonych jest wiele pomieszczeń o różnej powierzchni ( pomieszczenia produkcyjne: 162m2, 137 m2, 95m2, 38m2, 58m2, 95m2, 170m2, 102m2, 28m2, 49m2,  58m2) 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pl-PL" dirty="0">
                <a:solidFill>
                  <a:srgbClr val="FFFFFF"/>
                </a:solidFill>
              </a:rPr>
              <a:t>Obiekt posiada wiele wejść. Wysokość obiektu 6 metrów.</a:t>
            </a:r>
          </a:p>
          <a:p>
            <a:pPr marL="305435" indent="-305435">
              <a:lnSpc>
                <a:spcPct val="90000"/>
              </a:lnSpc>
            </a:pPr>
            <a:endParaRPr lang="pl-PL" sz="2000" dirty="0">
              <a:solidFill>
                <a:srgbClr val="FFFFFF"/>
              </a:solidFill>
            </a:endParaRPr>
          </a:p>
        </p:txBody>
      </p:sp>
      <p:pic>
        <p:nvPicPr>
          <p:cNvPr id="4" name="Symbol zastępczy zawartości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6" t="1876" r="13214" b="-1"/>
          <a:stretch/>
        </p:blipFill>
        <p:spPr>
          <a:xfrm>
            <a:off x="6052343" y="1437098"/>
            <a:ext cx="6139658" cy="345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5428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Rectangle 129">
            <a:extLst>
              <a:ext uri="{FF2B5EF4-FFF2-40B4-BE49-F238E27FC236}">
                <a16:creationId xmlns:a16="http://schemas.microsoft.com/office/drawing/2014/main" id="{0DBD4729-DBDF-40A6-9BA4-E4C97EF6D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1" name="Rectangle 131">
            <a:extLst>
              <a:ext uri="{FF2B5EF4-FFF2-40B4-BE49-F238E27FC236}">
                <a16:creationId xmlns:a16="http://schemas.microsoft.com/office/drawing/2014/main" id="{55125130-F4AB-465E-8AE2-E583FCAAB2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2" name="Rectangle 133">
            <a:extLst>
              <a:ext uri="{FF2B5EF4-FFF2-40B4-BE49-F238E27FC236}">
                <a16:creationId xmlns:a16="http://schemas.microsoft.com/office/drawing/2014/main" id="{E0BA65A2-0302-4468-ADA7-9EC3F9593F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3" name="Rectangle 135">
            <a:extLst>
              <a:ext uri="{FF2B5EF4-FFF2-40B4-BE49-F238E27FC236}">
                <a16:creationId xmlns:a16="http://schemas.microsoft.com/office/drawing/2014/main" id="{587D26DA-9773-4A0E-B213-DDF20A1F1F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3" name="Symbol zastępczy zawartości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15" r="-1" b="-1"/>
          <a:stretch/>
        </p:blipFill>
        <p:spPr>
          <a:xfrm>
            <a:off x="204396" y="172122"/>
            <a:ext cx="11811896" cy="654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108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 76">
            <a:extLst>
              <a:ext uri="{FF2B5EF4-FFF2-40B4-BE49-F238E27FC236}">
                <a16:creationId xmlns:a16="http://schemas.microsoft.com/office/drawing/2014/main" id="{636F6DB7-CF8D-494A-82F6-13B58DCA98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78">
            <a:extLst>
              <a:ext uri="{FF2B5EF4-FFF2-40B4-BE49-F238E27FC236}">
                <a16:creationId xmlns:a16="http://schemas.microsoft.com/office/drawing/2014/main" id="{0B7E5194-6E82-4A44-99C3-FE7D87F341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2377" y="614407"/>
            <a:ext cx="3707477" cy="561177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49FCC1E1-84D3-494D-A0A0-286AFA1C30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534" y="453643"/>
            <a:ext cx="11298933" cy="98554"/>
            <a:chOff x="446534" y="453643"/>
            <a:chExt cx="11298933" cy="98554"/>
          </a:xfrm>
        </p:grpSpPr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96E09E90-FF79-402E-AF01-97A279BEAD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6534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EC6946F8-4B9B-4C51-9F51-2DB377392C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42147" y="453643"/>
              <a:ext cx="3703320" cy="985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7B3D2B3D-A285-438C-A344-AED3E46A07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62" name="Content Placeholder 22">
            <a:extLst>
              <a:ext uri="{FF2B5EF4-FFF2-40B4-BE49-F238E27FC236}">
                <a16:creationId xmlns:a16="http://schemas.microsoft.com/office/drawing/2014/main" id="{F0ABDEF1-6D65-346B-7B4E-D93B0F8D93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4110" y="2052084"/>
            <a:ext cx="3033249" cy="3856229"/>
          </a:xfrm>
        </p:spPr>
        <p:txBody>
          <a:bodyPr anchor="t">
            <a:normAutofit/>
          </a:bodyPr>
          <a:lstStyle/>
          <a:p>
            <a:pPr marL="305435" indent="-305435"/>
            <a:r>
              <a:rPr lang="en-US" sz="2800" dirty="0" err="1">
                <a:solidFill>
                  <a:srgbClr val="FFFFFF"/>
                </a:solidFill>
              </a:rPr>
              <a:t>Wnętrza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en-US" sz="2800" dirty="0" err="1">
                <a:solidFill>
                  <a:srgbClr val="FFFFFF"/>
                </a:solidFill>
              </a:rPr>
              <a:t>poszczególnych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en-US" sz="2800" dirty="0" err="1">
                <a:solidFill>
                  <a:srgbClr val="FFFFFF"/>
                </a:solidFill>
              </a:rPr>
              <a:t>pomieszczeń</a:t>
            </a:r>
            <a:endParaRPr lang="en-US" sz="2800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US" sz="1600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US" sz="1600" dirty="0">
              <a:solidFill>
                <a:srgbClr val="FFFFFF"/>
              </a:solidFill>
            </a:endParaRPr>
          </a:p>
        </p:txBody>
      </p:sp>
      <p:pic>
        <p:nvPicPr>
          <p:cNvPr id="19" name="Obraz 1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01" r="19469" b="3"/>
          <a:stretch/>
        </p:blipFill>
        <p:spPr>
          <a:xfrm>
            <a:off x="4265765" y="632490"/>
            <a:ext cx="7479701" cy="5593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5396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840A75E5-ECD5-51C1-1328-0B455D9247E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0" r="7800"/>
          <a:stretch/>
        </p:blipFill>
        <p:spPr>
          <a:xfrm>
            <a:off x="167268" y="177732"/>
            <a:ext cx="11797991" cy="6446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8430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6">
            <a:extLst>
              <a:ext uri="{FF2B5EF4-FFF2-40B4-BE49-F238E27FC236}">
                <a16:creationId xmlns:a16="http://schemas.microsoft.com/office/drawing/2014/main" id="{278DC973-8559-44F6-AD04-3E2799458E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id="{3DE1742C-5A34-47A6-B006-2F4028B6F4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1821" y="457200"/>
            <a:ext cx="11306287" cy="79538"/>
          </a:xfrm>
          <a:prstGeom prst="rect">
            <a:avLst/>
          </a:prstGeom>
          <a:solidFill>
            <a:srgbClr val="D336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078FD72D-7789-C970-6B07-8CA9F42A992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7" r="4126" b="-1"/>
          <a:stretch/>
        </p:blipFill>
        <p:spPr>
          <a:xfrm>
            <a:off x="256478" y="245326"/>
            <a:ext cx="11697629" cy="6378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1786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ymbol zastępczy zawartości 12">
            <a:extLst>
              <a:ext uri="{FF2B5EF4-FFF2-40B4-BE49-F238E27FC236}">
                <a16:creationId xmlns:a16="http://schemas.microsoft.com/office/drawing/2014/main" id="{A125B072-68EF-0487-CF0F-10028F89B4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41" r="9659"/>
          <a:stretch/>
        </p:blipFill>
        <p:spPr>
          <a:xfrm>
            <a:off x="278779" y="211873"/>
            <a:ext cx="11708781" cy="6434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3986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3" name="Rectangle 62">
            <a:extLst>
              <a:ext uri="{FF2B5EF4-FFF2-40B4-BE49-F238E27FC236}">
                <a16:creationId xmlns:a16="http://schemas.microsoft.com/office/drawing/2014/main" id="{19E301E5-1206-47D0-9CDF-72583D7390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FA31FBE-7948-4384-B68A-75DEFDC495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77" r="2" b="46918"/>
          <a:stretch/>
        </p:blipFill>
        <p:spPr>
          <a:xfrm>
            <a:off x="641276" y="643467"/>
            <a:ext cx="4013020" cy="2702558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99" r="-2" b="53350"/>
          <a:stretch/>
        </p:blipFill>
        <p:spPr>
          <a:xfrm>
            <a:off x="643467" y="3509433"/>
            <a:ext cx="4010830" cy="2705099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72" r="1" b="47810"/>
          <a:stretch/>
        </p:blipFill>
        <p:spPr>
          <a:xfrm>
            <a:off x="4812633" y="643467"/>
            <a:ext cx="6735900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1956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2.xml><?xml version="1.0" encoding="utf-8"?>
<a:theme xmlns:a="http://schemas.openxmlformats.org/drawingml/2006/main" name="Wycinek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537</TotalTime>
  <Words>262</Words>
  <Application>Microsoft Office PowerPoint</Application>
  <PresentationFormat>Panoramiczny</PresentationFormat>
  <Paragraphs>47</Paragraphs>
  <Slides>16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16</vt:i4>
      </vt:variant>
    </vt:vector>
  </HeadingPairs>
  <TitlesOfParts>
    <vt:vector size="22" baseType="lpstr">
      <vt:lpstr>Century Gothic</vt:lpstr>
      <vt:lpstr>Gill Sans MT</vt:lpstr>
      <vt:lpstr>Wingdings 2</vt:lpstr>
      <vt:lpstr>Wingdings 3</vt:lpstr>
      <vt:lpstr>Dividend</vt:lpstr>
      <vt:lpstr>Wycinek</vt:lpstr>
      <vt:lpstr>Centrum usług biznesowych  w byłych zakładach przetwórstwa mięsnego    położona na terenie stargardzkiego parku przemysłowego </vt:lpstr>
      <vt:lpstr>PowierzchniA hali wynosi:  2 403,74 m2.  powierzchnia TERENU wynosi: 2,3974 ha  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HALA EFEKT PO ADAPTACJI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Hala po byłych zakładach przetwórstwa mięsnego</dc:title>
  <dc:creator>Joanna</dc:creator>
  <cp:lastModifiedBy>48601725868</cp:lastModifiedBy>
  <cp:revision>412</cp:revision>
  <dcterms:created xsi:type="dcterms:W3CDTF">2022-10-11T11:06:38Z</dcterms:created>
  <dcterms:modified xsi:type="dcterms:W3CDTF">2022-10-18T12:18:58Z</dcterms:modified>
</cp:coreProperties>
</file>