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1" r:id="rId3"/>
    <p:sldId id="302" r:id="rId4"/>
    <p:sldId id="272" r:id="rId5"/>
    <p:sldId id="273" r:id="rId6"/>
    <p:sldId id="295" r:id="rId7"/>
    <p:sldId id="296" r:id="rId8"/>
    <p:sldId id="297" r:id="rId9"/>
    <p:sldId id="262" r:id="rId10"/>
    <p:sldId id="287" r:id="rId11"/>
    <p:sldId id="284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1414"/>
    <a:srgbClr val="ED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 ciemny 1 — Ak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BPO!$B$1</c:f>
              <c:strCache>
                <c:ptCount val="1"/>
                <c:pt idx="0">
                  <c:v>Liczba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BPO!$A$2:$A$13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BPO!$B$2:$B$13</c:f>
              <c:numCache>
                <c:formatCode>General</c:formatCode>
                <c:ptCount val="12"/>
                <c:pt idx="0">
                  <c:v>2008</c:v>
                </c:pt>
                <c:pt idx="1">
                  <c:v>2776</c:v>
                </c:pt>
                <c:pt idx="2">
                  <c:v>2858</c:v>
                </c:pt>
                <c:pt idx="3">
                  <c:v>3029</c:v>
                </c:pt>
                <c:pt idx="4">
                  <c:v>3702</c:v>
                </c:pt>
                <c:pt idx="5">
                  <c:v>3967</c:v>
                </c:pt>
                <c:pt idx="6">
                  <c:v>4494</c:v>
                </c:pt>
                <c:pt idx="7">
                  <c:v>4632</c:v>
                </c:pt>
                <c:pt idx="8">
                  <c:v>5059</c:v>
                </c:pt>
                <c:pt idx="9">
                  <c:v>4969</c:v>
                </c:pt>
                <c:pt idx="10">
                  <c:v>5114</c:v>
                </c:pt>
                <c:pt idx="11">
                  <c:v>6629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01-44AE-9A3E-E8814924E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85104080"/>
        <c:axId val="385103752"/>
      </c:barChart>
      <c:catAx>
        <c:axId val="38510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Klavika Light" panose="02000000000000000000" pitchFamily="50" charset="0"/>
                <a:ea typeface="+mn-ea"/>
                <a:cs typeface="+mn-cs"/>
              </a:defRPr>
            </a:pPr>
            <a:endParaRPr lang="pl-PL"/>
          </a:p>
        </c:txPr>
        <c:crossAx val="385103752"/>
        <c:crosses val="autoZero"/>
        <c:auto val="1"/>
        <c:lblAlgn val="ctr"/>
        <c:lblOffset val="100"/>
        <c:noMultiLvlLbl val="0"/>
      </c:catAx>
      <c:valAx>
        <c:axId val="385103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Klavika Light" panose="02000000000000000000" pitchFamily="50" charset="0"/>
                <a:ea typeface="+mn-ea"/>
                <a:cs typeface="+mn-cs"/>
              </a:defRPr>
            </a:pPr>
            <a:endParaRPr lang="pl-PL"/>
          </a:p>
        </c:txPr>
        <c:crossAx val="38510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88E3E-9881-4EE1-B4B0-6CD0963FA3E9}" type="datetimeFigureOut">
              <a:rPr lang="pl-PL" smtClean="0"/>
              <a:t>2022-06-28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6C5B5-A8DD-4D30-A63D-9F112D07FA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7608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2A029-22D9-4587-9429-D5CA83E9D37C}" type="datetimeFigureOut">
              <a:rPr lang="pl-PL" smtClean="0"/>
              <a:t>2022-06-28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197F-432F-44B1-9FE7-9C6CB229A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37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2A029-22D9-4587-9429-D5CA83E9D37C}" type="datetimeFigureOut">
              <a:rPr lang="pl-PL" smtClean="0"/>
              <a:t>2022-06-28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197F-432F-44B1-9FE7-9C6CB229A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7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2A029-22D9-4587-9429-D5CA83E9D37C}" type="datetimeFigureOut">
              <a:rPr lang="pl-PL" smtClean="0"/>
              <a:t>2022-06-28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197F-432F-44B1-9FE7-9C6CB229A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5116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704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2A029-22D9-4587-9429-D5CA83E9D37C}" type="datetimeFigureOut">
              <a:rPr lang="pl-PL" smtClean="0"/>
              <a:t>2022-06-28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197F-432F-44B1-9FE7-9C6CB229A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697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2A029-22D9-4587-9429-D5CA83E9D37C}" type="datetimeFigureOut">
              <a:rPr lang="pl-PL" smtClean="0"/>
              <a:t>2022-06-28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197F-432F-44B1-9FE7-9C6CB229A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29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2A029-22D9-4587-9429-D5CA83E9D37C}" type="datetimeFigureOut">
              <a:rPr lang="pl-PL" smtClean="0"/>
              <a:t>2022-06-28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197F-432F-44B1-9FE7-9C6CB229A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199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2A029-22D9-4587-9429-D5CA83E9D37C}" type="datetimeFigureOut">
              <a:rPr lang="pl-PL" smtClean="0"/>
              <a:t>2022-06-28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197F-432F-44B1-9FE7-9C6CB229A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077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2A029-22D9-4587-9429-D5CA83E9D37C}" type="datetimeFigureOut">
              <a:rPr lang="pl-PL" smtClean="0"/>
              <a:t>2022-06-28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197F-432F-44B1-9FE7-9C6CB229A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725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2A029-22D9-4587-9429-D5CA83E9D37C}" type="datetimeFigureOut">
              <a:rPr lang="pl-PL" smtClean="0"/>
              <a:t>2022-06-28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197F-432F-44B1-9FE7-9C6CB229A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995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2A029-22D9-4587-9429-D5CA83E9D37C}" type="datetimeFigureOut">
              <a:rPr lang="pl-PL" smtClean="0"/>
              <a:t>2022-06-28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197F-432F-44B1-9FE7-9C6CB229A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236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2A029-22D9-4587-9429-D5CA83E9D37C}" type="datetimeFigureOut">
              <a:rPr lang="pl-PL" smtClean="0"/>
              <a:t>2022-06-28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197F-432F-44B1-9FE7-9C6CB229A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670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2A029-22D9-4587-9429-D5CA83E9D37C}" type="datetimeFigureOut">
              <a:rPr lang="pl-PL" smtClean="0"/>
              <a:t>2022-06-28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5197F-432F-44B1-9FE7-9C6CB229A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017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11" Type="http://schemas.openxmlformats.org/officeDocument/2006/relationships/image" Target="../media/image15.jpeg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087780" cy="673079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9557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561211" y="2284749"/>
            <a:ext cx="677345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chemeClr val="bg1"/>
                </a:solidFill>
                <a:latin typeface="Klavika Condensed Medium" panose="020B0506040000020004" pitchFamily="34" charset="-18"/>
              </a:rPr>
              <a:t>Rozwój sektora nowoczesnych </a:t>
            </a:r>
            <a:br>
              <a:rPr lang="pl-PL" sz="4000" b="1" dirty="0">
                <a:solidFill>
                  <a:schemeClr val="bg1"/>
                </a:solidFill>
                <a:latin typeface="Klavika Condensed Medium" panose="020B0506040000020004" pitchFamily="34" charset="-18"/>
              </a:rPr>
            </a:br>
            <a:r>
              <a:rPr lang="pl-PL" sz="4000" b="1" dirty="0">
                <a:solidFill>
                  <a:schemeClr val="bg1"/>
                </a:solidFill>
                <a:latin typeface="Klavika Condensed Medium" panose="020B0506040000020004" pitchFamily="34" charset="-18"/>
              </a:rPr>
              <a:t>usług biznesowych, jako jednego</a:t>
            </a:r>
            <a:br>
              <a:rPr lang="pl-PL" sz="4000" b="1" dirty="0">
                <a:solidFill>
                  <a:schemeClr val="bg1"/>
                </a:solidFill>
                <a:latin typeface="Klavika Condensed Medium" panose="020B0506040000020004" pitchFamily="34" charset="-18"/>
              </a:rPr>
            </a:br>
            <a:r>
              <a:rPr lang="pl-PL" sz="4000" b="1" dirty="0">
                <a:solidFill>
                  <a:schemeClr val="bg1"/>
                </a:solidFill>
                <a:latin typeface="Klavika Condensed Medium" panose="020B0506040000020004" pitchFamily="34" charset="-18"/>
              </a:rPr>
              <a:t>z inteligentnych ekosystemów </a:t>
            </a:r>
            <a:br>
              <a:rPr lang="pl-PL" sz="4000" b="1" dirty="0">
                <a:solidFill>
                  <a:schemeClr val="bg1"/>
                </a:solidFill>
                <a:latin typeface="Klavika Condensed Medium" panose="020B0506040000020004" pitchFamily="34" charset="-18"/>
              </a:rPr>
            </a:br>
            <a:br>
              <a:rPr lang="pl-PL" sz="4400" b="1" dirty="0">
                <a:solidFill>
                  <a:schemeClr val="bg1"/>
                </a:solidFill>
                <a:latin typeface="Klavika Condensed Medium" panose="020B0506040000020004" pitchFamily="34" charset="-18"/>
              </a:rPr>
            </a:br>
            <a:r>
              <a:rPr lang="pl-PL" sz="6600" b="1" dirty="0">
                <a:solidFill>
                  <a:schemeClr val="bg1"/>
                </a:solidFill>
                <a:latin typeface="Klavika Condensed Medium" panose="020B0506040000020004" pitchFamily="34" charset="-18"/>
              </a:rPr>
              <a:t>Strategia Lublin 2030</a:t>
            </a:r>
            <a:endParaRPr lang="pl-PL" sz="16600" b="1" dirty="0">
              <a:solidFill>
                <a:schemeClr val="bg1"/>
              </a:solidFill>
              <a:latin typeface="Klavika Condensed Medium" panose="020B05060400000200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94010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9" y="0"/>
            <a:ext cx="12195179" cy="6856216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857136" y="334297"/>
            <a:ext cx="35494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b="1" dirty="0">
                <a:latin typeface="Klavika Condensed Medium" panose="020B0506040000020004" pitchFamily="34" charset="-18"/>
              </a:rPr>
              <a:t>Synergia biznesowa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068538" y="757084"/>
            <a:ext cx="336581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Klavika Condensed Light" panose="020B0506040000020004" pitchFamily="34" charset="-18"/>
              </a:rPr>
              <a:t>Urząd Miasta Lublin organizuje liczne inicjatywy mające na celu integrację lokalnego sektora biznesu, uczelni, edukacji i organizacji pozarządowych oraz upowszechnianie wiedzy o możliwościach zatrudnienia w mieście wśród mieszkańców, </a:t>
            </a:r>
            <a:r>
              <a:rPr lang="pl-PL" dirty="0" err="1">
                <a:latin typeface="Klavika Condensed Light" panose="020B0506040000020004" pitchFamily="34" charset="-18"/>
              </a:rPr>
              <a:t>np</a:t>
            </a:r>
            <a:r>
              <a:rPr lang="pl-PL" dirty="0">
                <a:latin typeface="Klavika Condensed Light" panose="020B0506040000020004" pitchFamily="34" charset="-18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Klavika Condensed Light" panose="020B0506040000020004" pitchFamily="34" charset="-18"/>
              </a:rPr>
              <a:t>Klastry sektorowe</a:t>
            </a:r>
            <a:r>
              <a:rPr lang="pl-PL">
                <a:latin typeface="Klavika Condensed Light" panose="020B0506040000020004" pitchFamily="34" charset="-18"/>
              </a:rPr>
              <a:t>: IT</a:t>
            </a:r>
            <a:r>
              <a:rPr lang="pl-PL" dirty="0">
                <a:latin typeface="Klavika Condensed Light" panose="020B0506040000020004" pitchFamily="34" charset="-18"/>
              </a:rPr>
              <a:t>, Medyczny, Motoryzacyjny, Biotechnologiczny;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Klavika Condensed Light" panose="020B0506040000020004" pitchFamily="34" charset="-18"/>
              </a:rPr>
              <a:t>Wydarzenia: Kongres Współpracy Transgranicznej, </a:t>
            </a:r>
            <a:r>
              <a:rPr lang="pl-PL" dirty="0" err="1">
                <a:latin typeface="Klavika Condensed Light" panose="020B0506040000020004" pitchFamily="34" charset="-18"/>
              </a:rPr>
              <a:t>Meetupy</a:t>
            </a:r>
            <a:r>
              <a:rPr lang="pl-PL" dirty="0">
                <a:latin typeface="Klavika Condensed Light" panose="020B0506040000020004" pitchFamily="34" charset="-18"/>
              </a:rPr>
              <a:t>, Śniadania Biznesowe, Lublin Global </a:t>
            </a:r>
            <a:r>
              <a:rPr lang="pl-PL" dirty="0" err="1">
                <a:latin typeface="Klavika Condensed Light" panose="020B0506040000020004" pitchFamily="34" charset="-18"/>
              </a:rPr>
              <a:t>Community</a:t>
            </a:r>
            <a:r>
              <a:rPr lang="pl-PL" dirty="0">
                <a:latin typeface="Klavika Condensed Light" panose="020B0506040000020004" pitchFamily="34" charset="-18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Klavika Condensed Light" panose="020B0506040000020004" pitchFamily="34" charset="-18"/>
              </a:rPr>
              <a:t>Popularyzacja: </a:t>
            </a:r>
            <a:r>
              <a:rPr lang="pl-PL" dirty="0" err="1">
                <a:latin typeface="Klavika Condensed Light" panose="020B0506040000020004" pitchFamily="34" charset="-18"/>
              </a:rPr>
              <a:t>Check</a:t>
            </a:r>
            <a:r>
              <a:rPr lang="pl-PL" dirty="0">
                <a:latin typeface="Klavika Condensed Light" panose="020B0506040000020004" pitchFamily="34" charset="-18"/>
              </a:rPr>
              <a:t> IT, Przedsiębiorcze Dzieciaki, Uczeń na Wyżynie IT;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Klavika Condensed Light" panose="020B0506040000020004" pitchFamily="34" charset="-18"/>
              </a:rPr>
              <a:t>Wydarzenia niestandardowe dla konkretnych branż, np. Kompetencje Przyszłości dla sektora BPO.</a:t>
            </a:r>
          </a:p>
        </p:txBody>
      </p:sp>
    </p:spTree>
    <p:extLst>
      <p:ext uri="{BB962C8B-B14F-4D97-AF65-F5344CB8AC3E}">
        <p14:creationId xmlns:p14="http://schemas.microsoft.com/office/powerpoint/2010/main" val="2130660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az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8998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444785" y="3835675"/>
            <a:ext cx="40046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bg1"/>
                </a:solidFill>
                <a:latin typeface="Klavika Condensed Medium" panose="020B0506040000020004" pitchFamily="34" charset="-18"/>
              </a:rPr>
              <a:t>Mariusz Sagan</a:t>
            </a:r>
          </a:p>
          <a:p>
            <a:r>
              <a:rPr lang="pl-PL" sz="2400" dirty="0">
                <a:solidFill>
                  <a:schemeClr val="bg1"/>
                </a:solidFill>
                <a:latin typeface="Klavika Condensed Light" panose="020B0506040000020004" pitchFamily="34" charset="-18"/>
              </a:rPr>
              <a:t>e-mail: biznes@lublin.eu</a:t>
            </a:r>
          </a:p>
          <a:p>
            <a:r>
              <a:rPr lang="pl-PL" sz="2400" dirty="0">
                <a:solidFill>
                  <a:schemeClr val="bg1"/>
                </a:solidFill>
                <a:latin typeface="Klavika Condensed Light" panose="020B0506040000020004" pitchFamily="34" charset="-18"/>
              </a:rPr>
              <a:t>81 466 25 00</a:t>
            </a:r>
            <a:br>
              <a:rPr lang="pl-PL" sz="2400" dirty="0">
                <a:solidFill>
                  <a:schemeClr val="bg1"/>
                </a:solidFill>
                <a:latin typeface="Klavika Condensed Light" panose="020B0506040000020004" pitchFamily="34" charset="-18"/>
              </a:rPr>
            </a:br>
            <a:endParaRPr lang="pl-PL" sz="2400" dirty="0">
              <a:solidFill>
                <a:schemeClr val="bg1"/>
              </a:solidFill>
              <a:latin typeface="Klavika Condensed Light" panose="020B0506040000020004" pitchFamily="34" charset="-18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Klavika Condensed" panose="020B0506040000020004" pitchFamily="34" charset="-18"/>
              </a:rPr>
              <a:t>Wydział</a:t>
            </a:r>
            <a:r>
              <a:rPr lang="en-US" sz="2400" dirty="0">
                <a:solidFill>
                  <a:schemeClr val="bg1"/>
                </a:solidFill>
                <a:latin typeface="Klavika Condensed" panose="020B0506040000020004" pitchFamily="34" charset="-18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lavika Condensed" panose="020B0506040000020004" pitchFamily="34" charset="-18"/>
              </a:rPr>
              <a:t>Strategii</a:t>
            </a:r>
            <a:r>
              <a:rPr lang="en-US" sz="2400" dirty="0">
                <a:solidFill>
                  <a:schemeClr val="bg1"/>
                </a:solidFill>
                <a:latin typeface="Klavika Condensed" panose="020B0506040000020004" pitchFamily="34" charset="-18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lavika Condensed" panose="020B0506040000020004" pitchFamily="34" charset="-18"/>
              </a:rPr>
              <a:t>i</a:t>
            </a:r>
            <a:r>
              <a:rPr lang="pl-PL" sz="2400" dirty="0">
                <a:solidFill>
                  <a:schemeClr val="bg1"/>
                </a:solidFill>
                <a:latin typeface="Klavika Condensed" panose="020B0506040000020004" pitchFamily="34" charset="-18"/>
              </a:rPr>
              <a:t> P</a:t>
            </a:r>
            <a:r>
              <a:rPr lang="en-US" sz="2400" dirty="0" err="1">
                <a:solidFill>
                  <a:schemeClr val="bg1"/>
                </a:solidFill>
                <a:latin typeface="Klavika Condensed" panose="020B0506040000020004" pitchFamily="34" charset="-18"/>
              </a:rPr>
              <a:t>rzedsiębiorczości</a:t>
            </a:r>
            <a:endParaRPr lang="pl-PL" sz="2400" dirty="0">
              <a:solidFill>
                <a:schemeClr val="bg1"/>
              </a:solidFill>
              <a:latin typeface="Klavika Condensed" panose="020B0506040000020004" pitchFamily="34" charset="-18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Klavika Condensed" panose="020B0506040000020004" pitchFamily="34" charset="-18"/>
              </a:rPr>
              <a:t>Urząd</a:t>
            </a:r>
            <a:r>
              <a:rPr lang="en-US" sz="2400" dirty="0">
                <a:solidFill>
                  <a:schemeClr val="bg1"/>
                </a:solidFill>
                <a:latin typeface="Klavika Condensed" panose="020B0506040000020004" pitchFamily="34" charset="-18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lavika Condensed" panose="020B0506040000020004" pitchFamily="34" charset="-18"/>
              </a:rPr>
              <a:t>Miasta</a:t>
            </a:r>
            <a:r>
              <a:rPr lang="en-US" sz="2400" dirty="0">
                <a:solidFill>
                  <a:schemeClr val="bg1"/>
                </a:solidFill>
                <a:latin typeface="Klavika Condensed" panose="020B0506040000020004" pitchFamily="34" charset="-18"/>
              </a:rPr>
              <a:t> Lublin</a:t>
            </a:r>
            <a:endParaRPr lang="pl-PL" sz="2400" dirty="0">
              <a:solidFill>
                <a:schemeClr val="bg1"/>
              </a:solidFill>
              <a:latin typeface="Klavika Condensed" panose="020B0506040000020004" pitchFamily="34" charset="-18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9431125" y="5082170"/>
            <a:ext cx="494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-</a:t>
            </a: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3810000"/>
            <a:ext cx="5277338" cy="2728205"/>
          </a:xfrm>
          <a:prstGeom prst="rect">
            <a:avLst/>
          </a:prstGeom>
        </p:spPr>
      </p:pic>
      <p:sp>
        <p:nvSpPr>
          <p:cNvPr id="26" name="pole tekstowe 25"/>
          <p:cNvSpPr txBox="1"/>
          <p:nvPr/>
        </p:nvSpPr>
        <p:spPr>
          <a:xfrm>
            <a:off x="914400" y="1371600"/>
            <a:ext cx="6096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500" b="1" dirty="0">
                <a:solidFill>
                  <a:schemeClr val="bg1"/>
                </a:solidFill>
                <a:latin typeface="Klavika Condensed" panose="020B0506040000020004" pitchFamily="34" charset="-18"/>
              </a:rPr>
              <a:t>Dziękuje!</a:t>
            </a:r>
          </a:p>
        </p:txBody>
      </p:sp>
    </p:spTree>
    <p:extLst>
      <p:ext uri="{BB962C8B-B14F-4D97-AF65-F5344CB8AC3E}">
        <p14:creationId xmlns:p14="http://schemas.microsoft.com/office/powerpoint/2010/main" val="360063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2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20640" cy="685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43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682154" y="1296237"/>
            <a:ext cx="431074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A1414"/>
              </a:buClr>
            </a:pPr>
            <a:r>
              <a:rPr lang="pl-PL" sz="2400" b="1" dirty="0">
                <a:latin typeface="Klavika Condensed" panose="020B0506040000020004" pitchFamily="34" charset="-18"/>
              </a:rPr>
              <a:t>Inteligentne specjalizacje gospodarcze Lublina</a:t>
            </a:r>
          </a:p>
          <a:p>
            <a:pPr>
              <a:buClr>
                <a:srgbClr val="FA1414"/>
              </a:buClr>
            </a:pPr>
            <a:endParaRPr lang="pl-PL" dirty="0">
              <a:latin typeface="Klavika Condensed" panose="020B0506040000020004" pitchFamily="34" charset="-18"/>
            </a:endParaRPr>
          </a:p>
          <a:p>
            <a:pPr marL="285750" indent="-285750">
              <a:buClr>
                <a:srgbClr val="FA1414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Klavika Condensed" panose="020B0506040000020004" pitchFamily="34" charset="-18"/>
              </a:rPr>
              <a:t>Inteligentne sieci i ICT</a:t>
            </a:r>
          </a:p>
          <a:p>
            <a:pPr marL="285750" indent="-285750">
              <a:buClr>
                <a:srgbClr val="FA1414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Klavika Condensed" panose="020B0506040000020004" pitchFamily="34" charset="-18"/>
              </a:rPr>
              <a:t>Nowoczesne usługi biznesowe</a:t>
            </a:r>
          </a:p>
          <a:p>
            <a:pPr marL="285750" indent="-285750">
              <a:buClr>
                <a:srgbClr val="FA1414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Klavika Condensed" panose="020B0506040000020004" pitchFamily="34" charset="-18"/>
              </a:rPr>
              <a:t>Przemysł motoryzacyjny i maszynowy</a:t>
            </a:r>
          </a:p>
          <a:p>
            <a:pPr marL="285750" indent="-285750">
              <a:buClr>
                <a:srgbClr val="FA1414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Klavika Condensed" panose="020B0506040000020004" pitchFamily="34" charset="-18"/>
              </a:rPr>
              <a:t>Zdrowe społeczeństwo</a:t>
            </a:r>
          </a:p>
          <a:p>
            <a:pPr marL="285750" indent="-285750">
              <a:buClr>
                <a:srgbClr val="FA1414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Klavika Condensed" panose="020B0506040000020004" pitchFamily="34" charset="-18"/>
              </a:rPr>
              <a:t>Zautomatyzowane przetwórstwo spożywcze </a:t>
            </a:r>
            <a:br>
              <a:rPr lang="pl-PL" dirty="0">
                <a:latin typeface="Klavika Condensed" panose="020B0506040000020004" pitchFamily="34" charset="-18"/>
              </a:rPr>
            </a:br>
            <a:r>
              <a:rPr lang="pl-PL" dirty="0">
                <a:latin typeface="Klavika Condensed" panose="020B0506040000020004" pitchFamily="34" charset="-18"/>
              </a:rPr>
              <a:t>i żywność funkcjonalne</a:t>
            </a:r>
          </a:p>
          <a:p>
            <a:pPr marL="285750" indent="-285750">
              <a:buClr>
                <a:srgbClr val="FA1414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Klavika Condensed" panose="020B0506040000020004" pitchFamily="34" charset="-18"/>
              </a:rPr>
              <a:t>Procesy chemiczne i produkty chemii specjalistycznej</a:t>
            </a:r>
          </a:p>
          <a:p>
            <a:pPr marL="285750" indent="-285750">
              <a:buClr>
                <a:srgbClr val="FA1414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Klavika Condensed" panose="020B0506040000020004" pitchFamily="34" charset="-18"/>
              </a:rPr>
              <a:t>Innowacyjna logistyka</a:t>
            </a:r>
          </a:p>
          <a:p>
            <a:pPr marL="285750" indent="-285750">
              <a:buClr>
                <a:srgbClr val="FA1414"/>
              </a:buClr>
              <a:buFont typeface="Wingdings" panose="05000000000000000000" pitchFamily="2" charset="2"/>
              <a:buChar char="§"/>
            </a:pPr>
            <a:endParaRPr lang="pl-PL" dirty="0">
              <a:latin typeface="Klavika Condensed" panose="020B05060400000200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8581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528699" y="2217546"/>
            <a:ext cx="1651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endParaRPr sz="2400" dirty="0">
              <a:latin typeface="Wingdings"/>
              <a:cs typeface="Wingdings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460" y="2463"/>
            <a:ext cx="10281980" cy="6858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7242" y="6033"/>
            <a:ext cx="12192000" cy="6854430"/>
          </a:xfrm>
          <a:prstGeom prst="rect">
            <a:avLst/>
          </a:prstGeom>
        </p:spPr>
      </p:pic>
      <p:sp>
        <p:nvSpPr>
          <p:cNvPr id="27" name="pole tekstowe 26"/>
          <p:cNvSpPr txBox="1"/>
          <p:nvPr/>
        </p:nvSpPr>
        <p:spPr>
          <a:xfrm>
            <a:off x="5351530" y="888753"/>
            <a:ext cx="3342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b="1" dirty="0">
                <a:latin typeface="Klavika Condensed Medium" panose="020B0506040000020004" pitchFamily="34" charset="-18"/>
              </a:rPr>
              <a:t>BPO/SSC</a:t>
            </a:r>
          </a:p>
        </p:txBody>
      </p:sp>
      <p:grpSp>
        <p:nvGrpSpPr>
          <p:cNvPr id="12" name="Grupa 11"/>
          <p:cNvGrpSpPr>
            <a:grpSpLocks noChangeAspect="1"/>
          </p:cNvGrpSpPr>
          <p:nvPr/>
        </p:nvGrpSpPr>
        <p:grpSpPr>
          <a:xfrm>
            <a:off x="2108012" y="3259311"/>
            <a:ext cx="4338785" cy="3102674"/>
            <a:chOff x="1012745" y="3848909"/>
            <a:chExt cx="3514290" cy="2513076"/>
          </a:xfrm>
        </p:grpSpPr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95922" y="5955506"/>
              <a:ext cx="831113" cy="263926"/>
            </a:xfrm>
            <a:prstGeom prst="rect">
              <a:avLst/>
            </a:prstGeom>
          </p:spPr>
        </p:pic>
        <p:grpSp>
          <p:nvGrpSpPr>
            <p:cNvPr id="10" name="Grupa 9"/>
            <p:cNvGrpSpPr/>
            <p:nvPr/>
          </p:nvGrpSpPr>
          <p:grpSpPr>
            <a:xfrm>
              <a:off x="1012745" y="3848909"/>
              <a:ext cx="3351276" cy="2513076"/>
              <a:chOff x="1012745" y="3848909"/>
              <a:chExt cx="3351276" cy="2513076"/>
            </a:xfrm>
          </p:grpSpPr>
          <p:pic>
            <p:nvPicPr>
              <p:cNvPr id="29" name="Obraz 28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62441" y="6018133"/>
                <a:ext cx="1046268" cy="240835"/>
              </a:xfrm>
              <a:prstGeom prst="rect">
                <a:avLst/>
              </a:prstGeom>
            </p:spPr>
          </p:pic>
          <p:pic>
            <p:nvPicPr>
              <p:cNvPr id="28" name="Obraz 27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24025" y="4588005"/>
                <a:ext cx="1083600" cy="1073467"/>
              </a:xfrm>
              <a:prstGeom prst="rect">
                <a:avLst/>
              </a:prstGeom>
            </p:spPr>
          </p:pic>
          <p:pic>
            <p:nvPicPr>
              <p:cNvPr id="1028" name="Picture 4" descr="Publicis Re:Sources | LinkedIn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4174" y="4858799"/>
                <a:ext cx="629935" cy="6299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" name="object 14"/>
              <p:cNvGrpSpPr/>
              <p:nvPr/>
            </p:nvGrpSpPr>
            <p:grpSpPr>
              <a:xfrm>
                <a:off x="1012745" y="3848909"/>
                <a:ext cx="3351276" cy="2513076"/>
                <a:chOff x="1424939" y="3960876"/>
                <a:chExt cx="3051049" cy="2363724"/>
              </a:xfrm>
            </p:grpSpPr>
            <p:sp>
              <p:nvSpPr>
                <p:cNvPr id="17" name="object 17"/>
                <p:cNvSpPr/>
                <p:nvPr/>
              </p:nvSpPr>
              <p:spPr>
                <a:xfrm>
                  <a:off x="1424939" y="4184904"/>
                  <a:ext cx="1039368" cy="160019"/>
                </a:xfrm>
                <a:prstGeom prst="rect">
                  <a:avLst/>
                </a:prstGeom>
                <a:blipFill>
                  <a:blip r:embed="rId8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9" name="object 19"/>
                <p:cNvSpPr/>
                <p:nvPr/>
              </p:nvSpPr>
              <p:spPr>
                <a:xfrm>
                  <a:off x="2793491" y="3960876"/>
                  <a:ext cx="600456" cy="600456"/>
                </a:xfrm>
                <a:prstGeom prst="rect">
                  <a:avLst/>
                </a:prstGeom>
                <a:blipFill>
                  <a:blip r:embed="rId9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0" name="object 20"/>
                <p:cNvSpPr/>
                <p:nvPr/>
              </p:nvSpPr>
              <p:spPr>
                <a:xfrm>
                  <a:off x="3765804" y="3963924"/>
                  <a:ext cx="710184" cy="601980"/>
                </a:xfrm>
                <a:prstGeom prst="rect">
                  <a:avLst/>
                </a:prstGeom>
                <a:blipFill>
                  <a:blip r:embed="rId10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" name="object 21"/>
                <p:cNvSpPr/>
                <p:nvPr/>
              </p:nvSpPr>
              <p:spPr>
                <a:xfrm>
                  <a:off x="1691639" y="5693664"/>
                  <a:ext cx="507492" cy="630936"/>
                </a:xfrm>
                <a:prstGeom prst="rect">
                  <a:avLst/>
                </a:prstGeom>
                <a:blipFill>
                  <a:blip r:embed="rId11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2" name="object 22"/>
                <p:cNvSpPr/>
                <p:nvPr/>
              </p:nvSpPr>
              <p:spPr>
                <a:xfrm>
                  <a:off x="2735579" y="4985004"/>
                  <a:ext cx="716280" cy="481584"/>
                </a:xfrm>
                <a:prstGeom prst="rect">
                  <a:avLst/>
                </a:prstGeom>
                <a:blipFill>
                  <a:blip r:embed="rId1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26" name="Prostokąt 25"/>
          <p:cNvSpPr/>
          <p:nvPr/>
        </p:nvSpPr>
        <p:spPr>
          <a:xfrm>
            <a:off x="1124712" y="809361"/>
            <a:ext cx="318769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66B3"/>
              </a:buClr>
            </a:pPr>
            <a:r>
              <a:rPr lang="pl-PL" b="1" dirty="0">
                <a:latin typeface="Klavika Condensed Light" panose="020B0506040000020004" pitchFamily="34" charset="-18"/>
              </a:rPr>
              <a:t>6 531 </a:t>
            </a:r>
            <a:r>
              <a:rPr lang="pl-PL" dirty="0">
                <a:latin typeface="Klavika Condensed Light" panose="020B0506040000020004" pitchFamily="34" charset="-18"/>
              </a:rPr>
              <a:t>pracowników w centrach </a:t>
            </a:r>
            <a:r>
              <a:rPr lang="en-GB" dirty="0">
                <a:latin typeface="Klavika Condensed Light" panose="020B0506040000020004" pitchFamily="34" charset="-18"/>
              </a:rPr>
              <a:t>BPO/SSC</a:t>
            </a:r>
            <a:endParaRPr lang="pl-PL" dirty="0">
              <a:latin typeface="Klavika Condensed Light" panose="020B0506040000020004" pitchFamily="34" charset="-18"/>
            </a:endParaRPr>
          </a:p>
          <a:p>
            <a:pPr>
              <a:buClr>
                <a:srgbClr val="0066B3"/>
              </a:buClr>
            </a:pPr>
            <a:r>
              <a:rPr lang="pl-PL" b="1" dirty="0">
                <a:latin typeface="Klavika Condensed Light" panose="020B0506040000020004" pitchFamily="34" charset="-18"/>
              </a:rPr>
              <a:t>43</a:t>
            </a:r>
            <a:r>
              <a:rPr lang="pl-PL" dirty="0">
                <a:latin typeface="Klavika Condensed Light" panose="020B0506040000020004" pitchFamily="34" charset="-18"/>
              </a:rPr>
              <a:t> centrum usług</a:t>
            </a:r>
            <a:endParaRPr lang="en-GB" dirty="0">
              <a:latin typeface="Klavika Condensed Light" panose="020B0506040000020004" pitchFamily="34" charset="-18"/>
            </a:endParaRPr>
          </a:p>
          <a:p>
            <a:pPr>
              <a:buClr>
                <a:srgbClr val="0066B3"/>
              </a:buClr>
            </a:pPr>
            <a:endParaRPr lang="en-GB" sz="900" dirty="0">
              <a:latin typeface="Klavika Condensed Light" panose="020B0506040000020004" pitchFamily="34" charset="-18"/>
            </a:endParaRPr>
          </a:p>
          <a:p>
            <a:pPr>
              <a:buClr>
                <a:srgbClr val="0066B3"/>
              </a:buClr>
            </a:pPr>
            <a:r>
              <a:rPr lang="pl-PL" dirty="0">
                <a:latin typeface="Klavika Condensed Light" panose="020B0506040000020004" pitchFamily="34" charset="-18"/>
              </a:rPr>
              <a:t>Główne procesy</a:t>
            </a:r>
            <a:r>
              <a:rPr lang="en-GB" dirty="0">
                <a:latin typeface="Klavika Condensed Light" panose="020B0506040000020004" pitchFamily="34" charset="-18"/>
              </a:rPr>
              <a:t>:</a:t>
            </a:r>
          </a:p>
          <a:p>
            <a:pPr marL="342900" indent="-342900">
              <a:buClr>
                <a:srgbClr val="FA1414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Klavika Condensed Light" panose="020B0506040000020004" pitchFamily="34" charset="-18"/>
              </a:rPr>
              <a:t>Obsługa klienta</a:t>
            </a:r>
            <a:endParaRPr lang="en-GB" dirty="0">
              <a:latin typeface="Klavika Condensed Light" panose="020B0506040000020004" pitchFamily="34" charset="-18"/>
            </a:endParaRPr>
          </a:p>
          <a:p>
            <a:pPr marL="342900" indent="-342900">
              <a:buClr>
                <a:srgbClr val="FA1414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Klavika Condensed Light" panose="020B0506040000020004" pitchFamily="34" charset="-18"/>
              </a:rPr>
              <a:t>IT</a:t>
            </a:r>
            <a:endParaRPr lang="pl-PL" dirty="0">
              <a:latin typeface="Klavika Condensed Light" panose="020B0506040000020004" pitchFamily="34" charset="-18"/>
            </a:endParaRPr>
          </a:p>
          <a:p>
            <a:pPr marL="342900" indent="-342900">
              <a:buClr>
                <a:srgbClr val="FA1414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Klavika Condensed Light" panose="020B0506040000020004" pitchFamily="34" charset="-18"/>
              </a:rPr>
              <a:t>HR</a:t>
            </a:r>
            <a:endParaRPr lang="en-GB" dirty="0">
              <a:latin typeface="Klavika Condensed Light" panose="020B0506040000020004" pitchFamily="34" charset="-18"/>
            </a:endParaRPr>
          </a:p>
          <a:p>
            <a:pPr marL="342900" indent="-342900">
              <a:buClr>
                <a:srgbClr val="FA1414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Klavika Condensed Light" panose="020B0506040000020004" pitchFamily="34" charset="-18"/>
              </a:rPr>
              <a:t>Finanse &amp; księgowość</a:t>
            </a:r>
            <a:endParaRPr lang="en-GB" dirty="0">
              <a:latin typeface="Klavika Condensed Light" panose="020B05060400000200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8451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800000" y="252000"/>
            <a:ext cx="924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Klavika Condensed Medium" panose="020B0506040000020004" pitchFamily="34" charset="-18"/>
              </a:rPr>
              <a:t>Rozwój branży BPO/SSC w Lublinie</a:t>
            </a: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747185"/>
              </p:ext>
            </p:extLst>
          </p:nvPr>
        </p:nvGraphicFramePr>
        <p:xfrm>
          <a:off x="6169688" y="2194241"/>
          <a:ext cx="5733819" cy="3834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6802734" y="6252991"/>
            <a:ext cx="4994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Klavika Condensed Light" panose="020B0506040000020004" pitchFamily="34" charset="-18"/>
              </a:rPr>
              <a:t>Źródło: Wydział Strategii i Przedsiębiorczości Urząd Miasta Lublin </a:t>
            </a:r>
            <a:r>
              <a:rPr lang="en-US" sz="1200" dirty="0">
                <a:latin typeface="Klavika Condensed Light" panose="020B0506040000020004" pitchFamily="34" charset="-18"/>
              </a:rPr>
              <a:t>2020/2021</a:t>
            </a:r>
            <a:endParaRPr lang="pl-PL" sz="1200" dirty="0">
              <a:latin typeface="Klavika Condensed Light" panose="020B0506040000020004" pitchFamily="34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938627" y="1522794"/>
            <a:ext cx="409038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ED1414"/>
              </a:buClr>
              <a:buFont typeface="Wingdings" panose="05000000000000000000" pitchFamily="2" charset="2"/>
              <a:buChar char="§"/>
            </a:pPr>
            <a:r>
              <a:rPr lang="pl-PL" b="1" dirty="0">
                <a:latin typeface="Klavika Condensed Light" panose="020B0506040000020004" pitchFamily="34" charset="-18"/>
              </a:rPr>
              <a:t>W ciągu ostatnich 4 lat obserwowany jest stały wzrost zatrudnienia w sektorze BPO/SSC na poziomie 10% rok do roku</a:t>
            </a:r>
          </a:p>
          <a:p>
            <a:pPr marL="285750" indent="-285750">
              <a:buClr>
                <a:srgbClr val="ED1414"/>
              </a:buClr>
              <a:buFont typeface="Wingdings" panose="05000000000000000000" pitchFamily="2" charset="2"/>
              <a:buChar char="§"/>
            </a:pPr>
            <a:endParaRPr lang="pl-PL" b="1" dirty="0">
              <a:latin typeface="Klavika Condensed Light" panose="020B0506040000020004" pitchFamily="34" charset="-18"/>
            </a:endParaRPr>
          </a:p>
          <a:p>
            <a:pPr marL="285750" indent="-285750">
              <a:buClr>
                <a:srgbClr val="ED1414"/>
              </a:buClr>
              <a:buFont typeface="Wingdings" panose="05000000000000000000" pitchFamily="2" charset="2"/>
              <a:buChar char="§"/>
            </a:pPr>
            <a:r>
              <a:rPr lang="pl-PL" b="1" dirty="0">
                <a:latin typeface="Klavika Condensed Light" panose="020B0506040000020004" pitchFamily="34" charset="-18"/>
              </a:rPr>
              <a:t>Szacuje się, że do 2025 r. zatrudnienie osiągnie ponad 8 tys. osób</a:t>
            </a:r>
          </a:p>
          <a:p>
            <a:pPr marL="285750" indent="-285750">
              <a:buClr>
                <a:srgbClr val="ED1414"/>
              </a:buClr>
              <a:buFont typeface="Wingdings" panose="05000000000000000000" pitchFamily="2" charset="2"/>
              <a:buChar char="§"/>
            </a:pPr>
            <a:endParaRPr lang="pl-PL" b="1" dirty="0">
              <a:latin typeface="Klavika Condensed Light" panose="020B0506040000020004" pitchFamily="34" charset="-18"/>
            </a:endParaRPr>
          </a:p>
          <a:p>
            <a:pPr marL="285750" indent="-285750">
              <a:buClr>
                <a:srgbClr val="ED1414"/>
              </a:buClr>
              <a:buFont typeface="Wingdings" panose="05000000000000000000" pitchFamily="2" charset="2"/>
              <a:buChar char="§"/>
            </a:pPr>
            <a:r>
              <a:rPr lang="pl-PL" b="1" dirty="0">
                <a:latin typeface="Klavika Condensed Light" panose="020B0506040000020004" pitchFamily="34" charset="-18"/>
              </a:rPr>
              <a:t>Lublin plasuje się w pierwszej 10 miast (8 miejsce przed Szczecinem, Bydgoszczą </a:t>
            </a:r>
            <a:br>
              <a:rPr lang="pl-PL" b="1" dirty="0">
                <a:latin typeface="Klavika Condensed Light" panose="020B0506040000020004" pitchFamily="34" charset="-18"/>
              </a:rPr>
            </a:br>
            <a:r>
              <a:rPr lang="pl-PL" b="1" dirty="0">
                <a:latin typeface="Klavika Condensed Light" panose="020B0506040000020004" pitchFamily="34" charset="-18"/>
              </a:rPr>
              <a:t>i Rzeszowem) pod względem liczby aktywnych centrów usług biznesowych</a:t>
            </a:r>
          </a:p>
          <a:p>
            <a:pPr marL="285750" indent="-285750">
              <a:buClr>
                <a:srgbClr val="ED1414"/>
              </a:buClr>
              <a:buFont typeface="Wingdings" panose="05000000000000000000" pitchFamily="2" charset="2"/>
              <a:buChar char="§"/>
            </a:pPr>
            <a:endParaRPr lang="pl-PL" b="1" dirty="0">
              <a:latin typeface="Klavika Condensed Light" panose="020B0506040000020004" pitchFamily="34" charset="-18"/>
            </a:endParaRPr>
          </a:p>
          <a:p>
            <a:pPr marL="285750" indent="-285750">
              <a:buClr>
                <a:srgbClr val="ED1414"/>
              </a:buClr>
              <a:buFont typeface="Wingdings" panose="05000000000000000000" pitchFamily="2" charset="2"/>
              <a:buChar char="§"/>
            </a:pPr>
            <a:r>
              <a:rPr lang="pl-PL" b="1" dirty="0">
                <a:latin typeface="Klavika Condensed Light" panose="020B0506040000020004" pitchFamily="34" charset="-18"/>
              </a:rPr>
              <a:t>Jest jednym z najbardziej perspektywicznych polskich miast pod względem lokalizacji działalności BPO/SSC</a:t>
            </a:r>
          </a:p>
        </p:txBody>
      </p:sp>
      <p:sp>
        <p:nvSpPr>
          <p:cNvPr id="9" name="Prostokąt 8"/>
          <p:cNvSpPr/>
          <p:nvPr/>
        </p:nvSpPr>
        <p:spPr>
          <a:xfrm>
            <a:off x="7195155" y="2194241"/>
            <a:ext cx="396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latin typeface="Klavika Condensed Medium" panose="020B0506040000020004" pitchFamily="34" charset="-18"/>
              </a:rPr>
              <a:t>Zatrudnienie w sektorze BPO/SSC [2010-2021]</a:t>
            </a:r>
          </a:p>
        </p:txBody>
      </p:sp>
    </p:spTree>
    <p:extLst>
      <p:ext uri="{BB962C8B-B14F-4D97-AF65-F5344CB8AC3E}">
        <p14:creationId xmlns:p14="http://schemas.microsoft.com/office/powerpoint/2010/main" val="1089551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1811000" cy="685799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1732" y="1480438"/>
            <a:ext cx="1002182" cy="48767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47659" y="1480438"/>
            <a:ext cx="1134363" cy="48767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Table 2"/>
          <p:cNvGraphicFramePr/>
          <p:nvPr>
            <p:extLst>
              <p:ext uri="{D42A27DB-BD31-4B8C-83A1-F6EECF244321}">
                <p14:modId xmlns:p14="http://schemas.microsoft.com/office/powerpoint/2010/main" val="912768461"/>
              </p:ext>
            </p:extLst>
          </p:nvPr>
        </p:nvGraphicFramePr>
        <p:xfrm>
          <a:off x="1798320" y="1233556"/>
          <a:ext cx="8868002" cy="4752982"/>
        </p:xfrm>
        <a:graphic>
          <a:graphicData uri="http://schemas.openxmlformats.org/drawingml/2006/table">
            <a:tbl>
              <a:tblPr/>
              <a:tblGrid>
                <a:gridCol w="2170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5992">
                  <a:extLst>
                    <a:ext uri="{9D8B030D-6E8A-4147-A177-3AD203B41FA5}">
                      <a16:colId xmlns:a16="http://schemas.microsoft.com/office/drawing/2014/main" val="1286711093"/>
                    </a:ext>
                  </a:extLst>
                </a:gridCol>
                <a:gridCol w="1875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5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3343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Klavika Condensed" panose="020B0506040000020004" pitchFamily="3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Firma</a:t>
                      </a:r>
                      <a:endParaRPr lang="pl-PL" sz="1800" b="1" dirty="0">
                        <a:effectLst/>
                        <a:latin typeface="Klavika Condensed" panose="020B0506040000020004" pitchFamily="34" charset="-18"/>
                        <a:ea typeface="Klavika Light" panose="02000000000000000000" pitchFamily="50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l-PL" sz="1800" b="1" i="0" kern="1200" dirty="0">
                          <a:solidFill>
                            <a:schemeClr val="tx1"/>
                          </a:solidFill>
                          <a:effectLst/>
                          <a:latin typeface="Klavika Condensed" panose="020B0506040000020004" pitchFamily="34" charset="-18"/>
                          <a:ea typeface="+mn-ea"/>
                          <a:cs typeface="+mn-cs"/>
                        </a:rPr>
                        <a:t>Obsługiwane procesy</a:t>
                      </a:r>
                      <a:endParaRPr lang="pl-PL" sz="1800" b="1" dirty="0">
                        <a:effectLst/>
                        <a:latin typeface="Klavika Condensed" panose="020B0506040000020004" pitchFamily="34" charset="-18"/>
                        <a:ea typeface="Klavika Light" panose="02000000000000000000" pitchFamily="50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Klavika Condensed" panose="020B0506040000020004" pitchFamily="34" charset="-1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Języki</a:t>
                      </a:r>
                      <a:endParaRPr lang="pl-PL" sz="1800" b="1" dirty="0">
                        <a:effectLst/>
                        <a:latin typeface="Klavika Condensed" panose="020B0506040000020004" pitchFamily="34" charset="-18"/>
                        <a:ea typeface="Klavika Light" panose="02000000000000000000" pitchFamily="50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strike="noStrike" spc="-1" dirty="0">
                          <a:solidFill>
                            <a:schemeClr val="tx1"/>
                          </a:solidFill>
                          <a:latin typeface="Klavika Condensed" panose="020B0506040000020004" pitchFamily="34" charset="-18"/>
                        </a:rPr>
                        <a:t>Liczba pracowników</a:t>
                      </a:r>
                    </a:p>
                  </a:txBody>
                  <a:tcPr marL="8207" marR="8207" marT="19666" marB="19666" anchor="ctr">
                    <a:lnL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351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Klavika Condensed" panose="020B0506040000020004" pitchFamily="3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Orange</a:t>
                      </a:r>
                      <a:endParaRPr lang="pl-PL" sz="1800" b="1" dirty="0">
                        <a:effectLst/>
                        <a:latin typeface="Klavika Condensed" panose="020B0506040000020004" pitchFamily="34" charset="-18"/>
                        <a:ea typeface="Klavika Light" panose="02000000000000000000" pitchFamily="50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Klavika Condensed" panose="020B0506040000020004" pitchFamily="3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Telekomunikacja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Klavika Condensed" panose="020B0506040000020004" pitchFamily="3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Klavika Condensed" panose="020B0506040000020004" pitchFamily="3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Usługi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Klavika Condensed" panose="020B0506040000020004" pitchFamily="3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Klavika Condensed" panose="020B0506040000020004" pitchFamily="3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finansowe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Klavika Condensed" panose="020B0506040000020004" pitchFamily="3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Klavika Condensed" panose="020B0506040000020004" pitchFamily="3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Ubezpieczenia</a:t>
                      </a:r>
                      <a:endParaRPr lang="pl-PL" sz="1400" dirty="0">
                        <a:effectLst/>
                        <a:latin typeface="Klavika Condensed" panose="020B0506040000020004" pitchFamily="34" charset="-18"/>
                        <a:ea typeface="Klavika Light" panose="02000000000000000000" pitchFamily="50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Klavika Condensed" panose="020B0506040000020004" pitchFamily="3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Polski, Angielski</a:t>
                      </a:r>
                      <a:endParaRPr lang="pl-PL" sz="1400" dirty="0">
                        <a:effectLst/>
                        <a:latin typeface="Klavika Condensed" panose="020B0506040000020004" pitchFamily="34" charset="-18"/>
                        <a:ea typeface="Klavika Light" panose="02000000000000000000" pitchFamily="50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0" strike="noStrike" spc="-1" dirty="0">
                          <a:solidFill>
                            <a:schemeClr val="tx1"/>
                          </a:solidFill>
                          <a:latin typeface="Klavika Condensed" panose="020B0506040000020004" pitchFamily="34" charset="-18"/>
                        </a:rPr>
                        <a:t>1200</a:t>
                      </a:r>
                    </a:p>
                  </a:txBody>
                  <a:tcPr marL="8207" marR="8207" marT="19666" marB="19666" anchor="ctr">
                    <a:lnL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785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Klavika Condensed" panose="020B0506040000020004" pitchFamily="3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OEX Voice </a:t>
                      </a:r>
                      <a:endParaRPr lang="pl-PL" sz="1800" b="1" dirty="0">
                        <a:effectLst/>
                        <a:latin typeface="Klavika Condensed" panose="020B0506040000020004" pitchFamily="34" charset="-18"/>
                        <a:ea typeface="Klavika Light" panose="02000000000000000000" pitchFamily="50" charset="0"/>
                        <a:cs typeface="Tahoma" panose="020B0604030504040204" pitchFamily="34" charset="0"/>
                      </a:endParaRPr>
                    </a:p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l-PL" sz="1800" b="1" dirty="0" err="1">
                          <a:solidFill>
                            <a:srgbClr val="000000"/>
                          </a:solidFill>
                          <a:effectLst/>
                          <a:latin typeface="Klavika Condensed" panose="020B0506040000020004" pitchFamily="3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Contact</a:t>
                      </a:r>
                      <a:r>
                        <a:rPr lang="pl-PL" sz="1800" b="1" baseline="0" dirty="0">
                          <a:solidFill>
                            <a:srgbClr val="000000"/>
                          </a:solidFill>
                          <a:effectLst/>
                          <a:latin typeface="Klavika Condensed" panose="020B0506040000020004" pitchFamily="3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Center</a:t>
                      </a:r>
                      <a:endParaRPr lang="pl-PL" sz="1800" b="1" dirty="0">
                        <a:effectLst/>
                        <a:latin typeface="Klavika Condensed" panose="020B0506040000020004" pitchFamily="34" charset="-18"/>
                        <a:ea typeface="Klavika Light" panose="02000000000000000000" pitchFamily="50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Klavika Condensed" panose="020B0506040000020004" pitchFamily="3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FMGC, Turystyka, Handel detaliczny, Motoryzacja, Branża medyczna, Ubezpieczenia, Finanse</a:t>
                      </a:r>
                      <a:endParaRPr lang="pl-PL" sz="1400" dirty="0">
                        <a:effectLst/>
                        <a:latin typeface="Klavika Condensed" panose="020B0506040000020004" pitchFamily="34" charset="-18"/>
                        <a:ea typeface="Klavika Light" panose="02000000000000000000" pitchFamily="50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Klavika Condensed" panose="020B0506040000020004" pitchFamily="3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Polski, Angielski, niemiecki, Francuski, Hiszpański</a:t>
                      </a:r>
                      <a:endParaRPr lang="pl-PL" sz="1400" dirty="0">
                        <a:effectLst/>
                        <a:latin typeface="Klavika Condensed" panose="020B0506040000020004" pitchFamily="34" charset="-18"/>
                        <a:ea typeface="Klavika Light" panose="02000000000000000000" pitchFamily="50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0" strike="noStrike" spc="-1" dirty="0">
                          <a:solidFill>
                            <a:schemeClr val="tx1"/>
                          </a:solidFill>
                          <a:latin typeface="Klavika Condensed" panose="020B0506040000020004" pitchFamily="34" charset="-18"/>
                        </a:rPr>
                        <a:t>660</a:t>
                      </a:r>
                    </a:p>
                  </a:txBody>
                  <a:tcPr marL="8207" marR="8207" marT="19666" marB="19666" anchor="ctr">
                    <a:lnL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3401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Klavika Condensed" panose="020B0506040000020004" pitchFamily="3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Concentrix</a:t>
                      </a:r>
                      <a:endParaRPr lang="pl-PL" sz="1800" b="1" dirty="0">
                        <a:effectLst/>
                        <a:latin typeface="Klavika Condensed" panose="020B0506040000020004" pitchFamily="34" charset="-18"/>
                        <a:ea typeface="Klavika Light" panose="02000000000000000000" pitchFamily="50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Klavika Condensed" panose="020B0506040000020004" pitchFamily="3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Motoryzacja, Bankowość i usługi finansowe, Elektronika użytkowa, Energetyka i sektor publiczny, Handel detaliczny, Turystyka</a:t>
                      </a:r>
                      <a:endParaRPr lang="pl-PL" sz="1400" dirty="0">
                        <a:effectLst/>
                        <a:latin typeface="Klavika Condensed" panose="020B0506040000020004" pitchFamily="34" charset="-18"/>
                        <a:ea typeface="Klavika Light" panose="02000000000000000000" pitchFamily="50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Klavika Condensed" panose="020B0506040000020004" pitchFamily="3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Polski, Angielski, Niemiecki, Francuski</a:t>
                      </a:r>
                      <a:endParaRPr lang="pl-PL" sz="1400" dirty="0">
                        <a:effectLst/>
                        <a:latin typeface="Klavika Condensed" panose="020B0506040000020004" pitchFamily="34" charset="-18"/>
                        <a:ea typeface="Klavika Light" panose="02000000000000000000" pitchFamily="50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0" strike="noStrike" spc="-1" dirty="0">
                          <a:solidFill>
                            <a:schemeClr val="tx1"/>
                          </a:solidFill>
                          <a:latin typeface="Klavika Condensed" panose="020B0506040000020004" pitchFamily="34" charset="-18"/>
                        </a:rPr>
                        <a:t>620</a:t>
                      </a:r>
                    </a:p>
                  </a:txBody>
                  <a:tcPr marL="8207" marR="8207" marT="19666" marB="19666" anchor="ctr">
                    <a:lnL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0051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l-PL" sz="1800" b="1" dirty="0" err="1">
                          <a:solidFill>
                            <a:srgbClr val="000000"/>
                          </a:solidFill>
                          <a:effectLst/>
                          <a:latin typeface="Klavika Condensed" panose="020B0506040000020004" pitchFamily="3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Genpact</a:t>
                      </a:r>
                      <a:endParaRPr lang="pl-PL" sz="1800" b="1" dirty="0">
                        <a:effectLst/>
                        <a:latin typeface="Klavika Condensed" panose="020B0506040000020004" pitchFamily="34" charset="-18"/>
                        <a:ea typeface="Klavika Light" panose="02000000000000000000" pitchFamily="50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Klavika Condensed" panose="020B0506040000020004" pitchFamily="3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Opieka zdrowotna, Dobra konsumpcyjne, Ubezpieczenia, Hotelarstwo, Motoryzacja, Bankowość</a:t>
                      </a:r>
                      <a:endParaRPr lang="pl-PL" sz="1400" dirty="0">
                        <a:effectLst/>
                        <a:latin typeface="Klavika Condensed" panose="020B0506040000020004" pitchFamily="34" charset="-18"/>
                        <a:ea typeface="Klavika Light" panose="02000000000000000000" pitchFamily="50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Klavika Condensed" panose="020B0506040000020004" pitchFamily="3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Polski, Angielski, Rosyjski</a:t>
                      </a:r>
                      <a:endParaRPr lang="pl-PL" sz="1400" dirty="0">
                        <a:effectLst/>
                        <a:latin typeface="Klavika Condensed" panose="020B0506040000020004" pitchFamily="34" charset="-18"/>
                        <a:ea typeface="Klavika Light" panose="02000000000000000000" pitchFamily="50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0" strike="noStrike" spc="-1" dirty="0">
                          <a:solidFill>
                            <a:schemeClr val="tx1"/>
                          </a:solidFill>
                          <a:latin typeface="Klavika Condensed" panose="020B0506040000020004" pitchFamily="34" charset="-18"/>
                        </a:rPr>
                        <a:t>280</a:t>
                      </a:r>
                    </a:p>
                  </a:txBody>
                  <a:tcPr marL="8207" marR="8207" marT="19666" marB="19666" anchor="ctr">
                    <a:lnL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0051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l-PL" sz="1800" b="1" dirty="0" err="1">
                          <a:effectLst/>
                          <a:latin typeface="Klavika Condensed" panose="020B0506040000020004" pitchFamily="34" charset="-18"/>
                          <a:ea typeface="Klavika Light" panose="02000000000000000000" pitchFamily="50" charset="0"/>
                          <a:cs typeface="Tahoma" panose="020B0604030504040204" pitchFamily="34" charset="0"/>
                        </a:rPr>
                        <a:t>Capgemini</a:t>
                      </a:r>
                      <a:endParaRPr lang="pl-PL" sz="1800" b="1" dirty="0">
                        <a:effectLst/>
                        <a:latin typeface="Klavika Condensed" panose="020B0506040000020004" pitchFamily="34" charset="-18"/>
                        <a:ea typeface="Klavika Light" panose="02000000000000000000" pitchFamily="50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Klavika Condensed" panose="020B0506040000020004" pitchFamily="34" charset="-18"/>
                          <a:ea typeface="Klavika Light" panose="02000000000000000000" pitchFamily="50" charset="0"/>
                          <a:cs typeface="Tahoma" panose="020B0604030504040204" pitchFamily="34" charset="0"/>
                        </a:rPr>
                        <a:t>IT, Dobra konsumpcyjne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Klavika Condensed" panose="020B0506040000020004" pitchFamily="34" charset="-18"/>
                          <a:ea typeface="Klavika Light" panose="02000000000000000000" pitchFamily="50" charset="0"/>
                          <a:cs typeface="Tahoma" panose="020B0604030504040204" pitchFamily="34" charset="0"/>
                        </a:rPr>
                        <a:t>Polski, Angielski, Francuski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0" strike="noStrike" spc="-1" dirty="0">
                          <a:solidFill>
                            <a:schemeClr val="tx1"/>
                          </a:solidFill>
                          <a:latin typeface="Klavika Condensed" panose="020B0506040000020004" pitchFamily="34" charset="-18"/>
                        </a:rPr>
                        <a:t>100</a:t>
                      </a:r>
                    </a:p>
                  </a:txBody>
                  <a:tcPr marL="8207" marR="8207" marT="19666" marB="19666" anchor="ctr">
                    <a:lnL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14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8427"/>
                  </a:ext>
                </a:extLst>
              </a:tr>
            </a:tbl>
          </a:graphicData>
        </a:graphic>
      </p:graphicFrame>
      <p:sp>
        <p:nvSpPr>
          <p:cNvPr id="24" name="pole tekstowe 23"/>
          <p:cNvSpPr txBox="1"/>
          <p:nvPr/>
        </p:nvSpPr>
        <p:spPr>
          <a:xfrm>
            <a:off x="1800000" y="252000"/>
            <a:ext cx="7009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Klavika Condensed Medium" panose="020B0506040000020004" pitchFamily="34" charset="-18"/>
              </a:rPr>
              <a:t>Potencjał ludzki na przykładzie firm z BSS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798320" y="6106320"/>
            <a:ext cx="6798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Klavika Condensed Light" panose="020B0506040000020004" pitchFamily="34" charset="-18"/>
              </a:rPr>
              <a:t>Źródło: Wydział Strategii i Przedsiębiorczości Urząd Miasta Lublin </a:t>
            </a:r>
            <a:r>
              <a:rPr lang="en-US" sz="1200" dirty="0">
                <a:latin typeface="Klavika Condensed Light" panose="020B0506040000020004" pitchFamily="34" charset="-18"/>
              </a:rPr>
              <a:t>2020/2021</a:t>
            </a:r>
            <a:endParaRPr lang="pl-PL" sz="1200" dirty="0">
              <a:latin typeface="Klavika Condensed Light" panose="020B05060400000200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97007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379"/>
            <a:ext cx="12195177" cy="685621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908099" y="670759"/>
            <a:ext cx="46464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latin typeface="Klavika Condensed Medium" panose="020B0506040000020004" pitchFamily="34" charset="-18"/>
              </a:rPr>
              <a:t>Lubelska </a:t>
            </a:r>
            <a:br>
              <a:rPr lang="pl-PL" sz="5400" b="1" dirty="0">
                <a:latin typeface="Klavika Condensed Medium" panose="020B0506040000020004" pitchFamily="34" charset="-18"/>
              </a:rPr>
            </a:br>
            <a:r>
              <a:rPr lang="pl-PL" sz="5400" b="1" dirty="0">
                <a:latin typeface="Klavika Condensed Medium" panose="020B0506040000020004" pitchFamily="34" charset="-18"/>
              </a:rPr>
              <a:t>Wyżyna IT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178116" y="3223328"/>
            <a:ext cx="47906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Klavika Condensed" panose="020B0506040000020004" pitchFamily="34" charset="-18"/>
              </a:rPr>
              <a:t>Lubelska Wyżyna IT to inicjatywa Miasta Lublin wspierająca rozwój branży IT 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Klavika Condensed" panose="020B0506040000020004" pitchFamily="34" charset="-18"/>
              </a:rPr>
              <a:t>Program powstał w 2012 roku w odpowiedzi na zapotrzebowanie ze strony branży IT oraz środowiska akademickiego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Klavika Condensed" panose="020B0506040000020004" pitchFamily="34" charset="-18"/>
              </a:rPr>
              <a:t>Projekt oparty jest na współpracy biznesu, nauki, społeczeństwa, samorządu oraz instytucji otoczenia biznesu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1600" dirty="0">
                <a:latin typeface="Klavika Condensed" panose="020B0506040000020004" pitchFamily="34" charset="-18"/>
              </a:rPr>
              <a:t>Lubelski sektor ICT jest zasilany przez duże korporacje, średnie </a:t>
            </a:r>
            <a:br>
              <a:rPr lang="pl-PL" sz="1600" dirty="0">
                <a:latin typeface="Klavika Condensed" panose="020B0506040000020004" pitchFamily="34" charset="-18"/>
              </a:rPr>
            </a:br>
            <a:r>
              <a:rPr lang="pl-PL" sz="1600" dirty="0">
                <a:latin typeface="Klavika Condensed" panose="020B0506040000020004" pitchFamily="34" charset="-18"/>
              </a:rPr>
              <a:t>i małe przedsiębiorstwa oraz start-</a:t>
            </a:r>
            <a:r>
              <a:rPr lang="pl-PL" sz="1600" dirty="0" err="1">
                <a:latin typeface="Klavika Condensed" panose="020B0506040000020004" pitchFamily="34" charset="-18"/>
              </a:rPr>
              <a:t>upy</a:t>
            </a:r>
            <a:endParaRPr lang="pl-PL" sz="1600" dirty="0">
              <a:latin typeface="Klavika Condensed" panose="020B0506040000020004" pitchFamily="34" charset="-18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402848" y="470704"/>
            <a:ext cx="2058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  <a:latin typeface="Klavika Condensed Medium" panose="020B0506040000020004" pitchFamily="34" charset="-18"/>
              </a:rPr>
              <a:t>WSPÓŁPRACA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2649903" y="916178"/>
            <a:ext cx="1564711" cy="366595"/>
            <a:chOff x="371995" y="14006"/>
            <a:chExt cx="1398054" cy="366595"/>
          </a:xfrm>
        </p:grpSpPr>
        <p:sp>
          <p:nvSpPr>
            <p:cNvPr id="32" name="Prostokąt zaokrąglony 31"/>
            <p:cNvSpPr/>
            <p:nvPr/>
          </p:nvSpPr>
          <p:spPr>
            <a:xfrm>
              <a:off x="371995" y="14006"/>
              <a:ext cx="1398054" cy="3665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pole tekstowe 32"/>
            <p:cNvSpPr txBox="1"/>
            <p:nvPr/>
          </p:nvSpPr>
          <p:spPr>
            <a:xfrm>
              <a:off x="382732" y="24743"/>
              <a:ext cx="1376580" cy="3451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kern="1200" dirty="0">
                  <a:latin typeface="Klavika Condensed" panose="020B0506040000020004" pitchFamily="34" charset="-18"/>
                </a:rPr>
                <a:t>administracja publiczna</a:t>
              </a:r>
              <a:endParaRPr lang="en-GB" sz="1400" kern="1200" noProof="0" dirty="0">
                <a:latin typeface="Klavika Condensed" panose="020B0506040000020004" pitchFamily="34" charset="-18"/>
              </a:endParaRPr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3689634" y="1270106"/>
            <a:ext cx="128308" cy="381785"/>
            <a:chOff x="1358893" y="358435"/>
            <a:chExt cx="128308" cy="381785"/>
          </a:xfrm>
          <a:solidFill>
            <a:srgbClr val="FF0000"/>
          </a:solidFill>
        </p:grpSpPr>
        <p:sp>
          <p:nvSpPr>
            <p:cNvPr id="30" name="Strzałka w lewo i prawo 29"/>
            <p:cNvSpPr/>
            <p:nvPr/>
          </p:nvSpPr>
          <p:spPr>
            <a:xfrm rot="2700000">
              <a:off x="1232154" y="485174"/>
              <a:ext cx="381785" cy="128308"/>
            </a:xfrm>
            <a:prstGeom prst="leftRightArrow">
              <a:avLst>
                <a:gd name="adj1" fmla="val 60000"/>
                <a:gd name="adj2" fmla="val 50000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Strzałka w lewo i prawo 6"/>
            <p:cNvSpPr txBox="1"/>
            <p:nvPr/>
          </p:nvSpPr>
          <p:spPr>
            <a:xfrm rot="2700000">
              <a:off x="1270646" y="510836"/>
              <a:ext cx="304801" cy="76984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500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3739217" y="1629726"/>
            <a:ext cx="1007840" cy="366595"/>
            <a:chOff x="1408476" y="718055"/>
            <a:chExt cx="733190" cy="366595"/>
          </a:xfrm>
        </p:grpSpPr>
        <p:sp>
          <p:nvSpPr>
            <p:cNvPr id="28" name="Prostokąt zaokrąglony 27"/>
            <p:cNvSpPr/>
            <p:nvPr/>
          </p:nvSpPr>
          <p:spPr>
            <a:xfrm>
              <a:off x="1408476" y="718055"/>
              <a:ext cx="733190" cy="3665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pole tekstowe 28"/>
            <p:cNvSpPr txBox="1"/>
            <p:nvPr/>
          </p:nvSpPr>
          <p:spPr>
            <a:xfrm>
              <a:off x="1419213" y="728792"/>
              <a:ext cx="711716" cy="3451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0" i="0" kern="1200" noProof="0" dirty="0">
                  <a:latin typeface="Klavika Condensed" panose="020B0506040000020004" pitchFamily="34" charset="-18"/>
                </a:rPr>
                <a:t>społeczeństwo</a:t>
              </a:r>
              <a:endParaRPr lang="en-GB" sz="1400" b="0" kern="1200" noProof="0" dirty="0">
                <a:latin typeface="Klavika Condensed" panose="020B0506040000020004" pitchFamily="34" charset="-18"/>
              </a:endParaRP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3562895" y="2100894"/>
            <a:ext cx="381785" cy="128308"/>
            <a:chOff x="1232154" y="1189223"/>
            <a:chExt cx="381785" cy="128308"/>
          </a:xfrm>
          <a:solidFill>
            <a:srgbClr val="FF0000"/>
          </a:solidFill>
        </p:grpSpPr>
        <p:sp>
          <p:nvSpPr>
            <p:cNvPr id="26" name="Strzałka w lewo i prawo 25"/>
            <p:cNvSpPr/>
            <p:nvPr/>
          </p:nvSpPr>
          <p:spPr>
            <a:xfrm rot="8100000">
              <a:off x="1232154" y="1189223"/>
              <a:ext cx="381785" cy="128308"/>
            </a:xfrm>
            <a:prstGeom prst="left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Strzałka w lewo i prawo 10"/>
            <p:cNvSpPr txBox="1"/>
            <p:nvPr/>
          </p:nvSpPr>
          <p:spPr>
            <a:xfrm rot="18900000">
              <a:off x="1270646" y="1214885"/>
              <a:ext cx="304801" cy="769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500" kern="1200"/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3035168" y="2333775"/>
            <a:ext cx="733190" cy="366595"/>
            <a:chOff x="704427" y="1422104"/>
            <a:chExt cx="733190" cy="366595"/>
          </a:xfrm>
        </p:grpSpPr>
        <p:sp>
          <p:nvSpPr>
            <p:cNvPr id="24" name="Prostokąt zaokrąglony 23"/>
            <p:cNvSpPr/>
            <p:nvPr/>
          </p:nvSpPr>
          <p:spPr>
            <a:xfrm>
              <a:off x="704427" y="1422104"/>
              <a:ext cx="733190" cy="3665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pole tekstowe 24"/>
            <p:cNvSpPr txBox="1"/>
            <p:nvPr/>
          </p:nvSpPr>
          <p:spPr>
            <a:xfrm>
              <a:off x="715164" y="1432841"/>
              <a:ext cx="711716" cy="3451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kern="1200" dirty="0">
                  <a:latin typeface="Klavika Condensed" panose="020B0506040000020004" pitchFamily="34" charset="-18"/>
                </a:rPr>
                <a:t>biznes</a:t>
              </a: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2985585" y="1974155"/>
            <a:ext cx="128308" cy="381785"/>
            <a:chOff x="654844" y="1062484"/>
            <a:chExt cx="128308" cy="381785"/>
          </a:xfrm>
          <a:solidFill>
            <a:srgbClr val="FF0000"/>
          </a:solidFill>
        </p:grpSpPr>
        <p:sp>
          <p:nvSpPr>
            <p:cNvPr id="22" name="Strzałka w lewo i prawo 21"/>
            <p:cNvSpPr/>
            <p:nvPr/>
          </p:nvSpPr>
          <p:spPr>
            <a:xfrm rot="13500000">
              <a:off x="528105" y="1189223"/>
              <a:ext cx="381785" cy="128308"/>
            </a:xfrm>
            <a:prstGeom prst="leftRightArrow">
              <a:avLst>
                <a:gd name="adj1" fmla="val 60000"/>
                <a:gd name="adj2" fmla="val 50000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Strzałka w lewo i prawo 14"/>
            <p:cNvSpPr txBox="1"/>
            <p:nvPr/>
          </p:nvSpPr>
          <p:spPr>
            <a:xfrm rot="24300000">
              <a:off x="566597" y="1214885"/>
              <a:ext cx="304801" cy="76984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500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2331119" y="1629726"/>
            <a:ext cx="733190" cy="366595"/>
            <a:chOff x="378" y="718055"/>
            <a:chExt cx="733190" cy="366595"/>
          </a:xfrm>
        </p:grpSpPr>
        <p:sp>
          <p:nvSpPr>
            <p:cNvPr id="20" name="Prostokąt zaokrąglony 19"/>
            <p:cNvSpPr/>
            <p:nvPr/>
          </p:nvSpPr>
          <p:spPr>
            <a:xfrm>
              <a:off x="378" y="718055"/>
              <a:ext cx="733190" cy="3665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pole tekstowe 20"/>
            <p:cNvSpPr txBox="1"/>
            <p:nvPr/>
          </p:nvSpPr>
          <p:spPr>
            <a:xfrm>
              <a:off x="11115" y="728792"/>
              <a:ext cx="711716" cy="3451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kern="1200" dirty="0">
                  <a:latin typeface="Klavika Condensed" panose="020B0506040000020004" pitchFamily="34" charset="-18"/>
                </a:rPr>
                <a:t>nauka</a:t>
              </a:r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2858846" y="1396845"/>
            <a:ext cx="381785" cy="128308"/>
            <a:chOff x="528105" y="485174"/>
            <a:chExt cx="381785" cy="128308"/>
          </a:xfrm>
          <a:solidFill>
            <a:srgbClr val="FF0000"/>
          </a:solidFill>
        </p:grpSpPr>
        <p:sp>
          <p:nvSpPr>
            <p:cNvPr id="18" name="Strzałka w lewo i prawo 17"/>
            <p:cNvSpPr/>
            <p:nvPr/>
          </p:nvSpPr>
          <p:spPr>
            <a:xfrm rot="18900000">
              <a:off x="528105" y="485174"/>
              <a:ext cx="381785" cy="128308"/>
            </a:xfrm>
            <a:prstGeom prst="leftRightArrow">
              <a:avLst>
                <a:gd name="adj1" fmla="val 60000"/>
                <a:gd name="adj2" fmla="val 50000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Strzałka w lewo i prawo 18"/>
            <p:cNvSpPr txBox="1"/>
            <p:nvPr/>
          </p:nvSpPr>
          <p:spPr>
            <a:xfrm rot="18900000">
              <a:off x="566597" y="510836"/>
              <a:ext cx="304801" cy="76984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500" kern="12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34" name="Obraz 3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67154" cy="685859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132" y="3223328"/>
            <a:ext cx="5467681" cy="263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18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33"/>
            <a:ext cx="12195177" cy="685621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816961" y="597543"/>
            <a:ext cx="4771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Klavika Condensed Medium" panose="020B0506040000020004" pitchFamily="34" charset="-18"/>
              </a:rPr>
              <a:t>Rozwój</a:t>
            </a:r>
            <a:r>
              <a:rPr lang="en-US" sz="4000" b="1" dirty="0">
                <a:latin typeface="Klavika Condensed Medium" panose="020B0506040000020004" pitchFamily="34" charset="-18"/>
              </a:rPr>
              <a:t> </a:t>
            </a:r>
            <a:br>
              <a:rPr lang="en-US" sz="4000" b="1" dirty="0">
                <a:latin typeface="Klavika Condensed Medium" panose="020B0506040000020004" pitchFamily="34" charset="-18"/>
              </a:rPr>
            </a:br>
            <a:r>
              <a:rPr lang="en-US" sz="4000" b="1" dirty="0" err="1">
                <a:latin typeface="Klavika Condensed Medium" panose="020B0506040000020004" pitchFamily="34" charset="-18"/>
              </a:rPr>
              <a:t>Lubelskiej</a:t>
            </a:r>
            <a:r>
              <a:rPr lang="en-US" sz="4000" b="1" dirty="0">
                <a:latin typeface="Klavika Condensed Medium" panose="020B0506040000020004" pitchFamily="34" charset="-18"/>
              </a:rPr>
              <a:t> </a:t>
            </a:r>
            <a:r>
              <a:rPr lang="en-US" sz="4000" b="1" dirty="0" err="1">
                <a:latin typeface="Klavika Condensed Medium" panose="020B0506040000020004" pitchFamily="34" charset="-18"/>
              </a:rPr>
              <a:t>Wyżyny</a:t>
            </a:r>
            <a:r>
              <a:rPr lang="en-US" sz="4000" b="1" dirty="0">
                <a:latin typeface="Klavika Condensed Medium" panose="020B0506040000020004" pitchFamily="34" charset="-18"/>
              </a:rPr>
              <a:t> IT 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7188910" y="5944386"/>
            <a:ext cx="96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latin typeface="Klavika Condensed" panose="020B0506040000020004" pitchFamily="34" charset="-18"/>
              </a:rPr>
              <a:t>ok. 650</a:t>
            </a:r>
          </a:p>
        </p:txBody>
      </p:sp>
      <p:pic>
        <p:nvPicPr>
          <p:cNvPr id="30" name="Obraz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131" y="4550859"/>
            <a:ext cx="2749079" cy="1167909"/>
          </a:xfrm>
          <a:prstGeom prst="rect">
            <a:avLst/>
          </a:prstGeom>
        </p:spPr>
      </p:pic>
      <p:sp>
        <p:nvSpPr>
          <p:cNvPr id="31" name="pole tekstowe 30"/>
          <p:cNvSpPr txBox="1"/>
          <p:nvPr/>
        </p:nvSpPr>
        <p:spPr>
          <a:xfrm>
            <a:off x="8699367" y="5935705"/>
            <a:ext cx="1863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latin typeface="Klavika Condensed" panose="020B0506040000020004" pitchFamily="34" charset="-18"/>
              </a:rPr>
              <a:t>powyżej 2500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7188909" y="5662029"/>
            <a:ext cx="997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Klavika Condensed" panose="020B0506040000020004" pitchFamily="34" charset="-18"/>
              </a:rPr>
              <a:t>2011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8802849" y="5637981"/>
            <a:ext cx="997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Klavika Condensed" panose="020B0506040000020004" pitchFamily="34" charset="-18"/>
              </a:rPr>
              <a:t>2020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8124834" y="4099988"/>
            <a:ext cx="1506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  <a:latin typeface="Klavika Condensed Medium" panose="020B0506040000020004" pitchFamily="34" charset="-18"/>
              </a:rPr>
              <a:t>Firmy IT</a:t>
            </a:r>
          </a:p>
        </p:txBody>
      </p:sp>
      <p:pic>
        <p:nvPicPr>
          <p:cNvPr id="47" name="Obraz 4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7649" y="1543423"/>
            <a:ext cx="2661246" cy="1215103"/>
          </a:xfrm>
          <a:prstGeom prst="rect">
            <a:avLst/>
          </a:prstGeom>
        </p:spPr>
      </p:pic>
      <p:sp>
        <p:nvSpPr>
          <p:cNvPr id="48" name="pole tekstowe 47"/>
          <p:cNvSpPr txBox="1"/>
          <p:nvPr/>
        </p:nvSpPr>
        <p:spPr>
          <a:xfrm>
            <a:off x="6861821" y="914117"/>
            <a:ext cx="3262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  <a:latin typeface="Klavika Condensed Medium" panose="020B0506040000020004" pitchFamily="34" charset="-18"/>
              </a:rPr>
              <a:t>Liczba osób pracujących w firmach IT </a:t>
            </a:r>
            <a:r>
              <a:rPr lang="pl-PL" sz="1200" dirty="0">
                <a:solidFill>
                  <a:srgbClr val="FF0000"/>
                </a:solidFill>
                <a:latin typeface="Klavika Condensed Medium" panose="020B0506040000020004" pitchFamily="34" charset="-18"/>
              </a:rPr>
              <a:t>zatrudniających powyżej 10 pracowników</a:t>
            </a:r>
          </a:p>
        </p:txBody>
      </p:sp>
      <p:sp>
        <p:nvSpPr>
          <p:cNvPr id="49" name="pole tekstowe 48"/>
          <p:cNvSpPr txBox="1"/>
          <p:nvPr/>
        </p:nvSpPr>
        <p:spPr>
          <a:xfrm>
            <a:off x="7188909" y="3003897"/>
            <a:ext cx="1353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latin typeface="Klavika Condensed" panose="020B0506040000020004" pitchFamily="34" charset="-18"/>
              </a:rPr>
              <a:t>ok. 1,500</a:t>
            </a:r>
          </a:p>
        </p:txBody>
      </p:sp>
      <p:sp>
        <p:nvSpPr>
          <p:cNvPr id="50" name="pole tekstowe 49"/>
          <p:cNvSpPr txBox="1"/>
          <p:nvPr/>
        </p:nvSpPr>
        <p:spPr>
          <a:xfrm>
            <a:off x="8638356" y="2999605"/>
            <a:ext cx="1353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latin typeface="Klavika Condensed" panose="020B0506040000020004" pitchFamily="34" charset="-18"/>
              </a:rPr>
              <a:t>ok. 6,000</a:t>
            </a:r>
          </a:p>
        </p:txBody>
      </p:sp>
      <p:sp>
        <p:nvSpPr>
          <p:cNvPr id="51" name="pole tekstowe 50"/>
          <p:cNvSpPr txBox="1"/>
          <p:nvPr/>
        </p:nvSpPr>
        <p:spPr>
          <a:xfrm>
            <a:off x="7168223" y="2578736"/>
            <a:ext cx="997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Klavika Condensed" panose="020B0506040000020004" pitchFamily="34" charset="-18"/>
              </a:rPr>
              <a:t>2011</a:t>
            </a:r>
          </a:p>
        </p:txBody>
      </p:sp>
      <p:sp>
        <p:nvSpPr>
          <p:cNvPr id="52" name="pole tekstowe 51"/>
          <p:cNvSpPr txBox="1"/>
          <p:nvPr/>
        </p:nvSpPr>
        <p:spPr>
          <a:xfrm>
            <a:off x="8633697" y="2571810"/>
            <a:ext cx="997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Klavika Condensed" panose="020B0506040000020004" pitchFamily="34" charset="-18"/>
              </a:rPr>
              <a:t>2021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60" y="2647982"/>
            <a:ext cx="5697445" cy="3424529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704603" y="2710405"/>
            <a:ext cx="3738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latin typeface="Klavika Condensed Medium" panose="020B0506040000020004" pitchFamily="34" charset="-18"/>
              </a:rPr>
              <a:t>Zatrudnienie w sektorze ICT/IT [2010-2021]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673608" y="6144440"/>
            <a:ext cx="6798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Klavika Condensed Light" panose="020B0506040000020004" pitchFamily="34" charset="-18"/>
              </a:rPr>
              <a:t>Źródło: Wydział Strategii i Przedsiębiorczości Urząd Miasta Lublin </a:t>
            </a:r>
            <a:r>
              <a:rPr lang="en-US" sz="1200" dirty="0">
                <a:latin typeface="Klavika Condensed Light" panose="020B0506040000020004" pitchFamily="34" charset="-18"/>
              </a:rPr>
              <a:t>2020/2021</a:t>
            </a:r>
            <a:endParaRPr lang="pl-PL" sz="1200" dirty="0">
              <a:latin typeface="Klavika Condensed Light" panose="020B05060400000200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79605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6475"/>
            <a:chOff x="0" y="0"/>
            <a:chExt cx="12192000" cy="685647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5265420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523"/>
              <a:ext cx="12192000" cy="6854952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pole tekstowe 46"/>
          <p:cNvSpPr txBox="1"/>
          <p:nvPr/>
        </p:nvSpPr>
        <p:spPr>
          <a:xfrm>
            <a:off x="5562600" y="3341924"/>
            <a:ext cx="1295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Klavika Condensed Medium" panose="020B0506040000020004" pitchFamily="34" charset="-18"/>
              </a:rPr>
              <a:t>6</a:t>
            </a:r>
            <a:r>
              <a:rPr lang="pl-PL" sz="2800" b="1" dirty="0">
                <a:latin typeface="Klavika Condensed Medium" panose="020B0506040000020004" pitchFamily="34" charset="-18"/>
              </a:rPr>
              <a:t>4 977</a:t>
            </a:r>
            <a:endParaRPr lang="en-GB" sz="2800" b="1" dirty="0">
              <a:latin typeface="Klavika Condensed Medium" panose="020B0506040000020004" pitchFamily="34" charset="-18"/>
            </a:endParaRPr>
          </a:p>
          <a:p>
            <a:pPr algn="ctr"/>
            <a:r>
              <a:rPr lang="pl-PL" dirty="0">
                <a:latin typeface="Klavika Condensed Medium" panose="020B0506040000020004" pitchFamily="34" charset="-18"/>
              </a:rPr>
              <a:t>studentów</a:t>
            </a:r>
            <a:endParaRPr lang="en-GB" dirty="0">
              <a:latin typeface="Klavika Condensed Medium" panose="020B0506040000020004" pitchFamily="34" charset="-18"/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7315199" y="3316882"/>
            <a:ext cx="22097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Klavika Condensed Medium" panose="020B0506040000020004" pitchFamily="34" charset="-18"/>
              </a:rPr>
              <a:t>1</a:t>
            </a:r>
            <a:r>
              <a:rPr lang="pl-PL" sz="2800" b="1" dirty="0">
                <a:latin typeface="Klavika Condensed Medium" panose="020B0506040000020004" pitchFamily="34" charset="-18"/>
              </a:rPr>
              <a:t>7 094</a:t>
            </a:r>
            <a:endParaRPr lang="pl-PL" sz="2400" dirty="0">
              <a:latin typeface="Klavika Condensed Medium" panose="020B0506040000020004" pitchFamily="34" charset="-18"/>
            </a:endParaRPr>
          </a:p>
          <a:p>
            <a:pPr algn="ctr"/>
            <a:r>
              <a:rPr lang="pl-PL" dirty="0">
                <a:latin typeface="Klavika Condensed Medium" panose="020B0506040000020004" pitchFamily="34" charset="-18"/>
              </a:rPr>
              <a:t>absolwentów rocznie</a:t>
            </a:r>
            <a:endParaRPr lang="en-GB" sz="3600" b="1" dirty="0">
              <a:latin typeface="Klavika Condensed Medium" panose="020B0506040000020004" pitchFamily="34" charset="-18"/>
            </a:endParaRPr>
          </a:p>
        </p:txBody>
      </p:sp>
      <p:sp>
        <p:nvSpPr>
          <p:cNvPr id="50" name="pole tekstowe 49"/>
          <p:cNvSpPr txBox="1"/>
          <p:nvPr/>
        </p:nvSpPr>
        <p:spPr>
          <a:xfrm>
            <a:off x="7168896" y="4614397"/>
            <a:ext cx="6595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Klavika Condensed Light" panose="020B0506040000020004" pitchFamily="34" charset="-18"/>
              </a:rPr>
              <a:t>Kluczowe dane dla sektora BPO/SSC</a:t>
            </a:r>
            <a:r>
              <a:rPr lang="en-US" b="1" dirty="0">
                <a:latin typeface="Klavika Condensed Light" panose="020B0506040000020004" pitchFamily="34" charset="-18"/>
              </a:rPr>
              <a:t>:</a:t>
            </a:r>
          </a:p>
          <a:p>
            <a:endParaRPr lang="en-US" dirty="0">
              <a:latin typeface="Klavika Condensed Light" panose="020B0506040000020004" pitchFamily="34" charset="-18"/>
            </a:endParaRPr>
          </a:p>
          <a:p>
            <a:pPr marL="285750" indent="-285750">
              <a:buClr>
                <a:srgbClr val="ED1414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Klavika Condensed Light" panose="020B0506040000020004" pitchFamily="34" charset="-18"/>
              </a:rPr>
              <a:t>6 996 studentów, 1 890 absolwentów - kierunki ekonomiczne</a:t>
            </a:r>
          </a:p>
          <a:p>
            <a:pPr marL="285750" indent="-285750">
              <a:buClr>
                <a:srgbClr val="ED1414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Klavika Condensed Light" panose="020B0506040000020004" pitchFamily="34" charset="-18"/>
              </a:rPr>
              <a:t>2 747 studentów, 669 absolwentów - kursy lingwistyczne</a:t>
            </a:r>
          </a:p>
          <a:p>
            <a:pPr marL="285750" indent="-285750">
              <a:buClr>
                <a:srgbClr val="ED1414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Klavika Condensed Light" panose="020B0506040000020004" pitchFamily="34" charset="-18"/>
              </a:rPr>
              <a:t>5 518 studentów, 1 073 absolwentów - kursy ICT</a:t>
            </a:r>
            <a:endParaRPr lang="en-US" dirty="0">
              <a:latin typeface="Klavika Condensed Light" panose="020B0506040000020004" pitchFamily="34" charset="-18"/>
            </a:endParaRPr>
          </a:p>
        </p:txBody>
      </p:sp>
      <p:sp>
        <p:nvSpPr>
          <p:cNvPr id="51" name="pole tekstowe 50"/>
          <p:cNvSpPr txBox="1"/>
          <p:nvPr/>
        </p:nvSpPr>
        <p:spPr>
          <a:xfrm>
            <a:off x="957943" y="2304069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latin typeface="Klavika Condensed Medium" panose="020B0506040000020004" pitchFamily="34" charset="-18"/>
              </a:rPr>
              <a:t>Potencjał akademicki</a:t>
            </a:r>
          </a:p>
        </p:txBody>
      </p:sp>
      <p:sp>
        <p:nvSpPr>
          <p:cNvPr id="6" name="Prostokąt 5"/>
          <p:cNvSpPr/>
          <p:nvPr/>
        </p:nvSpPr>
        <p:spPr>
          <a:xfrm>
            <a:off x="762000" y="4368072"/>
            <a:ext cx="6096000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pl-PL" b="1" dirty="0">
                <a:latin typeface="Klavika Condensed" panose="020B0506040000020004" pitchFamily="34" charset="-18"/>
              </a:rPr>
              <a:t>5 uniwersytetów oferujących dedykowane kierunki BSS: </a:t>
            </a:r>
          </a:p>
          <a:p>
            <a:pPr marL="285750" indent="-285750">
              <a:spcAft>
                <a:spcPts val="600"/>
              </a:spcAft>
              <a:buClr>
                <a:srgbClr val="ED1414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Klavika Condensed" panose="020B0506040000020004" pitchFamily="34" charset="-18"/>
              </a:rPr>
              <a:t>Katolicki Uniwersytet Lubelski, </a:t>
            </a:r>
          </a:p>
          <a:p>
            <a:pPr marL="285750" indent="-285750">
              <a:spcAft>
                <a:spcPts val="600"/>
              </a:spcAft>
              <a:buClr>
                <a:srgbClr val="ED1414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Klavika Condensed" panose="020B0506040000020004" pitchFamily="34" charset="-18"/>
              </a:rPr>
              <a:t>Politechnika Lubelska, </a:t>
            </a:r>
          </a:p>
          <a:p>
            <a:pPr marL="285750" indent="-285750">
              <a:spcAft>
                <a:spcPts val="600"/>
              </a:spcAft>
              <a:buClr>
                <a:srgbClr val="ED1414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Klavika Condensed" panose="020B0506040000020004" pitchFamily="34" charset="-18"/>
              </a:rPr>
              <a:t>Uniwersytet Marii Curie-Skłodowskiej, </a:t>
            </a:r>
          </a:p>
          <a:p>
            <a:pPr marL="285750" indent="-285750">
              <a:spcAft>
                <a:spcPts val="600"/>
              </a:spcAft>
              <a:buClr>
                <a:srgbClr val="ED1414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Klavika Condensed" panose="020B0506040000020004" pitchFamily="34" charset="-18"/>
              </a:rPr>
              <a:t>Wyższa Szkoła Ekonomii i Innowacji w Lublinie, </a:t>
            </a:r>
          </a:p>
          <a:p>
            <a:pPr marL="285750" indent="-285750">
              <a:spcAft>
                <a:spcPts val="600"/>
              </a:spcAft>
              <a:buClr>
                <a:srgbClr val="ED1414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Klavika Condensed" panose="020B0506040000020004" pitchFamily="34" charset="-18"/>
              </a:rPr>
              <a:t>Uniwersytecka Wyższa Szkoła Przedsiębiorczości i Administracji w Lublinie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9753599" y="3316883"/>
            <a:ext cx="22097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Klavika Condensed Medium" panose="020B0506040000020004" pitchFamily="34" charset="-18"/>
              </a:rPr>
              <a:t>8 289</a:t>
            </a:r>
            <a:endParaRPr lang="pl-PL" sz="2400" dirty="0">
              <a:latin typeface="Klavika Condensed Medium" panose="020B0506040000020004" pitchFamily="34" charset="-18"/>
            </a:endParaRPr>
          </a:p>
          <a:p>
            <a:pPr algn="ctr"/>
            <a:r>
              <a:rPr lang="pl-PL" dirty="0">
                <a:latin typeface="Klavika Condensed Medium" panose="020B0506040000020004" pitchFamily="34" charset="-18"/>
              </a:rPr>
              <a:t>studentów zagranicznych</a:t>
            </a:r>
            <a:endParaRPr lang="en-GB" sz="3600" b="1" dirty="0">
              <a:latin typeface="Klavika Condensed Medium" panose="020B05060400000200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0518253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617</Words>
  <Application>Microsoft Office PowerPoint</Application>
  <PresentationFormat>Panoramiczny</PresentationFormat>
  <Paragraphs>110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Klavika Condensed</vt:lpstr>
      <vt:lpstr>Klavika Condensed Light</vt:lpstr>
      <vt:lpstr>Klavika Condensed Medium</vt:lpstr>
      <vt:lpstr>Klavika Light</vt:lpstr>
      <vt:lpstr>Tahoma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Ariel Cyfra</dc:creator>
  <cp:lastModifiedBy>Łukasz Wysocki</cp:lastModifiedBy>
  <cp:revision>100</cp:revision>
  <dcterms:created xsi:type="dcterms:W3CDTF">2021-04-06T10:06:39Z</dcterms:created>
  <dcterms:modified xsi:type="dcterms:W3CDTF">2022-06-28T09:47:33Z</dcterms:modified>
</cp:coreProperties>
</file>