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3"/>
  </p:notesMasterIdLst>
  <p:handoutMasterIdLst>
    <p:handoutMasterId r:id="rId14"/>
  </p:handoutMasterIdLst>
  <p:sldIdLst>
    <p:sldId id="533" r:id="rId2"/>
    <p:sldId id="538" r:id="rId3"/>
    <p:sldId id="535" r:id="rId4"/>
    <p:sldId id="534" r:id="rId5"/>
    <p:sldId id="520" r:id="rId6"/>
    <p:sldId id="536" r:id="rId7"/>
    <p:sldId id="539" r:id="rId8"/>
    <p:sldId id="540" r:id="rId9"/>
    <p:sldId id="541" r:id="rId10"/>
    <p:sldId id="542" r:id="rId11"/>
    <p:sldId id="531" r:id="rId12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8EE"/>
    <a:srgbClr val="CCCC00"/>
    <a:srgbClr val="231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176" autoAdjust="0"/>
    <p:restoredTop sz="89964" autoAdjust="0"/>
  </p:normalViewPr>
  <p:slideViewPr>
    <p:cSldViewPr>
      <p:cViewPr varScale="1">
        <p:scale>
          <a:sx n="100" d="100"/>
          <a:sy n="100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/>
              <a:t>Wybory absolwentów gimnazjum </a:t>
            </a:r>
            <a:br>
              <a:rPr lang="pl-PL" sz="1400"/>
            </a:br>
            <a:r>
              <a:rPr lang="pl-PL" sz="1400"/>
              <a:t>w roku szkolnym 2017/2018</a:t>
            </a:r>
          </a:p>
        </c:rich>
      </c:tx>
      <c:layout>
        <c:manualLayout>
          <c:xMode val="edge"/>
          <c:yMode val="edge"/>
          <c:x val="0.27290502362823588"/>
          <c:y val="6.549707602339181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4502254947179086E-2"/>
          <c:y val="0.29287286457613854"/>
          <c:w val="0.50842068937428375"/>
          <c:h val="0.680570244508910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F91-42A0-A191-BA1CC0D5C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F91-42A0-A191-BA1CC0D5C8AE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F91-42A0-A191-BA1CC0D5C8A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52,11%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F91-42A0-A191-BA1CC0D5C8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u="sng" dirty="0"/>
                      <a:t>37,06%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F91-42A0-A191-BA1CC0D5C8AE}"/>
                </c:ext>
              </c:extLst>
            </c:dLbl>
            <c:dLbl>
              <c:idx val="2"/>
              <c:layout>
                <c:manualLayout>
                  <c:x val="8.0817512278444886E-2"/>
                  <c:y val="8.670095990446884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10,83%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F91-42A0-A191-BA1CC0D5C8AE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wybory_2018_2021!$B$12:$D$12</c:f>
              <c:strCache>
                <c:ptCount val="3"/>
                <c:pt idx="0">
                  <c:v>liceum ogólnokształcące</c:v>
                </c:pt>
                <c:pt idx="1">
                  <c:v>technikum</c:v>
                </c:pt>
                <c:pt idx="2">
                  <c:v>branżowa szkoła I stopnia</c:v>
                </c:pt>
              </c:strCache>
            </c:strRef>
          </c:cat>
          <c:val>
            <c:numRef>
              <c:f>wybory_2018_2021!$B$13:$D$13</c:f>
              <c:numCache>
                <c:formatCode>General</c:formatCode>
                <c:ptCount val="3"/>
                <c:pt idx="0">
                  <c:v>6803</c:v>
                </c:pt>
                <c:pt idx="1">
                  <c:v>4628</c:v>
                </c:pt>
                <c:pt idx="2">
                  <c:v>1315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91-42A0-A191-BA1CC0D5C8A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099271173661724"/>
          <c:y val="0.53162724475267531"/>
          <c:w val="0.43502739665730961"/>
          <c:h val="0.4021168419602259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b="1" i="0" baseline="0" dirty="0">
                <a:effectLst/>
              </a:rPr>
              <a:t>Wybory absolwentów szkół podstawowych </a:t>
            </a:r>
            <a:br>
              <a:rPr lang="pl-PL" sz="1400" b="1" i="0" baseline="0" dirty="0">
                <a:effectLst/>
              </a:rPr>
            </a:br>
            <a:r>
              <a:rPr lang="pl-PL" sz="1400" b="1" i="0" baseline="0" dirty="0">
                <a:effectLst/>
              </a:rPr>
              <a:t>w roku szkolnym 2021/2022</a:t>
            </a:r>
            <a:endParaRPr lang="pl-PL" sz="1400" dirty="0">
              <a:effectLst/>
            </a:endParaRPr>
          </a:p>
        </c:rich>
      </c:tx>
      <c:layout>
        <c:manualLayout>
          <c:xMode val="edge"/>
          <c:yMode val="edge"/>
          <c:x val="0.36065192103625876"/>
          <c:y val="1.403505285560309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434920375885657E-2"/>
          <c:y val="0.29393728222996512"/>
          <c:w val="0.50079447322970638"/>
          <c:h val="0.6735423925667828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93-4BDB-B7C9-89A8994D8D2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93-4BDB-B7C9-89A8994D8D25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B93-4BDB-B7C9-89A8994D8D2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47,78%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B93-4BDB-B7C9-89A8994D8D2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39,08%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B93-4BDB-B7C9-89A8994D8D25}"/>
                </c:ext>
              </c:extLst>
            </c:dLbl>
            <c:dLbl>
              <c:idx val="2"/>
              <c:layout>
                <c:manualLayout>
                  <c:x val="8.8040676529783549E-2"/>
                  <c:y val="0.1439112389959808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13,13%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B93-4BDB-B7C9-89A8994D8D25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wybory_2018_2021!$B$15:$D$15</c:f>
              <c:strCache>
                <c:ptCount val="3"/>
                <c:pt idx="0">
                  <c:v>liceum ogólnokształcące</c:v>
                </c:pt>
                <c:pt idx="1">
                  <c:v>technikum</c:v>
                </c:pt>
                <c:pt idx="2">
                  <c:v>branżowa szkoła I stopnia</c:v>
                </c:pt>
              </c:strCache>
            </c:strRef>
          </c:cat>
          <c:val>
            <c:numRef>
              <c:f>wybory_2018_2021!$B$16:$D$16</c:f>
              <c:numCache>
                <c:formatCode>General</c:formatCode>
                <c:ptCount val="3"/>
                <c:pt idx="0">
                  <c:v>9880</c:v>
                </c:pt>
                <c:pt idx="1">
                  <c:v>8083</c:v>
                </c:pt>
                <c:pt idx="2">
                  <c:v>2714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93-4BDB-B7C9-89A8994D8D2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1318690168779413"/>
          <c:y val="0.50499457296779648"/>
          <c:w val="0.46469380196904581"/>
          <c:h val="0.4350861653735473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FF2B1-DF0C-43BE-AA33-B6597345D3F6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7C5AC-CF14-4FFD-BC8F-80B9C75992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0373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70CAE-F2E6-456F-BB3C-359BD4A483C1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DC463-A15C-446F-9129-BAEF4C49DF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65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7318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0108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887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470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921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9087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34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777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361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4155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8DC463-A15C-446F-9129-BAEF4C49DFCC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07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17FA3B-C404-4317-B0BC-953931111309}" type="datetimeFigureOut">
              <a:rPr lang="pl-PL" smtClean="0"/>
              <a:t>2022-06-21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699792" y="476672"/>
            <a:ext cx="6432090" cy="5112568"/>
          </a:xfrm>
        </p:spPr>
        <p:txBody>
          <a:bodyPr>
            <a:normAutofit/>
          </a:bodyPr>
          <a:lstStyle/>
          <a:p>
            <a:pPr algn="ctr"/>
            <a:r>
              <a:rPr lang="pl-PL" sz="2800" b="1" spc="300" dirty="0">
                <a:ln w="500">
                  <a:solidFill>
                    <a:srgbClr val="1F497D">
                      <a:shade val="20000"/>
                      <a:satMod val="120000"/>
                    </a:srgbClr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</a:rPr>
              <a:t>Kompetencje jutra w szkołach Lubelszczyzny</a:t>
            </a:r>
          </a:p>
          <a:p>
            <a:pPr algn="ctr"/>
            <a:endParaRPr lang="pl-PL" sz="3600" b="1" spc="300" dirty="0">
              <a:ln w="500">
                <a:solidFill>
                  <a:srgbClr val="1F497D">
                    <a:shade val="20000"/>
                    <a:satMod val="120000"/>
                  </a:srgbClr>
                </a:solidFill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algn="ctr"/>
            <a:endParaRPr lang="pl-PL" sz="3600" b="1" spc="300" dirty="0">
              <a:ln w="500">
                <a:solidFill>
                  <a:srgbClr val="1F497D">
                    <a:shade val="20000"/>
                    <a:satMod val="120000"/>
                  </a:srgbClr>
                </a:solidFill>
              </a:ln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  <a:p>
            <a:pPr lvl="0" algn="ctr">
              <a:spcBef>
                <a:spcPct val="20000"/>
              </a:spcBef>
              <a:buClrTx/>
              <a:buSzTx/>
            </a:pPr>
            <a:endParaRPr lang="pl-PL" altLang="pl-PL" sz="1600" b="1" dirty="0">
              <a:solidFill>
                <a:prstClr val="white"/>
              </a:solidFill>
              <a:latin typeface="Trebuchet MS" pitchFamily="34" charset="0"/>
            </a:endParaRPr>
          </a:p>
          <a:p>
            <a:pPr lvl="0" algn="ctr">
              <a:spcBef>
                <a:spcPct val="20000"/>
              </a:spcBef>
              <a:buClrTx/>
              <a:buSzTx/>
            </a:pPr>
            <a:endParaRPr lang="pl-PL" altLang="pl-PL" sz="1600" b="1" dirty="0">
              <a:solidFill>
                <a:prstClr val="white"/>
              </a:solidFill>
              <a:latin typeface="Trebuchet MS" pitchFamily="34" charset="0"/>
            </a:endParaRPr>
          </a:p>
          <a:p>
            <a:pPr lvl="0" algn="ctr">
              <a:spcBef>
                <a:spcPct val="20000"/>
              </a:spcBef>
              <a:buClrTx/>
              <a:buSzTx/>
            </a:pPr>
            <a:endParaRPr lang="pl-PL" altLang="pl-PL" sz="1600" b="1" dirty="0">
              <a:solidFill>
                <a:prstClr val="white"/>
              </a:solidFill>
              <a:latin typeface="Trebuchet MS" pitchFamily="34" charset="0"/>
            </a:endParaRPr>
          </a:p>
          <a:p>
            <a:pPr lvl="0" algn="ctr">
              <a:spcBef>
                <a:spcPct val="20000"/>
              </a:spcBef>
              <a:buClrTx/>
              <a:buSzTx/>
            </a:pPr>
            <a:r>
              <a:rPr lang="pl-PL" altLang="pl-PL" sz="2100" b="1" dirty="0">
                <a:solidFill>
                  <a:prstClr val="white"/>
                </a:solidFill>
                <a:latin typeface="Trebuchet MS" pitchFamily="34" charset="0"/>
              </a:rPr>
              <a:t>Teresa </a:t>
            </a:r>
            <a:r>
              <a:rPr lang="pl-PL" altLang="pl-PL" sz="2100" b="1" dirty="0" err="1">
                <a:solidFill>
                  <a:prstClr val="white"/>
                </a:solidFill>
                <a:latin typeface="Trebuchet MS" pitchFamily="34" charset="0"/>
              </a:rPr>
              <a:t>Misiuk</a:t>
            </a:r>
            <a:r>
              <a:rPr lang="pl-PL" altLang="pl-PL" sz="2100" b="1" dirty="0">
                <a:solidFill>
                  <a:prstClr val="white"/>
                </a:solidFill>
                <a:latin typeface="Trebuchet MS" pitchFamily="34" charset="0"/>
              </a:rPr>
              <a:t> – Lubelski Kurator Oświaty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sp>
        <p:nvSpPr>
          <p:cNvPr id="15" name="pole tekstowe 14"/>
          <p:cNvSpPr txBox="1"/>
          <p:nvPr/>
        </p:nvSpPr>
        <p:spPr>
          <a:xfrm>
            <a:off x="2843808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>
                <a:solidFill>
                  <a:prstClr val="white"/>
                </a:solidFill>
                <a:latin typeface="Trebuchet MS"/>
              </a:rPr>
              <a:t>Lublin, </a:t>
            </a:r>
            <a:r>
              <a:rPr kumimoji="0" lang="pl-PL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</a:rPr>
              <a:t>22 czerwca 2022 r.</a:t>
            </a:r>
          </a:p>
        </p:txBody>
      </p:sp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941542" y="5589240"/>
            <a:ext cx="2088232" cy="2160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98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771800" y="116631"/>
            <a:ext cx="6360082" cy="626469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Kształtowanie kompetencji przyszłości odbywa się również poprzez udział szkół w programach międzynarodowych Erasmus +: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latach 2014-2020 – 954 projekty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latach 2021-2027 – 131 projektów</a:t>
            </a:r>
          </a:p>
          <a:p>
            <a:pPr algn="l"/>
            <a:endParaRPr lang="pl-PL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 w różnorodnych zajęciach pozalekcyjnych np.: 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szkolnych kół wolontariatu, 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Caritasu, </a:t>
            </a:r>
          </a:p>
          <a:p>
            <a:pPr algn="l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 w konkursach np.: 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Architekt Innowacji 2022, 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Lider ochrony środowiska, 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Dzień Nowych Technologii w Edukacji.</a:t>
            </a:r>
          </a:p>
          <a:p>
            <a:pPr algn="l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udział w przedsięwzięciach np.: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Mediacje rówieśnicze,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Roztoczańska Akademia Matematyki</a:t>
            </a: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5004048" y="6525344"/>
            <a:ext cx="2088232" cy="2160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431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771800" y="116631"/>
            <a:ext cx="6360082" cy="559956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5004048" y="5716200"/>
            <a:ext cx="2088232" cy="2160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55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843808" y="332656"/>
            <a:ext cx="6048672" cy="6008268"/>
          </a:xfrm>
        </p:spPr>
        <p:txBody>
          <a:bodyPr>
            <a:normAutofit fontScale="925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2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Edukacja formalna realizowana w szkołach spełnia kluczową rolę w kształtowaniu kompetencji przyszłości. Sprzyjają temu zmiany dokonywane od 2016 roku w systemie polskiej oświaty: 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nowa podstawa programowa kształcenia ogólnego, 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wprowadzenie powszechnego systemu doradztwa zawodowego na wszystkich etapach edukacji, 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odbudowa i rozwój kształcenia zawodowego, 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przywrócenie systemu doradztwa metodycznego, </a:t>
            </a:r>
          </a:p>
          <a:p>
            <a:pPr marL="457200" lvl="0" indent="-457200" algn="just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uproszczenie realizacji innowacji w procesie dydaktycznym.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4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altLang="pl-PL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sp>
        <p:nvSpPr>
          <p:cNvPr id="15" name="pole tekstowe 14"/>
          <p:cNvSpPr txBox="1"/>
          <p:nvPr/>
        </p:nvSpPr>
        <p:spPr>
          <a:xfrm>
            <a:off x="2843808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</p:txBody>
      </p:sp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871721" y="6478575"/>
            <a:ext cx="2088232" cy="2160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987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843808" y="332656"/>
            <a:ext cx="6192688" cy="6008268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7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Istotne zmiany przyjęto w nowych podstawach programowych wychowania przedszkolnego, kształcenia ogólnego i kształcenia w zawodach np.: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5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pl-PL" sz="7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wpajanie wartości</a:t>
            </a:r>
            <a:r>
              <a:rPr lang="pl-PL" sz="720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np.:(</a:t>
            </a: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współpracy, solidarności, budowania relacji społecznych),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pl-PL" sz="7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rozwijanie kompetencji</a:t>
            </a:r>
            <a:r>
              <a:rPr lang="pl-PL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takich jak </a:t>
            </a:r>
            <a:r>
              <a:rPr lang="pl-PL" sz="7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np</a:t>
            </a: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kreatywność, innowacyjność i przedsiębiorczość, rozwijanie umiejętności krytycznego i logicznego myślenia, rozbudzanie ciekawości poznawczej uczniów oraz motywacji do nauki, aktywności w życiu społecznym,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l-PL" sz="7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pl-PL" sz="7200" b="1" dirty="0">
                <a:solidFill>
                  <a:srgbClr val="E5E8E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 najważniejsze </a:t>
            </a:r>
            <a:r>
              <a:rPr lang="pl-PL" sz="7200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umiejętności</a:t>
            </a:r>
            <a:r>
              <a:rPr lang="pl-PL" sz="72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rozwijane w ramach kształcenia ogólnego uznano między innymi:</a:t>
            </a:r>
          </a:p>
          <a:p>
            <a:pPr marL="360000" lvl="0" indent="-360000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sprawne komunikowanie się w języku polskim oraz w językach     obcych nowożytnych, </a:t>
            </a:r>
          </a:p>
          <a:p>
            <a:pPr marL="360000" lvl="0" indent="-360000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myślenie matematyczne, </a:t>
            </a:r>
          </a:p>
          <a:p>
            <a:pPr marL="360000" lvl="0" indent="-360000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poszukiwanie, porządkowanie, krytyczną analizę informacji z różnych źródeł, </a:t>
            </a:r>
          </a:p>
          <a:p>
            <a:pPr marL="360000" lvl="0" indent="-360000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kreatywne rozwiązywanie problemów, </a:t>
            </a:r>
          </a:p>
          <a:p>
            <a:pPr marL="360000" lvl="0" indent="-360000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programowanie, </a:t>
            </a:r>
          </a:p>
          <a:p>
            <a:pPr marL="360000" lvl="0" indent="-360000" algn="just">
              <a:lnSpc>
                <a:spcPct val="120000"/>
              </a:lnSpc>
              <a:spcBef>
                <a:spcPts val="0"/>
              </a:spcBef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sz="7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pracę w zespole i społeczną aktywność (np. wolontariat).</a:t>
            </a:r>
          </a:p>
          <a:p>
            <a:pPr algn="ctr"/>
            <a:endParaRPr lang="pl-PL" altLang="pl-PL" sz="2100" b="1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sp>
        <p:nvSpPr>
          <p:cNvPr id="15" name="pole tekstowe 14"/>
          <p:cNvSpPr txBox="1"/>
          <p:nvPr/>
        </p:nvSpPr>
        <p:spPr>
          <a:xfrm>
            <a:off x="2843808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.</a:t>
            </a:r>
          </a:p>
        </p:txBody>
      </p:sp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871721" y="6478575"/>
            <a:ext cx="2088232" cy="2160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427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711910" y="260648"/>
            <a:ext cx="6180570" cy="6120680"/>
          </a:xfrm>
        </p:spPr>
        <p:txBody>
          <a:bodyPr>
            <a:normAutofit/>
          </a:bodyPr>
          <a:lstStyle/>
          <a:p>
            <a:pPr lvl="0" algn="just">
              <a:spcBef>
                <a:spcPct val="20000"/>
              </a:spcBef>
              <a:buClrTx/>
              <a:buSzTx/>
              <a:defRPr/>
            </a:pPr>
            <a:r>
              <a:rPr lang="pl-PL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II. Od 2018 r. w szkołach wprowadzono </a:t>
            </a:r>
            <a:r>
              <a:rPr lang="pl-PL" sz="2000" b="1" u="sng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doradztwo zawodowe </a:t>
            </a:r>
            <a:r>
              <a:rPr lang="pl-PL" sz="20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realizowane przez: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preorientację zawodową </a:t>
            </a: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przedszkoli, oddziałów przedszkolnych w szkołach podstawowych i innych form wychowania przedszkolnego; 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orientację zawodową</a:t>
            </a:r>
            <a:r>
              <a:rPr lang="pl-PL" sz="1800" dirty="0">
                <a:solidFill>
                  <a:srgbClr val="51B74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klas I-VI szkół podstawowych;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działania w zakresie doradztwa zawodowego </a:t>
            </a: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klas VII i VIII szkół podstawowych i szkół ponadpodstawowych, w tym m.in.: 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zajęcia z zakresu doradztwa zawodowego,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realizowane w ramach podstawy programowej,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związane z wyborem kierunku kształcenia i zawodu prowadzonych w ramach pomocy psychologiczno-pedagogicznej,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zajęcia z nauczycielem wychowawcą,</a:t>
            </a:r>
          </a:p>
          <a:p>
            <a:pPr marL="342900" lvl="0" indent="-342900" algn="just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wizyty </a:t>
            </a:r>
            <a:r>
              <a:rPr lang="pl-PL" sz="18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zawodoznawcze</a:t>
            </a:r>
            <a:r>
              <a:rPr lang="pl-PL" sz="18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które mają na celu poznanie przez dzieci, uczniów i słuchaczy środowiska pracy w wybranych zawodach, organizowanych u pracodawców, w szkołach prowadzących kształcenie zawodowe lub w placówkach. 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941542" y="6381328"/>
            <a:ext cx="2088232" cy="360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85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771800" y="116631"/>
            <a:ext cx="6048672" cy="6048673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ct val="20000"/>
              </a:spcBef>
              <a:buClrTx/>
              <a:buSzTx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l">
              <a:spcBef>
                <a:spcPct val="20000"/>
              </a:spcBef>
              <a:buClrTx/>
              <a:buSzTx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spcBef>
                <a:spcPct val="20000"/>
              </a:spcBef>
              <a:buClrTx/>
              <a:buSzTx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Szeroki zakres zmian w kształceniu zawodowym, odbudowa jego prestiżu poprzez:</a:t>
            </a:r>
          </a:p>
          <a:p>
            <a:pPr marL="342900" lvl="0" indent="-342900" algn="l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dostosowanie do potrzeb rynku pracy,</a:t>
            </a:r>
          </a:p>
          <a:p>
            <a:pPr marL="342900" lvl="0" indent="-342900" algn="l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ścisłą współpracę z pracodawcami w zakresie zajęć praktycznych, praktyk zawodowych i staży uczniowskich  oraz szkoleń branżowych dla nauczycieli,</a:t>
            </a:r>
          </a:p>
          <a:p>
            <a:pPr marL="342900" lvl="0" indent="-342900" algn="l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wprowadzenie do egzaminów zawodowych efektów dotyczących kompetencji personalnych i społecznych, organizacji pracy małych zespołów oraz języka obcego zawodowego,</a:t>
            </a:r>
          </a:p>
          <a:p>
            <a:pPr marL="342900" lvl="0" indent="-342900" algn="l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umożliwienie </a:t>
            </a:r>
            <a:r>
              <a:rPr lang="pl-PL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bezpłatnego</a:t>
            </a: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 nabycia kwalifikacji rynkowych, dodatkowych umiejętności zawodowych, dodatkowych uprawnień zawodowych,</a:t>
            </a:r>
          </a:p>
          <a:p>
            <a:pPr marL="342900" lvl="0" indent="-342900" algn="l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rozwój kształcenia ustawicznego w formach pozaszkolnych (KKZ,KUZ)</a:t>
            </a:r>
          </a:p>
          <a:p>
            <a:pPr marL="342900" lvl="0" indent="-342900" algn="l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skuteczną promocję kształcenia zawodowego.</a:t>
            </a:r>
          </a:p>
          <a:p>
            <a:pPr lvl="0" algn="l">
              <a:spcBef>
                <a:spcPct val="20000"/>
              </a:spcBef>
              <a:buClrTx/>
              <a:buSzTx/>
            </a:pP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spcBef>
                <a:spcPct val="20000"/>
              </a:spcBef>
              <a:buClrTx/>
              <a:buSzTx/>
            </a:pP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spcBef>
                <a:spcPct val="20000"/>
              </a:spcBef>
              <a:buClrTx/>
              <a:buSzTx/>
            </a:pP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2575" lvl="0" algn="just">
              <a:spcBef>
                <a:spcPct val="20000"/>
              </a:spcBef>
              <a:buClrTx/>
              <a:buSzTx/>
            </a:pPr>
            <a:endParaRPr lang="pl-PL" sz="2100" dirty="0">
              <a:solidFill>
                <a:prstClr val="white"/>
              </a:solidFill>
              <a:latin typeface="Calibri"/>
            </a:endParaRPr>
          </a:p>
          <a:p>
            <a:pPr marL="739775" lvl="0" indent="-457200" algn="just">
              <a:spcBef>
                <a:spcPct val="20000"/>
              </a:spcBef>
              <a:buClrTx/>
              <a:buSzTx/>
              <a:buFont typeface="Arial" pitchFamily="34" charset="0"/>
              <a:buChar char="•"/>
            </a:pPr>
            <a:endParaRPr lang="pl-PL" sz="2100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716016" y="6335668"/>
            <a:ext cx="2088232" cy="21602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27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771800" y="116631"/>
            <a:ext cx="6360082" cy="5599569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Promocja kształcenia zawodowego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 Kuratorium Oświaty w Lublinie to działania w ramach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941542" y="6155910"/>
            <a:ext cx="2088232" cy="233080"/>
          </a:xfrm>
          <a:prstGeom prst="rect">
            <a:avLst/>
          </a:prstGeom>
          <a:ln>
            <a:noFill/>
          </a:ln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52891" y="1170793"/>
            <a:ext cx="4797900" cy="479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5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699792" y="72098"/>
            <a:ext cx="6360082" cy="5599569"/>
          </a:xfrm>
        </p:spPr>
        <p:txBody>
          <a:bodyPr>
            <a:normAutofit/>
          </a:bodyPr>
          <a:lstStyle/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Coraz więcej uczniów wybiera kształcenie zawodowe</a:t>
            </a: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941542" y="6155910"/>
            <a:ext cx="2088232" cy="233080"/>
          </a:xfrm>
          <a:prstGeom prst="rect">
            <a:avLst/>
          </a:prstGeom>
          <a:ln>
            <a:noFill/>
          </a:ln>
        </p:spPr>
      </p:pic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3169370212"/>
              </p:ext>
            </p:extLst>
          </p:nvPr>
        </p:nvGraphicFramePr>
        <p:xfrm>
          <a:off x="3994999" y="1285654"/>
          <a:ext cx="3528392" cy="217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812243255"/>
              </p:ext>
            </p:extLst>
          </p:nvPr>
        </p:nvGraphicFramePr>
        <p:xfrm>
          <a:off x="3997013" y="3656108"/>
          <a:ext cx="3526378" cy="2113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627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771800" y="116631"/>
            <a:ext cx="6360082" cy="5599569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Kształtowaniu kompetencji przyszłości w województwie lubelskim sprzyja:</a:t>
            </a:r>
          </a:p>
          <a:p>
            <a:pPr algn="l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rozwoju bazy dydaktycznej szkół w ramach programów rządowych:</a:t>
            </a:r>
          </a:p>
          <a:p>
            <a:pPr lvl="1" algn="l"/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Aktywna tablica –	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8 379 026,10 </a:t>
            </a:r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(2021-2022)</a:t>
            </a:r>
          </a:p>
          <a:p>
            <a:pPr lvl="1" algn="l"/>
            <a:r>
              <a:rPr lang="pl-P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Laboratoria przyszłości – </a:t>
            </a:r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57 194 031,00 </a:t>
            </a:r>
          </a:p>
          <a:p>
            <a:pPr lvl="1" algn="l"/>
            <a:endParaRPr lang="pl-PL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Unowocześnianie procesu dydaktycznego poprzez: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szkołom dostępu do szerokopasmowego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internetu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OSE),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stałe wzbogacanie zasobów Zintegrowanej Platformy Edukacyjnej,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doposażenie szkół w sprzęt komputerowy.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941542" y="6155910"/>
            <a:ext cx="2088232" cy="233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232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2204864"/>
            <a:ext cx="5237580" cy="1196704"/>
          </a:xfrm>
        </p:spPr>
        <p:txBody>
          <a:bodyPr/>
          <a:lstStyle/>
          <a:p>
            <a:r>
              <a:rPr lang="pl-PL" sz="1400" b="0" cap="none" dirty="0"/>
              <a:t>.</a:t>
            </a:r>
            <a:endParaRPr lang="pl-PL" sz="1400" b="0" dirty="0"/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2771800" y="116631"/>
            <a:ext cx="6360082" cy="5599569"/>
          </a:xfrm>
        </p:spPr>
        <p:txBody>
          <a:bodyPr>
            <a:normAutofit/>
          </a:bodyPr>
          <a:lstStyle/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Stałe i systematyczne podnoszenie kompetencji i doskonalenie umiejętności zawodowych nauczycieli poprzez: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studia podyplomowe,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kursy i szkolenia w zakresie wykorzystania nowoczesnych technologii komunikacyjnych (TIK) – „Lekcja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„ Lubelska Akademia Edukacji Cyfrowej”, „Lubelska Szkoła Zdalna”,</a:t>
            </a:r>
          </a:p>
          <a:p>
            <a:pPr marL="342900" indent="-342900" algn="l">
              <a:buClr>
                <a:schemeClr val="bg1"/>
              </a:buClr>
              <a:buFont typeface="Wingdings" panose="05000000000000000000" pitchFamily="2" charset="2"/>
              <a:buChar char="ü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odbudowa systemu doradztwa metodycznego – 89 nauczycieli doradców metodycznych</a:t>
            </a:r>
          </a:p>
          <a:p>
            <a:pPr algn="ctr"/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1912397" cy="1868935"/>
          </a:xfrm>
          <a:prstGeom prst="rect">
            <a:avLst/>
          </a:prstGeom>
        </p:spPr>
      </p:pic>
      <p:pic>
        <p:nvPicPr>
          <p:cNvPr id="9" name="Obraz 9"/>
          <p:cNvPicPr/>
          <p:nvPr/>
        </p:nvPicPr>
        <p:blipFill>
          <a:blip r:embed="rId4"/>
          <a:stretch/>
        </p:blipFill>
        <p:spPr>
          <a:xfrm>
            <a:off x="4941542" y="6155910"/>
            <a:ext cx="2088232" cy="2330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62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     wzór slajdow [Tylko do odczytu]" id="{1BBB1598-89B7-4687-8CE1-9D02E72821D6}" vid="{BB327993-2DA6-44F0-B1FD-43C1A2F1425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Pakiet 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7777</TotalTime>
  <Words>676</Words>
  <Application>Microsoft Office PowerPoint</Application>
  <PresentationFormat>Pokaz na ekranie (4:3)</PresentationFormat>
  <Paragraphs>130</Paragraphs>
  <Slides>11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Trebuchet MS</vt:lpstr>
      <vt:lpstr>Wingdings</vt:lpstr>
      <vt:lpstr>Wingdings 2</vt:lpstr>
      <vt:lpstr>Bogaty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  <vt:lpstr>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ATM</dc:creator>
  <cp:lastModifiedBy>Piotr Puźniak</cp:lastModifiedBy>
  <cp:revision>716</cp:revision>
  <cp:lastPrinted>2022-06-21T07:43:51Z</cp:lastPrinted>
  <dcterms:created xsi:type="dcterms:W3CDTF">2016-09-26T10:39:14Z</dcterms:created>
  <dcterms:modified xsi:type="dcterms:W3CDTF">2022-06-21T07:46:15Z</dcterms:modified>
</cp:coreProperties>
</file>